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4" r:id="rId1"/>
    <p:sldMasterId id="2147483696" r:id="rId2"/>
  </p:sldMasterIdLst>
  <p:notesMasterIdLst>
    <p:notesMasterId r:id="rId18"/>
  </p:notesMasterIdLst>
  <p:handoutMasterIdLst>
    <p:handoutMasterId r:id="rId19"/>
  </p:handoutMasterIdLst>
  <p:sldIdLst>
    <p:sldId id="257" r:id="rId3"/>
    <p:sldId id="304" r:id="rId4"/>
    <p:sldId id="314" r:id="rId5"/>
    <p:sldId id="288" r:id="rId6"/>
    <p:sldId id="289" r:id="rId7"/>
    <p:sldId id="290" r:id="rId8"/>
    <p:sldId id="312" r:id="rId9"/>
    <p:sldId id="307" r:id="rId10"/>
    <p:sldId id="277" r:id="rId11"/>
    <p:sldId id="276" r:id="rId12"/>
    <p:sldId id="315" r:id="rId13"/>
    <p:sldId id="266" r:id="rId14"/>
    <p:sldId id="269" r:id="rId15"/>
    <p:sldId id="309" r:id="rId16"/>
    <p:sldId id="285" r:id="rId1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F93CF"/>
    <a:srgbClr val="37ABBF"/>
    <a:srgbClr val="007CD4"/>
    <a:srgbClr val="F15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32"/>
    <p:restoredTop sz="95970" autoAdjust="0"/>
  </p:normalViewPr>
  <p:slideViewPr>
    <p:cSldViewPr snapToGrid="0" snapToObjects="1">
      <p:cViewPr>
        <p:scale>
          <a:sx n="100" d="100"/>
          <a:sy n="100" d="100"/>
        </p:scale>
        <p:origin x="1040"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7BF29B-B9CC-D94B-AC93-256CFAEF2BCA}" type="datetimeFigureOut">
              <a:rPr lang="en-US" smtClean="0"/>
              <a:t>11/13/16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D72415-5A26-084C-B44A-51CDFA781022}" type="slidenum">
              <a:rPr lang="en-US" smtClean="0"/>
              <a:t>‹#›</a:t>
            </a:fld>
            <a:endParaRPr lang="en-US"/>
          </a:p>
        </p:txBody>
      </p:sp>
    </p:spTree>
    <p:extLst>
      <p:ext uri="{BB962C8B-B14F-4D97-AF65-F5344CB8AC3E}">
        <p14:creationId xmlns:p14="http://schemas.microsoft.com/office/powerpoint/2010/main" val="3962289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376754045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sz="1200" dirty="0">
              <a:solidFill>
                <a:schemeClr val="dk1"/>
              </a:solidFill>
            </a:endParaRPr>
          </a:p>
        </p:txBody>
      </p:sp>
      <p:sp>
        <p:nvSpPr>
          <p:cNvPr id="328" name="Shape 3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Pr>
              <a:t>1</a:t>
            </a:fld>
            <a:endParaRPr lang="en-US"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116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Shape 8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2" name="Shape 8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a:solidFill>
                  <a:schemeClr val="dk1"/>
                </a:solidFill>
              </a:rPr>
              <a:t>I am happy to answer any questions you may have. </a:t>
            </a:r>
          </a:p>
        </p:txBody>
      </p:sp>
      <p:sp>
        <p:nvSpPr>
          <p:cNvPr id="843" name="Shape 8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Pr>
              <a:t>15</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2825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Clr>
                <a:schemeClr val="dk1"/>
              </a:buClr>
              <a:buSzPct val="25000"/>
              <a:buFont typeface="Arial"/>
              <a:buNone/>
            </a:pPr>
            <a:r>
              <a:rPr lang="en-US" sz="1200" dirty="0" smtClean="0">
                <a:solidFill>
                  <a:schemeClr val="dk1"/>
                </a:solidFill>
              </a:rPr>
              <a:t>Yet the process of writing is broken for today’s students. </a:t>
            </a:r>
          </a:p>
          <a:p>
            <a:pPr marL="0" marR="0" lvl="0" indent="0" algn="l" rtl="0">
              <a:spcBef>
                <a:spcPts val="0"/>
              </a:spcBef>
              <a:buClr>
                <a:schemeClr val="dk1"/>
              </a:buClr>
              <a:buFont typeface="Arial"/>
              <a:buNone/>
            </a:pPr>
            <a:endParaRPr lang="en-US" sz="1200" dirty="0" smtClean="0">
              <a:solidFill>
                <a:schemeClr val="dk1"/>
              </a:solidFill>
            </a:endParaRPr>
          </a:p>
          <a:p>
            <a:pPr marL="0" marR="0" lvl="0" indent="0" algn="l" rtl="0">
              <a:spcBef>
                <a:spcPts val="0"/>
              </a:spcBef>
              <a:buClr>
                <a:schemeClr val="dk1"/>
              </a:buClr>
              <a:buSzPct val="25000"/>
              <a:buFont typeface="Arial"/>
              <a:buNone/>
            </a:pPr>
            <a:r>
              <a:rPr lang="en-US" sz="1200" dirty="0" smtClean="0">
                <a:solidFill>
                  <a:schemeClr val="dk1"/>
                </a:solidFill>
              </a:rPr>
              <a:t>Writing should be an enriching process and not a series of terrifying events. </a:t>
            </a:r>
          </a:p>
          <a:p>
            <a:pPr marL="0" marR="0" lvl="0" indent="0" algn="l" rtl="0">
              <a:spcBef>
                <a:spcPts val="0"/>
              </a:spcBef>
              <a:buClr>
                <a:schemeClr val="dk1"/>
              </a:buClr>
              <a:buFont typeface="Arial"/>
              <a:buNone/>
            </a:pPr>
            <a:endParaRPr lang="en-US" sz="1200" dirty="0" smtClean="0">
              <a:solidFill>
                <a:schemeClr val="dk1"/>
              </a:solidFill>
            </a:endParaRPr>
          </a:p>
          <a:p>
            <a:pPr marL="0" marR="0" lvl="0" indent="0" algn="l" rtl="0">
              <a:spcBef>
                <a:spcPts val="0"/>
              </a:spcBef>
              <a:buClr>
                <a:schemeClr val="dk1"/>
              </a:buClr>
              <a:buSzPct val="25000"/>
              <a:buFont typeface="Arial"/>
              <a:buNone/>
            </a:pPr>
            <a:r>
              <a:rPr lang="en-US" sz="1200" dirty="0" smtClean="0">
                <a:solidFill>
                  <a:schemeClr val="dk1"/>
                </a:solidFill>
              </a:rPr>
              <a:t>It starts with time pressures. Instructors do not have the time to provide one-to-one feedback as students write. And students are often at a loss on how to revise and improve their writing without guidance. They end up treating writing as an event, rather than a process. </a:t>
            </a:r>
          </a:p>
          <a:p>
            <a:pPr marL="0" marR="0" lvl="0" indent="0" algn="l" rtl="0">
              <a:spcBef>
                <a:spcPts val="0"/>
              </a:spcBef>
              <a:buClr>
                <a:schemeClr val="dk1"/>
              </a:buClr>
              <a:buFont typeface="Arial"/>
              <a:buNone/>
            </a:pPr>
            <a:endParaRPr lang="en-US" sz="1200" dirty="0" smtClean="0">
              <a:solidFill>
                <a:schemeClr val="dk1"/>
              </a:solidFill>
            </a:endParaRPr>
          </a:p>
          <a:p>
            <a:pPr marL="0" marR="0" lvl="0" indent="0" algn="l" rtl="0">
              <a:spcBef>
                <a:spcPts val="0"/>
              </a:spcBef>
              <a:buClr>
                <a:schemeClr val="dk1"/>
              </a:buClr>
              <a:buSzPct val="25000"/>
              <a:buFont typeface="Arial"/>
              <a:buNone/>
            </a:pPr>
            <a:r>
              <a:rPr lang="en-US" sz="1200" dirty="0" smtClean="0">
                <a:solidFill>
                  <a:schemeClr val="dk1"/>
                </a:solidFill>
              </a:rPr>
              <a:t>These time pressures can create problems once the paper is submitted; namely, the problem of plagiarism. Numerous studies have provided that time pressures is a leading cause of unethical decision making. </a:t>
            </a:r>
          </a:p>
          <a:p>
            <a:pPr marL="0" marR="0" lvl="0" indent="0" algn="l" rtl="0">
              <a:spcBef>
                <a:spcPts val="0"/>
              </a:spcBef>
              <a:buClr>
                <a:schemeClr val="dk1"/>
              </a:buClr>
              <a:buFont typeface="Arial"/>
              <a:buNone/>
            </a:pPr>
            <a:endParaRPr lang="en-US" sz="1200" dirty="0" smtClean="0">
              <a:solidFill>
                <a:schemeClr val="dk1"/>
              </a:solidFill>
            </a:endParaRPr>
          </a:p>
          <a:p>
            <a:pPr marL="0" marR="0" lvl="0" indent="0" algn="l" rtl="0">
              <a:spcBef>
                <a:spcPts val="0"/>
              </a:spcBef>
              <a:buClr>
                <a:schemeClr val="dk1"/>
              </a:buClr>
              <a:buSzPct val="25000"/>
              <a:buFont typeface="Arial"/>
              <a:buNone/>
            </a:pPr>
            <a:r>
              <a:rPr lang="en-US" sz="1200" dirty="0" smtClean="0">
                <a:solidFill>
                  <a:schemeClr val="dk1"/>
                </a:solidFill>
              </a:rPr>
              <a:t>Another challenge is around feedback. Feedback is most effective when it is timely, specific, focused and accessible. Yet many students are still faced with deciphering illegible comments and trying to understand what “</a:t>
            </a:r>
            <a:r>
              <a:rPr lang="en-US" sz="1200" dirty="0" err="1" smtClean="0">
                <a:solidFill>
                  <a:schemeClr val="dk1"/>
                </a:solidFill>
              </a:rPr>
              <a:t>awk</a:t>
            </a:r>
            <a:r>
              <a:rPr lang="en-US" sz="1200" dirty="0" smtClean="0">
                <a:solidFill>
                  <a:schemeClr val="dk1"/>
                </a:solidFill>
              </a:rPr>
              <a:t>” means. </a:t>
            </a:r>
          </a:p>
          <a:p>
            <a:pPr marL="0" marR="0" lvl="0" indent="0" algn="l" rtl="0">
              <a:spcBef>
                <a:spcPts val="0"/>
              </a:spcBef>
              <a:buClr>
                <a:schemeClr val="dk1"/>
              </a:buClr>
              <a:buFont typeface="Arial"/>
              <a:buNone/>
            </a:pPr>
            <a:endParaRPr lang="en-US" sz="1200" dirty="0" smtClean="0">
              <a:solidFill>
                <a:schemeClr val="dk1"/>
              </a:solidFill>
            </a:endParaRPr>
          </a:p>
          <a:p>
            <a:pPr marL="0" marR="0" lvl="0" indent="0" algn="l" rtl="0">
              <a:spcBef>
                <a:spcPts val="0"/>
              </a:spcBef>
              <a:buClr>
                <a:schemeClr val="dk1"/>
              </a:buClr>
              <a:buSzPct val="25000"/>
              <a:buFont typeface="Arial"/>
              <a:buNone/>
            </a:pPr>
            <a:r>
              <a:rPr lang="en-US" sz="1200" dirty="0" smtClean="0">
                <a:solidFill>
                  <a:schemeClr val="dk1"/>
                </a:solidFill>
              </a:rPr>
              <a:t>Finally, students are being assessed more and more based on what they learned over the course of this very challenged process. Yet, it is becoming clear that the means by which we assess student writing is not always fair or reliability and can often take months before results are returned. </a:t>
            </a:r>
          </a:p>
          <a:p>
            <a:pPr marL="0" marR="0" lvl="0" indent="0" algn="l" rtl="0">
              <a:spcBef>
                <a:spcPts val="0"/>
              </a:spcBef>
              <a:buClr>
                <a:schemeClr val="dk1"/>
              </a:buClr>
              <a:buFont typeface="Arial"/>
              <a:buNone/>
            </a:pPr>
            <a:endParaRPr lang="en-US" sz="1200" dirty="0" smtClean="0">
              <a:solidFill>
                <a:schemeClr val="dk1"/>
              </a:solidFill>
            </a:endParaRPr>
          </a:p>
          <a:p>
            <a:pPr marL="0" marR="0" lvl="0" indent="0" algn="l" rtl="0">
              <a:spcBef>
                <a:spcPts val="0"/>
              </a:spcBef>
              <a:buClr>
                <a:schemeClr val="dk1"/>
              </a:buClr>
              <a:buSzPct val="25000"/>
              <a:buFont typeface="Arial"/>
              <a:buNone/>
            </a:pPr>
            <a:r>
              <a:rPr lang="en-US" sz="1200" dirty="0" smtClean="0">
                <a:solidFill>
                  <a:schemeClr val="dk1"/>
                </a:solidFill>
              </a:rPr>
              <a:t>This is a pretty bleak picture and we want to share with you our vision for how to improve this process. </a:t>
            </a:r>
          </a:p>
        </p:txBody>
      </p:sp>
      <p:sp>
        <p:nvSpPr>
          <p:cNvPr id="4" name="Slide Number Placeholder 3"/>
          <p:cNvSpPr>
            <a:spLocks noGrp="1"/>
          </p:cNvSpPr>
          <p:nvPr>
            <p:ph type="sldNum" idx="10"/>
          </p:nvPr>
        </p:nvSpPr>
        <p:spPr/>
        <p:txBody>
          <a:bodyPr/>
          <a:lstStyle/>
          <a:p>
            <a:pPr marL="0" lvl="0" indent="0">
              <a:spcBef>
                <a:spcPts val="0"/>
              </a:spcBef>
              <a:buClr>
                <a:schemeClr val="dk1"/>
              </a:buClr>
              <a:buSzPct val="25000"/>
              <a:buFont typeface="Calibri"/>
              <a:buNone/>
            </a:pPr>
            <a:fld id="{00000000-1234-1234-1234-123412341234}" type="slidenum">
              <a:rPr lang="en-US" smtClean="0"/>
              <a:t>2</a:t>
            </a:fld>
            <a:endParaRPr lang="en-US"/>
          </a:p>
        </p:txBody>
      </p:sp>
    </p:spTree>
    <p:extLst>
      <p:ext uri="{BB962C8B-B14F-4D97-AF65-F5344CB8AC3E}">
        <p14:creationId xmlns:p14="http://schemas.microsoft.com/office/powerpoint/2010/main" val="198026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sz="1200" dirty="0">
              <a:solidFill>
                <a:schemeClr val="dk1"/>
              </a:solidFill>
            </a:endParaRPr>
          </a:p>
        </p:txBody>
      </p:sp>
      <p:sp>
        <p:nvSpPr>
          <p:cNvPr id="328" name="Shape 3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Pr>
              <a:t>3</a:t>
            </a:fld>
            <a:endParaRPr lang="en-US"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090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2" name="Shape 7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t>Turnitin Evaluation Space contains the world’s largest academic comparison database. </a:t>
            </a:r>
          </a:p>
        </p:txBody>
      </p:sp>
      <p:sp>
        <p:nvSpPr>
          <p:cNvPr id="703" name="Shape 7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618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0" name="Shape 6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t>Here is a look at the new user interface which places the focus on the paper and allows instructors to toggle between different feedback layers.</a:t>
            </a:r>
          </a:p>
          <a:p>
            <a:pPr marL="0" marR="0" lvl="0" indent="0" algn="l" rtl="0">
              <a:spcBef>
                <a:spcPts val="0"/>
              </a:spcBef>
              <a:buNone/>
            </a:pPr>
            <a:endParaRPr sz="1200" dirty="0"/>
          </a:p>
          <a:p>
            <a:pPr lvl="0" rtl="0">
              <a:spcBef>
                <a:spcPts val="0"/>
              </a:spcBef>
              <a:buClr>
                <a:schemeClr val="dk1"/>
              </a:buClr>
              <a:buSzPct val="25000"/>
              <a:buFont typeface="Arial"/>
              <a:buNone/>
            </a:pPr>
            <a:r>
              <a:rPr lang="en-US" sz="1200" dirty="0">
                <a:solidFill>
                  <a:srgbClr val="1E2330"/>
                </a:solidFill>
              </a:rPr>
              <a:t>The different services within Turnitin Evaluation Space are color coded and easily show users when they are activated. </a:t>
            </a:r>
          </a:p>
          <a:p>
            <a:pPr lvl="0" rtl="0">
              <a:spcBef>
                <a:spcPts val="0"/>
              </a:spcBef>
              <a:buClr>
                <a:schemeClr val="dk1"/>
              </a:buClr>
              <a:buFont typeface="Arial"/>
              <a:buNone/>
            </a:pPr>
            <a:endParaRPr sz="1200" dirty="0">
              <a:solidFill>
                <a:srgbClr val="1E2330"/>
              </a:solidFill>
            </a:endParaRPr>
          </a:p>
          <a:p>
            <a:pPr lvl="0" rtl="0">
              <a:spcBef>
                <a:spcPts val="0"/>
              </a:spcBef>
              <a:buClr>
                <a:schemeClr val="dk1"/>
              </a:buClr>
              <a:buSzPct val="25000"/>
              <a:buFont typeface="Arial"/>
              <a:buNone/>
            </a:pPr>
            <a:r>
              <a:rPr lang="en-US" sz="1200" dirty="0">
                <a:solidFill>
                  <a:srgbClr val="1E2330"/>
                </a:solidFill>
              </a:rPr>
              <a:t>Viewing and navigating across the submission is much cleaner as well. Users can easily enlarge the submission with zoom capabilities in the bottom right of the screen. They can also more quickly navigate through the document with pagination features which show what page the viewer is on relative to the total number of pages in the document. </a:t>
            </a:r>
            <a:endParaRPr lang="en-US" sz="1200" dirty="0" smtClean="0">
              <a:solidFill>
                <a:srgbClr val="1E2330"/>
              </a:solidFill>
            </a:endParaRPr>
          </a:p>
          <a:p>
            <a:pPr lvl="0" rtl="0">
              <a:spcBef>
                <a:spcPts val="0"/>
              </a:spcBef>
              <a:buClr>
                <a:schemeClr val="dk1"/>
              </a:buClr>
              <a:buSzPct val="25000"/>
              <a:buFont typeface="Arial"/>
              <a:buNone/>
            </a:pPr>
            <a:endParaRPr lang="en-US" sz="1200" dirty="0" smtClean="0">
              <a:solidFill>
                <a:srgbClr val="1E2330"/>
              </a:solidFill>
            </a:endParaRPr>
          </a:p>
          <a:p>
            <a:pPr lvl="0" rtl="0">
              <a:spcBef>
                <a:spcPts val="0"/>
              </a:spcBef>
              <a:buClr>
                <a:schemeClr val="dk1"/>
              </a:buClr>
              <a:buSzPct val="25000"/>
              <a:buFont typeface="Arial"/>
              <a:buNone/>
            </a:pPr>
            <a:r>
              <a:rPr lang="en-US" sz="1200" dirty="0" smtClean="0">
                <a:solidFill>
                  <a:srgbClr val="1E2330"/>
                </a:solidFill>
              </a:rPr>
              <a:t>Voice comments</a:t>
            </a:r>
            <a:r>
              <a:rPr lang="en-US" sz="1200" baseline="0" dirty="0" smtClean="0">
                <a:solidFill>
                  <a:srgbClr val="1E2330"/>
                </a:solidFill>
              </a:rPr>
              <a:t> really surprised us, students love it, but teachers are apprehensive. “who likes to hear his own school”.</a:t>
            </a:r>
            <a:endParaRPr lang="en-US" sz="1200" dirty="0">
              <a:solidFill>
                <a:srgbClr val="1E2330"/>
              </a:solidFill>
            </a:endParaRPr>
          </a:p>
        </p:txBody>
      </p:sp>
      <p:sp>
        <p:nvSpPr>
          <p:cNvPr id="681" name="Shape 6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849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0" name="Shape 6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t>Here is a look at the new user interface which places the focus on the paper and allows instructors to toggle between different feedback layers.</a:t>
            </a:r>
          </a:p>
          <a:p>
            <a:pPr marL="0" marR="0" lvl="0" indent="0" algn="l" rtl="0">
              <a:spcBef>
                <a:spcPts val="0"/>
              </a:spcBef>
              <a:buNone/>
            </a:pPr>
            <a:endParaRPr sz="1200" dirty="0"/>
          </a:p>
          <a:p>
            <a:pPr lvl="0" rtl="0">
              <a:spcBef>
                <a:spcPts val="0"/>
              </a:spcBef>
              <a:buClr>
                <a:schemeClr val="dk1"/>
              </a:buClr>
              <a:buSzPct val="25000"/>
              <a:buFont typeface="Arial"/>
              <a:buNone/>
            </a:pPr>
            <a:r>
              <a:rPr lang="en-US" sz="1200" dirty="0">
                <a:solidFill>
                  <a:srgbClr val="1E2330"/>
                </a:solidFill>
              </a:rPr>
              <a:t>The different services within Turnitin Evaluation Space are color coded and easily show users when they are activated. </a:t>
            </a:r>
          </a:p>
          <a:p>
            <a:pPr lvl="0" rtl="0">
              <a:spcBef>
                <a:spcPts val="0"/>
              </a:spcBef>
              <a:buClr>
                <a:schemeClr val="dk1"/>
              </a:buClr>
              <a:buFont typeface="Arial"/>
              <a:buNone/>
            </a:pPr>
            <a:endParaRPr sz="1200" dirty="0">
              <a:solidFill>
                <a:srgbClr val="1E2330"/>
              </a:solidFill>
            </a:endParaRPr>
          </a:p>
          <a:p>
            <a:pPr lvl="0" rtl="0">
              <a:spcBef>
                <a:spcPts val="0"/>
              </a:spcBef>
              <a:buClr>
                <a:schemeClr val="dk1"/>
              </a:buClr>
              <a:buSzPct val="25000"/>
              <a:buFont typeface="Arial"/>
              <a:buNone/>
            </a:pPr>
            <a:r>
              <a:rPr lang="en-US" sz="1200" dirty="0">
                <a:solidFill>
                  <a:srgbClr val="1E2330"/>
                </a:solidFill>
              </a:rPr>
              <a:t>Viewing and navigating across the submission is much cleaner as well. Users can easily enlarge the submission with zoom capabilities in the bottom right of the screen. They can also more quickly navigate through the document with pagination features which show what page the viewer is on relative to the total number of pages in the document. </a:t>
            </a:r>
            <a:endParaRPr lang="en-US" sz="1200" dirty="0" smtClean="0">
              <a:solidFill>
                <a:srgbClr val="1E2330"/>
              </a:solidFill>
            </a:endParaRPr>
          </a:p>
          <a:p>
            <a:pPr lvl="0" rtl="0">
              <a:spcBef>
                <a:spcPts val="0"/>
              </a:spcBef>
              <a:buClr>
                <a:schemeClr val="dk1"/>
              </a:buClr>
              <a:buSzPct val="25000"/>
              <a:buFont typeface="Arial"/>
              <a:buNone/>
            </a:pPr>
            <a:endParaRPr lang="en-US" sz="1200" dirty="0" smtClean="0">
              <a:solidFill>
                <a:srgbClr val="1E2330"/>
              </a:solidFill>
            </a:endParaRPr>
          </a:p>
          <a:p>
            <a:pPr lvl="0" rtl="0">
              <a:spcBef>
                <a:spcPts val="0"/>
              </a:spcBef>
              <a:buClr>
                <a:schemeClr val="dk1"/>
              </a:buClr>
              <a:buSzPct val="25000"/>
              <a:buFont typeface="Arial"/>
              <a:buNone/>
            </a:pPr>
            <a:r>
              <a:rPr lang="en-US" sz="1200" dirty="0" smtClean="0">
                <a:solidFill>
                  <a:srgbClr val="1E2330"/>
                </a:solidFill>
              </a:rPr>
              <a:t>Voice comments</a:t>
            </a:r>
            <a:r>
              <a:rPr lang="en-US" sz="1200" baseline="0" dirty="0" smtClean="0">
                <a:solidFill>
                  <a:srgbClr val="1E2330"/>
                </a:solidFill>
              </a:rPr>
              <a:t> really surprised us, students love it, but teachers are apprehensive. “who likes to hear his own school”.</a:t>
            </a:r>
            <a:endParaRPr lang="en-US" sz="1200" dirty="0">
              <a:solidFill>
                <a:srgbClr val="1E2330"/>
              </a:solidFill>
            </a:endParaRPr>
          </a:p>
        </p:txBody>
      </p:sp>
      <p:sp>
        <p:nvSpPr>
          <p:cNvPr id="681" name="Shape 6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205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1200">
                <a:solidFill>
                  <a:schemeClr val="dk1"/>
                </a:solidFill>
              </a:rPr>
              <a:t>Turnitin Scoring Engine learns from the feedback and grades your instructors have provided to students to create a customized scoring engine that is instant, reliable and tailored to your needs. </a:t>
            </a:r>
          </a:p>
          <a:p>
            <a:pPr marL="0" marR="0" lvl="0" indent="0" algn="l" rtl="0">
              <a:spcBef>
                <a:spcPts val="0"/>
              </a:spcBef>
              <a:buClr>
                <a:schemeClr val="dk1"/>
              </a:buClr>
              <a:buFont typeface="Arial"/>
              <a:buNone/>
            </a:pPr>
            <a:endParaRPr sz="1200">
              <a:solidFill>
                <a:schemeClr val="dk1"/>
              </a:solidFill>
            </a:endParaRPr>
          </a:p>
        </p:txBody>
      </p:sp>
      <p:sp>
        <p:nvSpPr>
          <p:cNvPr id="490" name="Shape 4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317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SzPct val="25000"/>
              <a:buNone/>
            </a:pPr>
            <a:r>
              <a:rPr lang="en-US" sz="1200">
                <a:solidFill>
                  <a:schemeClr val="dk1"/>
                </a:solidFill>
                <a:latin typeface="Calibri"/>
                <a:ea typeface="Calibri"/>
                <a:cs typeface="Calibri"/>
                <a:sym typeface="Calibri"/>
              </a:rPr>
              <a:t>Revision Assistant generates assessment predictions, shown to students as graphic "Signal Checks" instead of scores. It also generates in-line comments targeted to a student's writing, focusing on elements of argument, evidence, genre and clarity of student writing. The system provides instant feedback to students, offering both positive as well as constructive feedback.	</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buNone/>
            </a:pPr>
            <a:endParaRPr/>
          </a:p>
        </p:txBody>
      </p:sp>
      <p:sp>
        <p:nvSpPr>
          <p:cNvPr id="539" name="Shape 5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581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1200" dirty="0" smtClean="0">
                <a:solidFill>
                  <a:schemeClr val="dk1"/>
                </a:solidFill>
              </a:rPr>
              <a:t>So that covers it. This is </a:t>
            </a:r>
            <a:r>
              <a:rPr lang="en-US" sz="1200" dirty="0" err="1" smtClean="0">
                <a:solidFill>
                  <a:schemeClr val="dk1"/>
                </a:solidFill>
              </a:rPr>
              <a:t>Turnitin’s</a:t>
            </a:r>
            <a:r>
              <a:rPr lang="en-US" sz="1200" dirty="0" smtClean="0">
                <a:solidFill>
                  <a:schemeClr val="dk1"/>
                </a:solidFill>
              </a:rPr>
              <a:t> vision for revolutionizing the experience of writing to learn. </a:t>
            </a:r>
          </a:p>
          <a:p>
            <a:pPr marL="0" marR="0" lvl="0" indent="0" algn="l" rtl="0">
              <a:spcBef>
                <a:spcPts val="0"/>
              </a:spcBef>
              <a:buClr>
                <a:schemeClr val="dk1"/>
              </a:buClr>
              <a:buFont typeface="Arial"/>
              <a:buNone/>
            </a:pPr>
            <a:endParaRPr sz="1200" dirty="0">
              <a:solidFill>
                <a:schemeClr val="dk1"/>
              </a:solidFill>
            </a:endParaRPr>
          </a:p>
        </p:txBody>
      </p:sp>
      <p:sp>
        <p:nvSpPr>
          <p:cNvPr id="490" name="Shape 4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595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7"/>
            <a:ext cx="7772400" cy="1470023"/>
          </a:xfrm>
          <a:prstGeom prst="rect">
            <a:avLst/>
          </a:prstGeom>
          <a:noFill/>
          <a:ln>
            <a:noFill/>
          </a:ln>
        </p:spPr>
        <p:txBody>
          <a:bodyPr lIns="72000" tIns="72000" rIns="72000" bIns="72000" anchor="ctr" anchorCtr="0"/>
          <a:lstStyle>
            <a:lvl1pPr marL="0" marR="0" indent="0" algn="ctr" rtl="0">
              <a:lnSpc>
                <a:spcPct val="100000"/>
              </a:lnSpc>
              <a:spcBef>
                <a:spcPts val="0"/>
              </a:spcBef>
              <a:spcAft>
                <a:spcPts val="0"/>
              </a:spcAft>
              <a:buClr>
                <a:schemeClr val="dk1"/>
              </a:buClr>
              <a:buFont typeface="Calibri"/>
              <a:buNone/>
              <a:defRPr sz="4000"/>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20" name="Shape 20"/>
          <p:cNvSpPr txBox="1">
            <a:spLocks noGrp="1"/>
          </p:cNvSpPr>
          <p:nvPr>
            <p:ph type="subTitle" idx="1"/>
          </p:nvPr>
        </p:nvSpPr>
        <p:spPr>
          <a:xfrm>
            <a:off x="1371605" y="3886200"/>
            <a:ext cx="6400799" cy="1752600"/>
          </a:xfrm>
          <a:prstGeom prst="rect">
            <a:avLst/>
          </a:prstGeom>
          <a:noFill/>
          <a:ln>
            <a:noFill/>
          </a:ln>
        </p:spPr>
        <p:txBody>
          <a:bodyPr lIns="72000" tIns="72000" rIns="72000" bIns="72000" anchor="t" anchorCtr="0"/>
          <a:lstStyle>
            <a:lvl1pPr marL="0" marR="0" indent="0" algn="ctr" rtl="0">
              <a:lnSpc>
                <a:spcPct val="100000"/>
              </a:lnSpc>
              <a:spcBef>
                <a:spcPts val="640"/>
              </a:spcBef>
              <a:spcAft>
                <a:spcPts val="0"/>
              </a:spcAft>
              <a:buClr>
                <a:srgbClr val="888888"/>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dirty="0"/>
          </a:p>
        </p:txBody>
      </p:sp>
      <p:sp>
        <p:nvSpPr>
          <p:cNvPr id="22" name="Shape 22"/>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pic>
        <p:nvPicPr>
          <p:cNvPr id="8" name="Shape 315"/>
          <p:cNvPicPr preferRelativeResize="0">
            <a:picLocks noChangeAspect="1"/>
          </p:cNvPicPr>
          <p:nvPr userDrawn="1"/>
        </p:nvPicPr>
        <p:blipFill rotWithShape="1">
          <a:blip r:embed="rId2">
            <a:alphaModFix/>
          </a:blip>
          <a:srcRect/>
          <a:stretch/>
        </p:blipFill>
        <p:spPr>
          <a:xfrm>
            <a:off x="2769008" y="346820"/>
            <a:ext cx="3607514" cy="1497857"/>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Shape 14"/>
        <p:cNvGrpSpPr/>
        <p:nvPr/>
      </p:nvGrpSpPr>
      <p:grpSpPr>
        <a:xfrm>
          <a:off x="0" y="0"/>
          <a:ext cx="0" cy="0"/>
          <a:chOff x="0" y="0"/>
          <a:chExt cx="0" cy="0"/>
        </a:xfrm>
      </p:grpSpPr>
      <p:sp>
        <p:nvSpPr>
          <p:cNvPr id="16" name="Shape 16"/>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41000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72000" tIns="72000" rIns="72000" bIns="72000"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7" name="Shape 47"/>
          <p:cNvSpPr txBox="1">
            <a:spLocks noGrp="1"/>
          </p:cNvSpPr>
          <p:nvPr>
            <p:ph type="body" idx="1"/>
          </p:nvPr>
        </p:nvSpPr>
        <p:spPr>
          <a:xfrm>
            <a:off x="457200" y="1535113"/>
            <a:ext cx="4040187" cy="639762"/>
          </a:xfrm>
          <a:prstGeom prst="rect">
            <a:avLst/>
          </a:prstGeom>
          <a:noFill/>
          <a:ln>
            <a:noFill/>
          </a:ln>
        </p:spPr>
        <p:txBody>
          <a:bodyPr lIns="0" tIns="72000" rIns="0" bIns="72000" anchor="ctr" anchorCtr="0"/>
          <a:lstStyle>
            <a:lvl1pPr marL="327600" indent="-219600" rtl="0">
              <a:spcBef>
                <a:spcPts val="0"/>
              </a:spcBef>
              <a:buFont typeface="Calibri"/>
              <a:buNone/>
              <a:tabLst/>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dirty="0"/>
          </a:p>
        </p:txBody>
      </p:sp>
      <p:sp>
        <p:nvSpPr>
          <p:cNvPr id="48" name="Shape 48"/>
          <p:cNvSpPr txBox="1">
            <a:spLocks noGrp="1"/>
          </p:cNvSpPr>
          <p:nvPr>
            <p:ph type="body" idx="2"/>
          </p:nvPr>
        </p:nvSpPr>
        <p:spPr>
          <a:xfrm>
            <a:off x="457200" y="2174876"/>
            <a:ext cx="4040187" cy="3951286"/>
          </a:xfrm>
          <a:prstGeom prst="rect">
            <a:avLst/>
          </a:prstGeom>
          <a:noFill/>
          <a:ln>
            <a:noFill/>
          </a:ln>
        </p:spPr>
        <p:txBody>
          <a:bodyPr lIns="0" tIns="72000" rIns="0" bIns="36000" anchor="t" anchorCtr="0"/>
          <a:lstStyle>
            <a:lvl1pPr marL="328050" indent="-220663" rtl="0">
              <a:spcBef>
                <a:spcPts val="0"/>
              </a:spcBef>
              <a:spcAft>
                <a:spcPts val="400"/>
              </a:spcAft>
              <a:buClr>
                <a:srgbClr val="3F93CF"/>
              </a:buClr>
              <a:tabLst/>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9" name="Shape 49"/>
          <p:cNvSpPr txBox="1">
            <a:spLocks noGrp="1"/>
          </p:cNvSpPr>
          <p:nvPr>
            <p:ph type="body" idx="3"/>
          </p:nvPr>
        </p:nvSpPr>
        <p:spPr>
          <a:xfrm>
            <a:off x="4645026" y="1535113"/>
            <a:ext cx="4041773" cy="639762"/>
          </a:xfrm>
          <a:prstGeom prst="rect">
            <a:avLst/>
          </a:prstGeom>
          <a:noFill/>
          <a:ln>
            <a:noFill/>
          </a:ln>
        </p:spPr>
        <p:txBody>
          <a:bodyPr lIns="0" tIns="72000" rIns="0" bIns="72000" anchor="ctr" anchorCtr="0"/>
          <a:lstStyle>
            <a:lvl1pPr marL="327600" indent="-219600" rtl="0">
              <a:spcBef>
                <a:spcPts val="0"/>
              </a:spcBef>
              <a:buFont typeface="Calibri"/>
              <a:buNone/>
              <a:tabLst/>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dirty="0"/>
          </a:p>
        </p:txBody>
      </p:sp>
      <p:sp>
        <p:nvSpPr>
          <p:cNvPr id="50" name="Shape 50"/>
          <p:cNvSpPr txBox="1">
            <a:spLocks noGrp="1"/>
          </p:cNvSpPr>
          <p:nvPr>
            <p:ph type="body" idx="4"/>
          </p:nvPr>
        </p:nvSpPr>
        <p:spPr>
          <a:xfrm>
            <a:off x="4645026" y="2174876"/>
            <a:ext cx="4041773" cy="3951286"/>
          </a:xfrm>
          <a:prstGeom prst="rect">
            <a:avLst/>
          </a:prstGeom>
          <a:noFill/>
          <a:ln>
            <a:noFill/>
          </a:ln>
        </p:spPr>
        <p:txBody>
          <a:bodyPr lIns="0" tIns="72000" rIns="0" bIns="36000" anchor="t" anchorCtr="0"/>
          <a:lstStyle>
            <a:lvl1pPr marL="328050" indent="-220663" rtl="0">
              <a:spcBef>
                <a:spcPts val="0"/>
              </a:spcBef>
              <a:spcAft>
                <a:spcPts val="400"/>
              </a:spcAft>
              <a:buClr>
                <a:srgbClr val="3F93CF"/>
              </a:buClr>
              <a:buFont typeface="Arial" charset="0"/>
              <a:buChar char="•"/>
              <a:tabLst/>
              <a:defRPr sz="2400" b="0" i="0" u="none" strike="noStrike" cap="none" baseline="0" dirty="0">
                <a:solidFill>
                  <a:schemeClr val="bg1"/>
                </a:solidFill>
                <a:latin typeface="+mn-lt"/>
                <a:ea typeface="Helvetica Neue" charset="0"/>
                <a:cs typeface="Helvetica Neue" charset="0"/>
                <a:sym typeface="Arial"/>
                <a:rtl val="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2" name="Shape 52"/>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11274018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9" name="Shape 29"/>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388471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72000" tIns="72000" rIns="72000" bIns="72000"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0" name="Shape 40"/>
          <p:cNvSpPr txBox="1">
            <a:spLocks noGrp="1"/>
          </p:cNvSpPr>
          <p:nvPr>
            <p:ph type="body" idx="1"/>
          </p:nvPr>
        </p:nvSpPr>
        <p:spPr>
          <a:xfrm>
            <a:off x="457201" y="1600202"/>
            <a:ext cx="4038599" cy="4525963"/>
          </a:xfrm>
          <a:prstGeom prst="rect">
            <a:avLst/>
          </a:prstGeom>
          <a:noFill/>
          <a:ln>
            <a:noFill/>
          </a:ln>
        </p:spPr>
        <p:txBody>
          <a:bodyPr lIns="0" tIns="72000" rIns="0" bIns="36000" anchor="t" anchorCtr="0"/>
          <a:lstStyle>
            <a:lvl1pPr marL="328050" indent="-220663" rtl="0">
              <a:spcBef>
                <a:spcPts val="0"/>
              </a:spcBef>
              <a:spcAft>
                <a:spcPts val="400"/>
              </a:spcAft>
              <a:buClr>
                <a:schemeClr val="bg1"/>
              </a:buClr>
              <a:buSzPct val="80000"/>
              <a:buFont typeface="Wingdings" charset="2"/>
              <a:buChar char="§"/>
              <a:tabLst/>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1" name="Shape 41"/>
          <p:cNvSpPr txBox="1">
            <a:spLocks noGrp="1"/>
          </p:cNvSpPr>
          <p:nvPr>
            <p:ph type="body" idx="2"/>
          </p:nvPr>
        </p:nvSpPr>
        <p:spPr>
          <a:xfrm>
            <a:off x="4648203" y="1600202"/>
            <a:ext cx="4038599" cy="4525963"/>
          </a:xfrm>
          <a:prstGeom prst="rect">
            <a:avLst/>
          </a:prstGeom>
          <a:noFill/>
          <a:ln>
            <a:noFill/>
          </a:ln>
        </p:spPr>
        <p:txBody>
          <a:bodyPr lIns="0" tIns="72000" rIns="0" bIns="36000" anchor="t" anchorCtr="0"/>
          <a:lstStyle>
            <a:lvl1pPr marL="328050" indent="-220663" rtl="0">
              <a:spcBef>
                <a:spcPts val="0"/>
              </a:spcBef>
              <a:spcAft>
                <a:spcPts val="400"/>
              </a:spcAft>
              <a:buClr>
                <a:schemeClr val="bg1"/>
              </a:buClr>
              <a:buSzPct val="80000"/>
              <a:buFont typeface="Wingdings" charset="2"/>
              <a:buChar char="§"/>
              <a:tabLst/>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3" name="Shape 43"/>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3F93CF"/>
        </a:solidFill>
        <a:effectLst/>
      </p:bgPr>
    </p:bg>
    <p:spTree>
      <p:nvGrpSpPr>
        <p:cNvPr id="1" name="Shape 14"/>
        <p:cNvGrpSpPr/>
        <p:nvPr/>
      </p:nvGrpSpPr>
      <p:grpSpPr>
        <a:xfrm>
          <a:off x="0" y="0"/>
          <a:ext cx="0" cy="0"/>
          <a:chOff x="0" y="0"/>
          <a:chExt cx="0" cy="0"/>
        </a:xfrm>
      </p:grpSpPr>
      <p:sp>
        <p:nvSpPr>
          <p:cNvPr id="16" name="Shape 16"/>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72000" tIns="72000" rIns="72000" bIns="72000"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7" name="Shape 47"/>
          <p:cNvSpPr txBox="1">
            <a:spLocks noGrp="1"/>
          </p:cNvSpPr>
          <p:nvPr>
            <p:ph type="body" idx="1"/>
          </p:nvPr>
        </p:nvSpPr>
        <p:spPr>
          <a:xfrm>
            <a:off x="457200" y="1535113"/>
            <a:ext cx="4040187" cy="639762"/>
          </a:xfrm>
          <a:prstGeom prst="rect">
            <a:avLst/>
          </a:prstGeom>
          <a:noFill/>
          <a:ln>
            <a:noFill/>
          </a:ln>
        </p:spPr>
        <p:txBody>
          <a:bodyPr lIns="0" tIns="72000" rIns="0" bIns="72000" anchor="ctr" anchorCtr="0"/>
          <a:lstStyle>
            <a:lvl1pPr marL="327600" indent="-219600" rtl="0">
              <a:spcBef>
                <a:spcPts val="0"/>
              </a:spcBef>
              <a:buFont typeface="Calibri"/>
              <a:buNone/>
              <a:tabLst/>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dirty="0"/>
          </a:p>
        </p:txBody>
      </p:sp>
      <p:sp>
        <p:nvSpPr>
          <p:cNvPr id="48" name="Shape 48"/>
          <p:cNvSpPr txBox="1">
            <a:spLocks noGrp="1"/>
          </p:cNvSpPr>
          <p:nvPr>
            <p:ph type="body" idx="2"/>
          </p:nvPr>
        </p:nvSpPr>
        <p:spPr>
          <a:xfrm>
            <a:off x="457200" y="2174876"/>
            <a:ext cx="4040187" cy="3951286"/>
          </a:xfrm>
          <a:prstGeom prst="rect">
            <a:avLst/>
          </a:prstGeom>
          <a:noFill/>
          <a:ln>
            <a:noFill/>
          </a:ln>
        </p:spPr>
        <p:txBody>
          <a:bodyPr lIns="0" tIns="72000" rIns="0" bIns="36000" anchor="t" anchorCtr="0"/>
          <a:lstStyle>
            <a:lvl1pPr marL="328050" indent="-220663" rtl="0">
              <a:spcBef>
                <a:spcPts val="0"/>
              </a:spcBef>
              <a:spcAft>
                <a:spcPts val="400"/>
              </a:spcAft>
              <a:buClr>
                <a:schemeClr val="bg1"/>
              </a:buClr>
              <a:tabLst/>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9" name="Shape 49"/>
          <p:cNvSpPr txBox="1">
            <a:spLocks noGrp="1"/>
          </p:cNvSpPr>
          <p:nvPr>
            <p:ph type="body" idx="3"/>
          </p:nvPr>
        </p:nvSpPr>
        <p:spPr>
          <a:xfrm>
            <a:off x="4645026" y="1535113"/>
            <a:ext cx="4041773" cy="639762"/>
          </a:xfrm>
          <a:prstGeom prst="rect">
            <a:avLst/>
          </a:prstGeom>
          <a:noFill/>
          <a:ln>
            <a:noFill/>
          </a:ln>
        </p:spPr>
        <p:txBody>
          <a:bodyPr lIns="0" tIns="72000" rIns="0" bIns="72000" anchor="ctr" anchorCtr="0"/>
          <a:lstStyle>
            <a:lvl1pPr marL="327600" indent="-219600" rtl="0">
              <a:spcBef>
                <a:spcPts val="0"/>
              </a:spcBef>
              <a:buFont typeface="Calibri"/>
              <a:buNone/>
              <a:tabLst/>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dirty="0"/>
          </a:p>
        </p:txBody>
      </p:sp>
      <p:sp>
        <p:nvSpPr>
          <p:cNvPr id="50" name="Shape 50"/>
          <p:cNvSpPr txBox="1">
            <a:spLocks noGrp="1"/>
          </p:cNvSpPr>
          <p:nvPr>
            <p:ph type="body" idx="4"/>
          </p:nvPr>
        </p:nvSpPr>
        <p:spPr>
          <a:xfrm>
            <a:off x="4645026" y="2174876"/>
            <a:ext cx="4041773" cy="3951286"/>
          </a:xfrm>
          <a:prstGeom prst="rect">
            <a:avLst/>
          </a:prstGeom>
          <a:noFill/>
          <a:ln>
            <a:noFill/>
          </a:ln>
        </p:spPr>
        <p:txBody>
          <a:bodyPr lIns="0" tIns="72000" rIns="0" bIns="36000" anchor="t" anchorCtr="0"/>
          <a:lstStyle>
            <a:lvl1pPr marL="328050" indent="-220663" rtl="0">
              <a:spcBef>
                <a:spcPts val="0"/>
              </a:spcBef>
              <a:spcAft>
                <a:spcPts val="400"/>
              </a:spcAft>
              <a:buClr>
                <a:schemeClr val="bg1"/>
              </a:buClr>
              <a:buFont typeface="Arial" charset="0"/>
              <a:buChar char="•"/>
              <a:tabLst/>
              <a:defRPr sz="2400" b="0" i="0" u="none" strike="noStrike" cap="none" baseline="0" dirty="0">
                <a:solidFill>
                  <a:schemeClr val="bg1"/>
                </a:solidFill>
                <a:latin typeface="+mn-lt"/>
                <a:ea typeface="Helvetica Neue" charset="0"/>
                <a:cs typeface="Helvetica Neue" charset="0"/>
                <a:sym typeface="Arial"/>
                <a:rtl val="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2" name="Shape 52"/>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7"/>
            <a:ext cx="7772400" cy="1470023"/>
          </a:xfrm>
          <a:prstGeom prst="rect">
            <a:avLst/>
          </a:prstGeom>
          <a:noFill/>
          <a:ln>
            <a:noFill/>
          </a:ln>
        </p:spPr>
        <p:txBody>
          <a:bodyPr lIns="72000" tIns="72000" rIns="72000" bIns="72000" anchor="ctr" anchorCtr="0"/>
          <a:lstStyle>
            <a:lvl1pPr marL="0" marR="0" indent="0" algn="ctr" rtl="0">
              <a:lnSpc>
                <a:spcPct val="100000"/>
              </a:lnSpc>
              <a:spcBef>
                <a:spcPts val="0"/>
              </a:spcBef>
              <a:spcAft>
                <a:spcPts val="0"/>
              </a:spcAft>
              <a:buClr>
                <a:schemeClr val="dk1"/>
              </a:buClr>
              <a:buFont typeface="Calibri"/>
              <a:buNone/>
              <a:defRPr sz="4000"/>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20" name="Shape 20"/>
          <p:cNvSpPr txBox="1">
            <a:spLocks noGrp="1"/>
          </p:cNvSpPr>
          <p:nvPr>
            <p:ph type="subTitle" idx="1"/>
          </p:nvPr>
        </p:nvSpPr>
        <p:spPr>
          <a:xfrm>
            <a:off x="1371605" y="3886200"/>
            <a:ext cx="6400799" cy="1752600"/>
          </a:xfrm>
          <a:prstGeom prst="rect">
            <a:avLst/>
          </a:prstGeom>
          <a:noFill/>
          <a:ln>
            <a:noFill/>
          </a:ln>
        </p:spPr>
        <p:txBody>
          <a:bodyPr lIns="72000" tIns="72000" rIns="72000" bIns="72000" anchor="t" anchorCtr="0"/>
          <a:lstStyle>
            <a:lvl1pPr marL="0" marR="0" indent="0" algn="ctr" rtl="0">
              <a:lnSpc>
                <a:spcPct val="100000"/>
              </a:lnSpc>
              <a:spcBef>
                <a:spcPts val="640"/>
              </a:spcBef>
              <a:spcAft>
                <a:spcPts val="0"/>
              </a:spcAft>
              <a:buClr>
                <a:srgbClr val="888888"/>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dirty="0"/>
          </a:p>
        </p:txBody>
      </p:sp>
      <p:sp>
        <p:nvSpPr>
          <p:cNvPr id="22" name="Shape 22"/>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8000" y="458416"/>
            <a:ext cx="3708000" cy="1019424"/>
          </a:xfrm>
          <a:prstGeom prst="rect">
            <a:avLst/>
          </a:prstGeom>
        </p:spPr>
      </p:pic>
    </p:spTree>
    <p:extLst>
      <p:ext uri="{BB962C8B-B14F-4D97-AF65-F5344CB8AC3E}">
        <p14:creationId xmlns:p14="http://schemas.microsoft.com/office/powerpoint/2010/main" val="18824105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2"/>
            <a:ext cx="8229600" cy="4525963"/>
          </a:xfrm>
          <a:prstGeom prst="rect">
            <a:avLst/>
          </a:prstGeom>
          <a:noFill/>
          <a:ln>
            <a:noFill/>
          </a:ln>
        </p:spPr>
        <p:txBody>
          <a:bodyPr lIns="0" tIns="72000" rIns="36000" bIns="36000" anchor="t" anchorCtr="0"/>
          <a:lstStyle>
            <a:lvl1pPr marL="399438" indent="-304800" algn="l" rtl="0">
              <a:spcBef>
                <a:spcPts val="0"/>
              </a:spcBef>
              <a:spcAft>
                <a:spcPts val="600"/>
              </a:spcAft>
              <a:buClr>
                <a:srgbClr val="3F93CF"/>
              </a:buClr>
              <a:buSzPct val="80000"/>
              <a:buFont typeface="Wingdings" charset="2"/>
              <a:buChar char="§"/>
              <a:tabLst/>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dirty="0"/>
          </a:p>
        </p:txBody>
      </p:sp>
      <p:sp>
        <p:nvSpPr>
          <p:cNvPr id="29" name="Shape 29"/>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15671212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153683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72000" tIns="72000" rIns="72000" bIns="72000"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0" name="Shape 40"/>
          <p:cNvSpPr txBox="1">
            <a:spLocks noGrp="1"/>
          </p:cNvSpPr>
          <p:nvPr>
            <p:ph type="body" idx="1"/>
          </p:nvPr>
        </p:nvSpPr>
        <p:spPr>
          <a:xfrm>
            <a:off x="457201" y="1600202"/>
            <a:ext cx="4038599" cy="4525963"/>
          </a:xfrm>
          <a:prstGeom prst="rect">
            <a:avLst/>
          </a:prstGeom>
          <a:noFill/>
          <a:ln>
            <a:noFill/>
          </a:ln>
        </p:spPr>
        <p:txBody>
          <a:bodyPr lIns="0" tIns="72000" rIns="0" bIns="36000" anchor="t" anchorCtr="0"/>
          <a:lstStyle>
            <a:lvl1pPr marL="328050" indent="-220663" rtl="0">
              <a:spcBef>
                <a:spcPts val="0"/>
              </a:spcBef>
              <a:spcAft>
                <a:spcPts val="400"/>
              </a:spcAft>
              <a:buClr>
                <a:srgbClr val="3F93CF"/>
              </a:buClr>
              <a:buSzPct val="80000"/>
              <a:buFont typeface="Wingdings" charset="2"/>
              <a:buChar char="§"/>
              <a:tabLst/>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1" name="Shape 41"/>
          <p:cNvSpPr txBox="1">
            <a:spLocks noGrp="1"/>
          </p:cNvSpPr>
          <p:nvPr>
            <p:ph type="body" idx="2"/>
          </p:nvPr>
        </p:nvSpPr>
        <p:spPr>
          <a:xfrm>
            <a:off x="4648203" y="1600202"/>
            <a:ext cx="4038599" cy="4525963"/>
          </a:xfrm>
          <a:prstGeom prst="rect">
            <a:avLst/>
          </a:prstGeom>
          <a:noFill/>
          <a:ln>
            <a:noFill/>
          </a:ln>
        </p:spPr>
        <p:txBody>
          <a:bodyPr lIns="0" tIns="72000" rIns="0" bIns="36000" anchor="t" anchorCtr="0"/>
          <a:lstStyle>
            <a:lvl1pPr marL="328050" indent="-220663" rtl="0">
              <a:spcBef>
                <a:spcPts val="0"/>
              </a:spcBef>
              <a:spcAft>
                <a:spcPts val="400"/>
              </a:spcAft>
              <a:buClr>
                <a:srgbClr val="3F93CF"/>
              </a:buClr>
              <a:buSzPct val="80000"/>
              <a:buFont typeface="Wingdings" charset="2"/>
              <a:buChar char="§"/>
              <a:tabLst/>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3" name="Shape 43"/>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1517273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2.xml"/><Relationship Id="rId8"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93CF"/>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72000" tIns="72000" rIns="72000" bIns="72000" anchor="ctr" anchorCtr="1"/>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0" name="Shape 10"/>
          <p:cNvSpPr txBox="1">
            <a:spLocks noGrp="1"/>
          </p:cNvSpPr>
          <p:nvPr>
            <p:ph type="body" idx="1"/>
          </p:nvPr>
        </p:nvSpPr>
        <p:spPr>
          <a:xfrm>
            <a:off x="457200" y="1600202"/>
            <a:ext cx="8229600" cy="4525963"/>
          </a:xfrm>
          <a:prstGeom prst="rect">
            <a:avLst/>
          </a:prstGeom>
          <a:noFill/>
          <a:ln>
            <a:noFill/>
          </a:ln>
        </p:spPr>
        <p:txBody>
          <a:bodyPr lIns="0" tIns="72000" rIns="0" bIns="36000" anchor="t" anchorCtr="0"/>
          <a:lstStyle>
            <a:lvl1pPr marL="342900" marR="0" indent="-50800" algn="l" rtl="0">
              <a:lnSpc>
                <a:spcPct val="100000"/>
              </a:lnSpc>
              <a:spcBef>
                <a:spcPts val="640"/>
              </a:spcBef>
              <a:spcAft>
                <a:spcPts val="0"/>
              </a:spcAft>
              <a:buClr>
                <a:schemeClr val="dk1"/>
              </a:buClr>
              <a:buFont typeface="Arial"/>
              <a:buChar char="•"/>
              <a:defRPr/>
            </a:lvl1pPr>
            <a:lvl2pPr marL="742950" marR="0" indent="-19050" algn="l" rtl="0">
              <a:lnSpc>
                <a:spcPct val="100000"/>
              </a:lnSpc>
              <a:spcBef>
                <a:spcPts val="560"/>
              </a:spcBef>
              <a:spcAft>
                <a:spcPts val="0"/>
              </a:spcAft>
              <a:buClr>
                <a:schemeClr val="dk1"/>
              </a:buClr>
              <a:buFont typeface="Arial"/>
              <a:buChar char="–"/>
              <a:defRPr/>
            </a:lvl2pPr>
            <a:lvl3pPr marL="1143000" marR="0" indent="12700" algn="l" rtl="0">
              <a:lnSpc>
                <a:spcPct val="100000"/>
              </a:lnSpc>
              <a:spcBef>
                <a:spcPts val="480"/>
              </a:spcBef>
              <a:spcAft>
                <a:spcPts val="0"/>
              </a:spcAft>
              <a:buClr>
                <a:schemeClr val="dk1"/>
              </a:buClr>
              <a:buFont typeface="Arial"/>
              <a:buChar char="•"/>
              <a:defRPr/>
            </a:lvl3pPr>
            <a:lvl4pPr marL="1600200" marR="0" indent="-12700" algn="l" rtl="0">
              <a:lnSpc>
                <a:spcPct val="100000"/>
              </a:lnSpc>
              <a:spcBef>
                <a:spcPts val="400"/>
              </a:spcBef>
              <a:spcAft>
                <a:spcPts val="0"/>
              </a:spcAft>
              <a:buClr>
                <a:schemeClr val="dk1"/>
              </a:buClr>
              <a:buFont typeface="Arial"/>
              <a:buChar char="–"/>
              <a:defRPr/>
            </a:lvl4pPr>
            <a:lvl5pPr marL="2057400" marR="0" indent="-12700" algn="l" rtl="0">
              <a:lnSpc>
                <a:spcPct val="100000"/>
              </a:lnSpc>
              <a:spcBef>
                <a:spcPts val="400"/>
              </a:spcBef>
              <a:spcAft>
                <a:spcPts val="0"/>
              </a:spcAft>
              <a:buClr>
                <a:schemeClr val="dk1"/>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pPr marL="342900" marR="0" lvl="0" indent="-50800" algn="l" defTabSz="914400" rtl="0" eaLnBrk="1" fontAlgn="auto" latinLnBrk="0" hangingPunct="1">
              <a:lnSpc>
                <a:spcPct val="100000"/>
              </a:lnSpc>
              <a:spcBef>
                <a:spcPts val="640"/>
              </a:spcBef>
              <a:spcAft>
                <a:spcPts val="0"/>
              </a:spcAft>
              <a:buClr>
                <a:schemeClr val="dk1"/>
              </a:buClr>
              <a:buSzTx/>
              <a:buFont typeface="Arial"/>
              <a:buNone/>
              <a:tabLst/>
              <a:defRPr/>
            </a:pPr>
            <a:endParaRPr dirty="0"/>
          </a:p>
        </p:txBody>
      </p:sp>
      <p:sp>
        <p:nvSpPr>
          <p:cNvPr id="2" name="Rectangle 1"/>
          <p:cNvSpPr/>
          <p:nvPr userDrawn="1"/>
        </p:nvSpPr>
        <p:spPr>
          <a:xfrm>
            <a:off x="457200" y="6419436"/>
            <a:ext cx="2272145" cy="215444"/>
          </a:xfrm>
          <a:prstGeom prst="rect">
            <a:avLst/>
          </a:prstGeom>
        </p:spPr>
        <p:txBody>
          <a:bodyPr wrap="square" anchor="ctr">
            <a:spAutoFit/>
          </a:bodyPr>
          <a:lstStyle/>
          <a:p>
            <a:pPr lvl="0" algn="ctr" rtl="0">
              <a:spcBef>
                <a:spcPts val="0"/>
              </a:spcBef>
              <a:buClr>
                <a:schemeClr val="lt1"/>
              </a:buClr>
              <a:buSzPct val="25000"/>
              <a:buFont typeface="Helvetica Neue"/>
              <a:buNone/>
            </a:pPr>
            <a:r>
              <a:rPr lang="en-US" sz="800" dirty="0" smtClean="0">
                <a:solidFill>
                  <a:schemeClr val="bg1"/>
                </a:solidFill>
                <a:latin typeface="Helvetica Neue"/>
                <a:ea typeface="Helvetica Neue"/>
                <a:cs typeface="Helvetica Neue"/>
                <a:sym typeface="Helvetica Neue"/>
              </a:rPr>
              <a:t>© 2015 </a:t>
            </a:r>
            <a:r>
              <a:rPr lang="en-US" sz="800" dirty="0" err="1" smtClean="0">
                <a:solidFill>
                  <a:schemeClr val="bg1"/>
                </a:solidFill>
                <a:latin typeface="Helvetica Neue"/>
                <a:ea typeface="Helvetica Neue"/>
                <a:cs typeface="Helvetica Neue"/>
                <a:sym typeface="Helvetica Neue"/>
              </a:rPr>
              <a:t>Turnitin</a:t>
            </a:r>
            <a:r>
              <a:rPr lang="en-US" sz="800" dirty="0" smtClean="0">
                <a:solidFill>
                  <a:schemeClr val="bg1"/>
                </a:solidFill>
                <a:latin typeface="Helvetica Neue"/>
                <a:ea typeface="Helvetica Neue"/>
                <a:cs typeface="Helvetica Neue"/>
                <a:sym typeface="Helvetica Neue"/>
              </a:rPr>
              <a:t> LLC. </a:t>
            </a:r>
            <a:r>
              <a:rPr lang="en-US" sz="800" dirty="0" smtClean="0">
                <a:solidFill>
                  <a:schemeClr val="bg1"/>
                </a:solidFill>
                <a:latin typeface="+mn-lt"/>
                <a:ea typeface="Helvetica Neue"/>
                <a:cs typeface="Helvetica Neue"/>
                <a:sym typeface="Helvetica Neue"/>
              </a:rPr>
              <a:t>Company</a:t>
            </a:r>
            <a:r>
              <a:rPr lang="en-US" sz="800" dirty="0" smtClean="0">
                <a:solidFill>
                  <a:schemeClr val="bg1"/>
                </a:solidFill>
                <a:latin typeface="Helvetica Neue"/>
                <a:ea typeface="Helvetica Neue"/>
                <a:cs typeface="Helvetica Neue"/>
                <a:sym typeface="Helvetica Neue"/>
              </a:rPr>
              <a:t> confidential.</a:t>
            </a:r>
          </a:p>
        </p:txBody>
      </p:sp>
      <p:pic>
        <p:nvPicPr>
          <p:cNvPr id="14" name="Shape 323"/>
          <p:cNvPicPr preferRelativeResize="0"/>
          <p:nvPr userDrawn="1"/>
        </p:nvPicPr>
        <p:blipFill rotWithShape="1">
          <a:blip r:embed="rId7">
            <a:alphaModFix/>
          </a:blip>
          <a:srcRect/>
          <a:stretch/>
        </p:blipFill>
        <p:spPr>
          <a:xfrm>
            <a:off x="7553100" y="6371908"/>
            <a:ext cx="1133700" cy="310500"/>
          </a:xfrm>
          <a:prstGeom prst="rect">
            <a:avLst/>
          </a:prstGeom>
          <a:noFill/>
          <a:ln>
            <a:noFill/>
          </a:ln>
        </p:spPr>
      </p:pic>
      <p:sp>
        <p:nvSpPr>
          <p:cNvPr id="5" name="Footer Placeholder 4"/>
          <p:cNvSpPr>
            <a:spLocks noGrp="1" noChangeAspect="1"/>
          </p:cNvSpPr>
          <p:nvPr>
            <p:ph type="ftr" sz="quarter" idx="3"/>
          </p:nvPr>
        </p:nvSpPr>
        <p:spPr>
          <a:xfrm>
            <a:off x="2772000" y="6314195"/>
            <a:ext cx="3600000" cy="425926"/>
          </a:xfrm>
          <a:prstGeom prst="rect">
            <a:avLst/>
          </a:prstGeom>
        </p:spPr>
        <p:txBody>
          <a:bodyPr vert="horz" lIns="91440" tIns="45720" rIns="91440" bIns="45720" rtlCol="0" anchor="ctr"/>
          <a:lstStyle>
            <a:lvl1pPr algn="ctr">
              <a:defRPr sz="1000">
                <a:solidFill>
                  <a:schemeClr val="bg1"/>
                </a:solidFill>
                <a:latin typeface="+mn-lt"/>
                <a:ea typeface="Helvetica Neue" charset="0"/>
                <a:cs typeface="Helvetica Neue" charset="0"/>
              </a:defRPr>
            </a:lvl1p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95" r:id="rId2"/>
    <p:sldLayoutId id="2147483652" r:id="rId3"/>
    <p:sldLayoutId id="2147483648" r:id="rId4"/>
    <p:sldLayoutId id="2147483653" r:id="rId5"/>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4000" b="0" i="0" u="none" strike="noStrike" cap="none" baseline="0">
          <a:solidFill>
            <a:schemeClr val="bg1"/>
          </a:solidFill>
          <a:latin typeface="+mj-lt"/>
          <a:ea typeface="Helvetica Neue" charset="0"/>
          <a:cs typeface="Helvetica Neue" charset="0"/>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L="399600" marR="0" indent="-25400" algn="l" rtl="0">
        <a:lnSpc>
          <a:spcPct val="100000"/>
        </a:lnSpc>
        <a:spcBef>
          <a:spcPts val="0"/>
        </a:spcBef>
        <a:spcAft>
          <a:spcPts val="600"/>
        </a:spcAft>
        <a:buClr>
          <a:srgbClr val="FC2305"/>
        </a:buClr>
        <a:buFontTx/>
        <a:buNone/>
        <a:tabLst/>
        <a:defRPr sz="3200" b="0" i="0" u="none" strike="noStrike" cap="none" baseline="0">
          <a:solidFill>
            <a:schemeClr val="bg1"/>
          </a:solidFill>
          <a:latin typeface="+mn-lt"/>
          <a:ea typeface="Helvetica Neue" charset="0"/>
          <a:cs typeface="Helvetica Neue" charset="0"/>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72000" tIns="72000" rIns="72000" bIns="72000" anchor="ctr" anchorCtr="1"/>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0" name="Shape 10"/>
          <p:cNvSpPr txBox="1">
            <a:spLocks noGrp="1"/>
          </p:cNvSpPr>
          <p:nvPr>
            <p:ph type="body" idx="1"/>
          </p:nvPr>
        </p:nvSpPr>
        <p:spPr>
          <a:xfrm>
            <a:off x="457200" y="1600202"/>
            <a:ext cx="8229600" cy="4525963"/>
          </a:xfrm>
          <a:prstGeom prst="rect">
            <a:avLst/>
          </a:prstGeom>
          <a:noFill/>
          <a:ln>
            <a:noFill/>
          </a:ln>
        </p:spPr>
        <p:txBody>
          <a:bodyPr lIns="0" tIns="72000" rIns="0" bIns="36000" anchor="t" anchorCtr="0"/>
          <a:lstStyle>
            <a:lvl1pPr marL="342900" marR="0" indent="-50800" algn="l" rtl="0">
              <a:lnSpc>
                <a:spcPct val="100000"/>
              </a:lnSpc>
              <a:spcBef>
                <a:spcPts val="640"/>
              </a:spcBef>
              <a:spcAft>
                <a:spcPts val="0"/>
              </a:spcAft>
              <a:buClr>
                <a:schemeClr val="dk1"/>
              </a:buClr>
              <a:buFont typeface="Arial"/>
              <a:buChar char="•"/>
              <a:defRPr/>
            </a:lvl1pPr>
            <a:lvl2pPr marL="742950" marR="0" indent="-19050" algn="l" rtl="0">
              <a:lnSpc>
                <a:spcPct val="100000"/>
              </a:lnSpc>
              <a:spcBef>
                <a:spcPts val="560"/>
              </a:spcBef>
              <a:spcAft>
                <a:spcPts val="0"/>
              </a:spcAft>
              <a:buClr>
                <a:schemeClr val="dk1"/>
              </a:buClr>
              <a:buFont typeface="Arial"/>
              <a:buChar char="–"/>
              <a:defRPr/>
            </a:lvl2pPr>
            <a:lvl3pPr marL="1143000" marR="0" indent="12700" algn="l" rtl="0">
              <a:lnSpc>
                <a:spcPct val="100000"/>
              </a:lnSpc>
              <a:spcBef>
                <a:spcPts val="480"/>
              </a:spcBef>
              <a:spcAft>
                <a:spcPts val="0"/>
              </a:spcAft>
              <a:buClr>
                <a:schemeClr val="dk1"/>
              </a:buClr>
              <a:buFont typeface="Arial"/>
              <a:buChar char="•"/>
              <a:defRPr/>
            </a:lvl3pPr>
            <a:lvl4pPr marL="1600200" marR="0" indent="-12700" algn="l" rtl="0">
              <a:lnSpc>
                <a:spcPct val="100000"/>
              </a:lnSpc>
              <a:spcBef>
                <a:spcPts val="400"/>
              </a:spcBef>
              <a:spcAft>
                <a:spcPts val="0"/>
              </a:spcAft>
              <a:buClr>
                <a:schemeClr val="dk1"/>
              </a:buClr>
              <a:buFont typeface="Arial"/>
              <a:buChar char="–"/>
              <a:defRPr/>
            </a:lvl4pPr>
            <a:lvl5pPr marL="2057400" marR="0" indent="-12700" algn="l" rtl="0">
              <a:lnSpc>
                <a:spcPct val="100000"/>
              </a:lnSpc>
              <a:spcBef>
                <a:spcPts val="400"/>
              </a:spcBef>
              <a:spcAft>
                <a:spcPts val="0"/>
              </a:spcAft>
              <a:buClr>
                <a:schemeClr val="dk1"/>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pPr marL="342900" marR="0" lvl="0" indent="-50800" algn="l" defTabSz="914400" rtl="0" eaLnBrk="1" fontAlgn="auto" latinLnBrk="0" hangingPunct="1">
              <a:lnSpc>
                <a:spcPct val="100000"/>
              </a:lnSpc>
              <a:spcBef>
                <a:spcPts val="640"/>
              </a:spcBef>
              <a:spcAft>
                <a:spcPts val="0"/>
              </a:spcAft>
              <a:buClr>
                <a:schemeClr val="dk1"/>
              </a:buClr>
              <a:buSzTx/>
              <a:buFont typeface="Arial"/>
              <a:buNone/>
              <a:tabLst/>
              <a:defRPr/>
            </a:pPr>
            <a:endParaRPr dirty="0"/>
          </a:p>
        </p:txBody>
      </p:sp>
      <p:sp>
        <p:nvSpPr>
          <p:cNvPr id="2" name="Rectangle 1"/>
          <p:cNvSpPr/>
          <p:nvPr userDrawn="1"/>
        </p:nvSpPr>
        <p:spPr>
          <a:xfrm>
            <a:off x="457200" y="6419436"/>
            <a:ext cx="2272145" cy="215444"/>
          </a:xfrm>
          <a:prstGeom prst="rect">
            <a:avLst/>
          </a:prstGeom>
        </p:spPr>
        <p:txBody>
          <a:bodyPr wrap="square" anchor="ctr">
            <a:spAutoFit/>
          </a:bodyPr>
          <a:lstStyle/>
          <a:p>
            <a:pPr lvl="0" algn="ctr" rtl="0">
              <a:spcBef>
                <a:spcPts val="0"/>
              </a:spcBef>
              <a:buClr>
                <a:schemeClr val="lt1"/>
              </a:buClr>
              <a:buSzPct val="25000"/>
              <a:buFont typeface="Helvetica Neue"/>
              <a:buNone/>
            </a:pPr>
            <a:r>
              <a:rPr lang="en-US" sz="800" dirty="0" smtClean="0">
                <a:solidFill>
                  <a:srgbClr val="3F93CF"/>
                </a:solidFill>
                <a:latin typeface="+mn-lt"/>
                <a:ea typeface="Helvetica Neue"/>
                <a:cs typeface="Helvetica Neue"/>
                <a:sym typeface="Helvetica Neue"/>
              </a:rPr>
              <a:t>© 2015 </a:t>
            </a:r>
            <a:r>
              <a:rPr lang="en-US" sz="800" dirty="0" err="1" smtClean="0">
                <a:solidFill>
                  <a:srgbClr val="3F93CF"/>
                </a:solidFill>
                <a:latin typeface="+mn-lt"/>
                <a:ea typeface="Helvetica Neue"/>
                <a:cs typeface="Helvetica Neue"/>
                <a:sym typeface="Helvetica Neue"/>
              </a:rPr>
              <a:t>Turnitin</a:t>
            </a:r>
            <a:r>
              <a:rPr lang="en-US" sz="800" dirty="0" smtClean="0">
                <a:solidFill>
                  <a:srgbClr val="3F93CF"/>
                </a:solidFill>
                <a:latin typeface="+mn-lt"/>
                <a:ea typeface="Helvetica Neue"/>
                <a:cs typeface="Helvetica Neue"/>
                <a:sym typeface="Helvetica Neue"/>
              </a:rPr>
              <a:t> LLC. Company confidential.</a:t>
            </a:r>
          </a:p>
        </p:txBody>
      </p:sp>
      <p:sp>
        <p:nvSpPr>
          <p:cNvPr id="5" name="Footer Placeholder 4"/>
          <p:cNvSpPr>
            <a:spLocks noGrp="1" noChangeAspect="1"/>
          </p:cNvSpPr>
          <p:nvPr>
            <p:ph type="ftr" sz="quarter" idx="3"/>
          </p:nvPr>
        </p:nvSpPr>
        <p:spPr>
          <a:xfrm>
            <a:off x="2772000" y="6314195"/>
            <a:ext cx="3600000" cy="425926"/>
          </a:xfrm>
          <a:prstGeom prst="rect">
            <a:avLst/>
          </a:prstGeom>
        </p:spPr>
        <p:txBody>
          <a:bodyPr vert="horz" lIns="91440" tIns="45720" rIns="91440" bIns="45720" rtlCol="0" anchor="ctr"/>
          <a:lstStyle>
            <a:lvl1pPr algn="ctr">
              <a:defRPr sz="1000">
                <a:solidFill>
                  <a:srgbClr val="3F93CF"/>
                </a:solidFill>
                <a:latin typeface="+mn-lt"/>
                <a:ea typeface="Helvetica Neue" charset="0"/>
                <a:cs typeface="Helvetica Neue" charset="0"/>
              </a:defRPr>
            </a:lvl1pPr>
          </a:lstStyle>
          <a:p>
            <a:endParaRPr lang="en-US" dirty="0"/>
          </a:p>
        </p:txBody>
      </p:sp>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51160" y="6343558"/>
            <a:ext cx="1335640" cy="367200"/>
          </a:xfrm>
          <a:prstGeom prst="rect">
            <a:avLst/>
          </a:prstGeom>
        </p:spPr>
      </p:pic>
    </p:spTree>
    <p:extLst>
      <p:ext uri="{BB962C8B-B14F-4D97-AF65-F5344CB8AC3E}">
        <p14:creationId xmlns:p14="http://schemas.microsoft.com/office/powerpoint/2010/main" val="889119397"/>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4000" b="0" i="0" u="none" strike="noStrike" cap="none" baseline="0">
          <a:solidFill>
            <a:srgbClr val="3F93CF"/>
          </a:solidFill>
          <a:latin typeface="+mj-lt"/>
          <a:ea typeface="Helvetica Neue" charset="0"/>
          <a:cs typeface="Helvetica Neue" charset="0"/>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L="399600" marR="0" indent="-25400" algn="l" rtl="0">
        <a:lnSpc>
          <a:spcPct val="100000"/>
        </a:lnSpc>
        <a:spcBef>
          <a:spcPts val="0"/>
        </a:spcBef>
        <a:spcAft>
          <a:spcPts val="600"/>
        </a:spcAft>
        <a:buClr>
          <a:srgbClr val="FC2305"/>
        </a:buClr>
        <a:buFontTx/>
        <a:buNone/>
        <a:tabLst/>
        <a:defRPr sz="3200" b="0" i="0" u="none" strike="noStrike" cap="none" baseline="0">
          <a:solidFill>
            <a:srgbClr val="3F93CF"/>
          </a:solidFill>
          <a:latin typeface="+mn-lt"/>
          <a:ea typeface="Helvetica Neue" charset="0"/>
          <a:cs typeface="Helvetica Neue" charset="0"/>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4.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93CF"/>
        </a:solidFill>
        <a:effectLst/>
      </p:bgPr>
    </p:bg>
    <p:spTree>
      <p:nvGrpSpPr>
        <p:cNvPr id="1" name="Shape 321"/>
        <p:cNvGrpSpPr/>
        <p:nvPr/>
      </p:nvGrpSpPr>
      <p:grpSpPr>
        <a:xfrm>
          <a:off x="0" y="0"/>
          <a:ext cx="0" cy="0"/>
          <a:chOff x="0" y="0"/>
          <a:chExt cx="0" cy="0"/>
        </a:xfrm>
      </p:grpSpPr>
      <p:sp>
        <p:nvSpPr>
          <p:cNvPr id="324" name="Shape 324"/>
          <p:cNvSpPr txBox="1"/>
          <p:nvPr/>
        </p:nvSpPr>
        <p:spPr>
          <a:xfrm>
            <a:off x="309600" y="3079428"/>
            <a:ext cx="8524799" cy="3000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4800" dirty="0">
                <a:solidFill>
                  <a:srgbClr val="FFFFFF"/>
                </a:solidFill>
                <a:latin typeface="+mn-lt"/>
                <a:ea typeface="Helvetica Neue"/>
                <a:cs typeface="Helvetica Neue"/>
                <a:sym typeface="Helvetica Neue"/>
              </a:rPr>
              <a:t>T</a:t>
            </a:r>
            <a:r>
              <a:rPr lang="en-US" sz="4800" dirty="0" smtClean="0">
                <a:solidFill>
                  <a:srgbClr val="FFFFFF"/>
                </a:solidFill>
                <a:latin typeface="+mn-lt"/>
                <a:ea typeface="Helvetica Neue"/>
                <a:cs typeface="Helvetica Neue"/>
                <a:sym typeface="Helvetica Neue"/>
              </a:rPr>
              <a:t>he </a:t>
            </a:r>
            <a:r>
              <a:rPr lang="en-US" sz="4800" dirty="0">
                <a:solidFill>
                  <a:srgbClr val="FFFFFF"/>
                </a:solidFill>
                <a:latin typeface="+mn-lt"/>
                <a:ea typeface="Helvetica Neue"/>
                <a:cs typeface="Helvetica Neue"/>
                <a:sym typeface="Helvetica Neue"/>
              </a:rPr>
              <a:t>Experience</a:t>
            </a:r>
            <a:br>
              <a:rPr lang="en-US" sz="4800" dirty="0">
                <a:solidFill>
                  <a:srgbClr val="FFFFFF"/>
                </a:solidFill>
                <a:latin typeface="+mn-lt"/>
                <a:ea typeface="Helvetica Neue"/>
                <a:cs typeface="Helvetica Neue"/>
                <a:sym typeface="Helvetica Neue"/>
              </a:rPr>
            </a:br>
            <a:r>
              <a:rPr lang="en-US" sz="4800" dirty="0">
                <a:solidFill>
                  <a:srgbClr val="FFFFFF"/>
                </a:solidFill>
                <a:latin typeface="+mn-lt"/>
                <a:ea typeface="Helvetica Neue"/>
                <a:cs typeface="Helvetica Neue"/>
                <a:sym typeface="Helvetica Neue"/>
              </a:rPr>
              <a:t>of </a:t>
            </a:r>
            <a:r>
              <a:rPr lang="en-US" sz="4800" dirty="0" smtClean="0">
                <a:solidFill>
                  <a:srgbClr val="FFFFFF"/>
                </a:solidFill>
                <a:latin typeface="+mn-lt"/>
                <a:ea typeface="Helvetica Neue"/>
                <a:cs typeface="Helvetica Neue"/>
                <a:sym typeface="Helvetica Neue"/>
              </a:rPr>
              <a:t>Learning to Write</a:t>
            </a:r>
            <a:endParaRPr lang="en-US" sz="4800" dirty="0">
              <a:solidFill>
                <a:srgbClr val="FFFFFF"/>
              </a:solidFill>
              <a:latin typeface="+mn-lt"/>
              <a:ea typeface="Helvetica Neue"/>
              <a:cs typeface="Helvetica Neue"/>
              <a:sym typeface="Helvetica Neue"/>
            </a:endParaRPr>
          </a:p>
        </p:txBody>
      </p:sp>
      <p:sp>
        <p:nvSpPr>
          <p:cNvPr id="4" name="Rounded Rectangle 3"/>
          <p:cNvSpPr>
            <a:spLocks noChangeAspect="1"/>
          </p:cNvSpPr>
          <p:nvPr/>
        </p:nvSpPr>
        <p:spPr>
          <a:xfrm>
            <a:off x="1943999" y="1258615"/>
            <a:ext cx="5256000" cy="14400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149" y="1400765"/>
            <a:ext cx="4203700" cy="1155700"/>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64" name="Shape 664"/>
          <p:cNvGrpSpPr/>
          <p:nvPr/>
        </p:nvGrpSpPr>
        <p:grpSpPr>
          <a:xfrm>
            <a:off x="0" y="-31200"/>
            <a:ext cx="9144000" cy="441600"/>
            <a:chOff x="0" y="-31200"/>
            <a:chExt cx="9144000" cy="441600"/>
          </a:xfrm>
        </p:grpSpPr>
        <p:sp>
          <p:nvSpPr>
            <p:cNvPr id="665" name="Shape 665"/>
            <p:cNvSpPr/>
            <p:nvPr/>
          </p:nvSpPr>
          <p:spPr>
            <a:xfrm>
              <a:off x="0" y="-31200"/>
              <a:ext cx="9144000" cy="441600"/>
            </a:xfrm>
            <a:prstGeom prst="rect">
              <a:avLst/>
            </a:prstGeom>
            <a:solidFill>
              <a:srgbClr val="4093CF"/>
            </a:solidFill>
            <a:ln>
              <a:noFill/>
            </a:ln>
          </p:spPr>
          <p:txBody>
            <a:bodyPr lIns="91425" tIns="91425" rIns="91425" bIns="91425" anchor="ctr" anchorCtr="0">
              <a:noAutofit/>
            </a:bodyPr>
            <a:lstStyle/>
            <a:p>
              <a:pPr>
                <a:spcBef>
                  <a:spcPts val="0"/>
                </a:spcBef>
                <a:buNone/>
              </a:pPr>
              <a:endParaRPr>
                <a:latin typeface="+mn-lt"/>
              </a:endParaRPr>
            </a:p>
          </p:txBody>
        </p:sp>
        <p:sp>
          <p:nvSpPr>
            <p:cNvPr id="666" name="Shape 666"/>
            <p:cNvSpPr txBox="1"/>
            <p:nvPr/>
          </p:nvSpPr>
          <p:spPr>
            <a:xfrm>
              <a:off x="390750" y="0"/>
              <a:ext cx="4158000" cy="143699"/>
            </a:xfrm>
            <a:prstGeom prst="rect">
              <a:avLst/>
            </a:prstGeom>
            <a:noFill/>
            <a:ln>
              <a:noFill/>
            </a:ln>
          </p:spPr>
          <p:txBody>
            <a:bodyPr lIns="91425" tIns="91425" rIns="91425" bIns="91425" anchor="t" anchorCtr="0">
              <a:noAutofit/>
            </a:bodyPr>
            <a:lstStyle/>
            <a:p>
              <a:pPr lvl="0" rtl="0">
                <a:spcBef>
                  <a:spcPts val="0"/>
                </a:spcBef>
                <a:buNone/>
              </a:pPr>
              <a:r>
                <a:rPr lang="en-US" sz="1200" dirty="0" err="1">
                  <a:solidFill>
                    <a:srgbClr val="FFFFFF"/>
                  </a:solidFill>
                  <a:latin typeface="+mn-lt"/>
                </a:rPr>
                <a:t>Turnitin</a:t>
              </a:r>
              <a:r>
                <a:rPr lang="en-US" sz="1200" dirty="0">
                  <a:solidFill>
                    <a:srgbClr val="FFFFFF"/>
                  </a:solidFill>
                  <a:latin typeface="+mn-lt"/>
                </a:rPr>
                <a:t> </a:t>
              </a:r>
              <a:r>
                <a:rPr lang="en-US" sz="1200" dirty="0" smtClean="0">
                  <a:solidFill>
                    <a:srgbClr val="FFFFFF"/>
                  </a:solidFill>
                  <a:latin typeface="+mn-lt"/>
                </a:rPr>
                <a:t>Feedback Studio- </a:t>
              </a:r>
              <a:r>
                <a:rPr lang="en-US" sz="1200" dirty="0">
                  <a:solidFill>
                    <a:srgbClr val="FFFFFF"/>
                  </a:solidFill>
                  <a:latin typeface="+mn-lt"/>
                </a:rPr>
                <a:t>Five Types of Feedback</a:t>
              </a:r>
            </a:p>
          </p:txBody>
        </p:sp>
        <p:pic>
          <p:nvPicPr>
            <p:cNvPr id="667" name="Shape 667"/>
            <p:cNvPicPr preferRelativeResize="0"/>
            <p:nvPr/>
          </p:nvPicPr>
          <p:blipFill rotWithShape="1">
            <a:blip r:embed="rId3">
              <a:alphaModFix/>
            </a:blip>
            <a:srcRect/>
            <a:stretch/>
          </p:blipFill>
          <p:spPr>
            <a:xfrm>
              <a:off x="149624" y="40050"/>
              <a:ext cx="241128" cy="251402"/>
            </a:xfrm>
            <a:prstGeom prst="rect">
              <a:avLst/>
            </a:prstGeom>
            <a:noFill/>
            <a:ln>
              <a:noFill/>
            </a:ln>
          </p:spPr>
        </p:pic>
        <p:sp>
          <p:nvSpPr>
            <p:cNvPr id="668" name="Shape 668"/>
            <p:cNvSpPr txBox="1"/>
            <p:nvPr/>
          </p:nvSpPr>
          <p:spPr>
            <a:xfrm>
              <a:off x="7348150" y="97200"/>
              <a:ext cx="1710300" cy="184799"/>
            </a:xfrm>
            <a:prstGeom prst="rect">
              <a:avLst/>
            </a:prstGeom>
            <a:noFill/>
            <a:ln>
              <a:noFill/>
            </a:ln>
          </p:spPr>
          <p:txBody>
            <a:bodyPr lIns="91425" tIns="45700" rIns="91425" bIns="45700" anchor="t" anchorCtr="0">
              <a:noAutofit/>
            </a:bodyPr>
            <a:lstStyle/>
            <a:p>
              <a:pPr lvl="0" algn="r" rtl="0">
                <a:spcBef>
                  <a:spcPts val="0"/>
                </a:spcBef>
                <a:buClr>
                  <a:schemeClr val="lt1"/>
                </a:buClr>
                <a:buSzPct val="25000"/>
                <a:buFont typeface="Helvetica Neue"/>
                <a:buNone/>
              </a:pPr>
              <a:r>
                <a:rPr lang="en-US" sz="600">
                  <a:solidFill>
                    <a:srgbClr val="96C7DB"/>
                  </a:solidFill>
                  <a:latin typeface="+mn-lt"/>
                  <a:ea typeface="Helvetica Neue"/>
                  <a:cs typeface="Helvetica Neue"/>
                  <a:sym typeface="Helvetica Neue"/>
                </a:rPr>
                <a:t>© 2015 Turnitin LLC. Company confidential.</a:t>
              </a:r>
            </a:p>
            <a:p>
              <a:pPr marL="0" marR="0" lvl="0" indent="0" algn="r" rtl="0">
                <a:lnSpc>
                  <a:spcPct val="100000"/>
                </a:lnSpc>
                <a:spcBef>
                  <a:spcPts val="0"/>
                </a:spcBef>
                <a:spcAft>
                  <a:spcPts val="0"/>
                </a:spcAft>
                <a:buClr>
                  <a:srgbClr val="FFFFFF"/>
                </a:buClr>
                <a:buFont typeface="Helvetica Neue"/>
                <a:buNone/>
              </a:pPr>
              <a:endParaRPr sz="600">
                <a:solidFill>
                  <a:srgbClr val="96C7DB"/>
                </a:solidFill>
                <a:latin typeface="+mn-lt"/>
                <a:ea typeface="Helvetica Neue"/>
                <a:cs typeface="Helvetica Neue"/>
                <a:sym typeface="Helvetica Neue"/>
              </a:endParaRPr>
            </a:p>
          </p:txBody>
        </p:sp>
      </p:grpSp>
      <p:pic>
        <p:nvPicPr>
          <p:cNvPr id="669" name="Shape 669"/>
          <p:cNvPicPr preferRelativeResize="0"/>
          <p:nvPr/>
        </p:nvPicPr>
        <p:blipFill>
          <a:blip r:embed="rId4">
            <a:alphaModFix/>
          </a:blip>
          <a:stretch>
            <a:fillRect/>
          </a:stretch>
        </p:blipFill>
        <p:spPr>
          <a:xfrm>
            <a:off x="256966" y="569310"/>
            <a:ext cx="8644556" cy="5204186"/>
          </a:xfrm>
          <a:prstGeom prst="rect">
            <a:avLst/>
          </a:prstGeom>
          <a:noFill/>
          <a:ln w="9525" cap="flat" cmpd="sng">
            <a:solidFill>
              <a:srgbClr val="D9D9D9"/>
            </a:solidFill>
            <a:prstDash val="solid"/>
            <a:miter/>
            <a:headEnd type="none" w="med" len="med"/>
            <a:tailEnd type="none" w="med" len="med"/>
          </a:ln>
        </p:spPr>
      </p:pic>
      <p:pic>
        <p:nvPicPr>
          <p:cNvPr id="670" name="Shape 670"/>
          <p:cNvPicPr preferRelativeResize="0"/>
          <p:nvPr/>
        </p:nvPicPr>
        <p:blipFill>
          <a:blip r:embed="rId5">
            <a:alphaModFix/>
          </a:blip>
          <a:stretch>
            <a:fillRect/>
          </a:stretch>
        </p:blipFill>
        <p:spPr>
          <a:xfrm>
            <a:off x="6996704" y="4788763"/>
            <a:ext cx="1419225" cy="647700"/>
          </a:xfrm>
          <a:prstGeom prst="rect">
            <a:avLst/>
          </a:prstGeom>
          <a:noFill/>
          <a:ln>
            <a:noFill/>
          </a:ln>
        </p:spPr>
      </p:pic>
      <p:grpSp>
        <p:nvGrpSpPr>
          <p:cNvPr id="3" name="Group 2"/>
          <p:cNvGrpSpPr/>
          <p:nvPr/>
        </p:nvGrpSpPr>
        <p:grpSpPr>
          <a:xfrm>
            <a:off x="339816" y="5685291"/>
            <a:ext cx="8550024" cy="580199"/>
            <a:chOff x="339816" y="5685291"/>
            <a:chExt cx="8550024" cy="580199"/>
          </a:xfrm>
        </p:grpSpPr>
        <p:sp>
          <p:nvSpPr>
            <p:cNvPr id="18" name="Shape 672"/>
            <p:cNvSpPr txBox="1"/>
            <p:nvPr/>
          </p:nvSpPr>
          <p:spPr>
            <a:xfrm>
              <a:off x="509941" y="5685291"/>
              <a:ext cx="8379899" cy="580199"/>
            </a:xfrm>
            <a:prstGeom prst="rect">
              <a:avLst/>
            </a:prstGeom>
            <a:noFill/>
            <a:ln>
              <a:noFill/>
            </a:ln>
          </p:spPr>
          <p:txBody>
            <a:bodyPr lIns="91425" tIns="91425" rIns="91425" bIns="91425" anchor="t" anchorCtr="0">
              <a:noAutofit/>
            </a:bodyPr>
            <a:lstStyle/>
            <a:p>
              <a:pPr lvl="0" rtl="0">
                <a:lnSpc>
                  <a:spcPct val="200000"/>
                </a:lnSpc>
                <a:spcBef>
                  <a:spcPts val="0"/>
                </a:spcBef>
                <a:buNone/>
              </a:pPr>
              <a:r>
                <a:rPr lang="en-US" dirty="0">
                  <a:solidFill>
                    <a:srgbClr val="1767A4"/>
                  </a:solidFill>
                  <a:latin typeface="+mn-lt"/>
                </a:rPr>
                <a:t> </a:t>
              </a:r>
              <a:r>
                <a:rPr lang="en-US" dirty="0" smtClean="0">
                  <a:solidFill>
                    <a:srgbClr val="1767A4"/>
                  </a:solidFill>
                  <a:latin typeface="+mn-lt"/>
                </a:rPr>
                <a:t>Originality report             </a:t>
              </a:r>
              <a:r>
                <a:rPr lang="en-US" dirty="0" err="1" smtClean="0">
                  <a:solidFill>
                    <a:srgbClr val="1767A4"/>
                  </a:solidFill>
                  <a:latin typeface="+mn-lt"/>
                </a:rPr>
                <a:t>Quickmark</a:t>
              </a:r>
              <a:r>
                <a:rPr lang="en-US" dirty="0" smtClean="0">
                  <a:solidFill>
                    <a:srgbClr val="1767A4"/>
                  </a:solidFill>
                  <a:latin typeface="+mn-lt"/>
                </a:rPr>
                <a:t> </a:t>
              </a:r>
              <a:r>
                <a:rPr lang="en-US" dirty="0">
                  <a:solidFill>
                    <a:srgbClr val="1767A4"/>
                  </a:solidFill>
                  <a:latin typeface="+mn-lt"/>
                </a:rPr>
                <a:t>sets </a:t>
              </a:r>
              <a:r>
                <a:rPr lang="en-US" dirty="0" smtClean="0">
                  <a:solidFill>
                    <a:srgbClr val="1767A4"/>
                  </a:solidFill>
                  <a:latin typeface="+mn-lt"/>
                </a:rPr>
                <a:t>            Voice </a:t>
              </a:r>
              <a:r>
                <a:rPr lang="en-US" dirty="0">
                  <a:solidFill>
                    <a:srgbClr val="1767A4"/>
                  </a:solidFill>
                  <a:latin typeface="+mn-lt"/>
                </a:rPr>
                <a:t>comments    </a:t>
              </a:r>
              <a:r>
                <a:rPr lang="en-US" dirty="0" smtClean="0">
                  <a:solidFill>
                    <a:srgbClr val="1767A4"/>
                  </a:solidFill>
                  <a:latin typeface="+mn-lt"/>
                </a:rPr>
                <a:t>          Summary comments             Grading rubrics</a:t>
              </a:r>
              <a:endParaRPr lang="en-US" dirty="0">
                <a:solidFill>
                  <a:srgbClr val="1767A4"/>
                </a:solidFill>
                <a:latin typeface="+mn-lt"/>
              </a:endParaRPr>
            </a:p>
          </p:txBody>
        </p:sp>
        <p:pic>
          <p:nvPicPr>
            <p:cNvPr id="19" name="Shape 673"/>
            <p:cNvPicPr preferRelativeResize="0"/>
            <p:nvPr/>
          </p:nvPicPr>
          <p:blipFill>
            <a:blip r:embed="rId6">
              <a:alphaModFix/>
            </a:blip>
            <a:stretch>
              <a:fillRect/>
            </a:stretch>
          </p:blipFill>
          <p:spPr>
            <a:xfrm>
              <a:off x="3671878" y="5844915"/>
              <a:ext cx="284475" cy="260950"/>
            </a:xfrm>
            <a:prstGeom prst="rect">
              <a:avLst/>
            </a:prstGeom>
            <a:noFill/>
            <a:ln>
              <a:noFill/>
            </a:ln>
          </p:spPr>
        </p:pic>
        <p:pic>
          <p:nvPicPr>
            <p:cNvPr id="20" name="Shape 674"/>
            <p:cNvPicPr preferRelativeResize="0"/>
            <p:nvPr/>
          </p:nvPicPr>
          <p:blipFill>
            <a:blip r:embed="rId6">
              <a:alphaModFix/>
            </a:blip>
            <a:stretch>
              <a:fillRect/>
            </a:stretch>
          </p:blipFill>
          <p:spPr>
            <a:xfrm>
              <a:off x="339816" y="5844915"/>
              <a:ext cx="284475" cy="260950"/>
            </a:xfrm>
            <a:prstGeom prst="rect">
              <a:avLst/>
            </a:prstGeom>
            <a:noFill/>
            <a:ln>
              <a:noFill/>
            </a:ln>
          </p:spPr>
        </p:pic>
        <p:pic>
          <p:nvPicPr>
            <p:cNvPr id="21" name="Shape 675"/>
            <p:cNvPicPr preferRelativeResize="0"/>
            <p:nvPr/>
          </p:nvPicPr>
          <p:blipFill>
            <a:blip r:embed="rId6">
              <a:alphaModFix/>
            </a:blip>
            <a:stretch>
              <a:fillRect/>
            </a:stretch>
          </p:blipFill>
          <p:spPr>
            <a:xfrm>
              <a:off x="2083154" y="5844915"/>
              <a:ext cx="284475" cy="260950"/>
            </a:xfrm>
            <a:prstGeom prst="rect">
              <a:avLst/>
            </a:prstGeom>
            <a:noFill/>
            <a:ln>
              <a:noFill/>
            </a:ln>
          </p:spPr>
        </p:pic>
        <p:pic>
          <p:nvPicPr>
            <p:cNvPr id="22" name="Shape 676"/>
            <p:cNvPicPr preferRelativeResize="0"/>
            <p:nvPr/>
          </p:nvPicPr>
          <p:blipFill>
            <a:blip r:embed="rId6">
              <a:alphaModFix/>
            </a:blip>
            <a:stretch>
              <a:fillRect/>
            </a:stretch>
          </p:blipFill>
          <p:spPr>
            <a:xfrm>
              <a:off x="7357771" y="5844915"/>
              <a:ext cx="284475" cy="260950"/>
            </a:xfrm>
            <a:prstGeom prst="rect">
              <a:avLst/>
            </a:prstGeom>
            <a:noFill/>
            <a:ln>
              <a:noFill/>
            </a:ln>
          </p:spPr>
        </p:pic>
        <p:pic>
          <p:nvPicPr>
            <p:cNvPr id="23" name="Shape 677"/>
            <p:cNvPicPr preferRelativeResize="0"/>
            <p:nvPr/>
          </p:nvPicPr>
          <p:blipFill>
            <a:blip r:embed="rId6">
              <a:alphaModFix/>
            </a:blip>
            <a:stretch>
              <a:fillRect/>
            </a:stretch>
          </p:blipFill>
          <p:spPr>
            <a:xfrm>
              <a:off x="5371653" y="5844915"/>
              <a:ext cx="284475" cy="260950"/>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64" name="Shape 664"/>
          <p:cNvGrpSpPr/>
          <p:nvPr/>
        </p:nvGrpSpPr>
        <p:grpSpPr>
          <a:xfrm>
            <a:off x="0" y="-31200"/>
            <a:ext cx="9144000" cy="441600"/>
            <a:chOff x="0" y="-31200"/>
            <a:chExt cx="9144000" cy="441600"/>
          </a:xfrm>
        </p:grpSpPr>
        <p:sp>
          <p:nvSpPr>
            <p:cNvPr id="665" name="Shape 665"/>
            <p:cNvSpPr/>
            <p:nvPr/>
          </p:nvSpPr>
          <p:spPr>
            <a:xfrm>
              <a:off x="0" y="-31200"/>
              <a:ext cx="9144000" cy="441600"/>
            </a:xfrm>
            <a:prstGeom prst="rect">
              <a:avLst/>
            </a:prstGeom>
            <a:solidFill>
              <a:srgbClr val="4093CF"/>
            </a:solidFill>
            <a:ln>
              <a:noFill/>
            </a:ln>
          </p:spPr>
          <p:txBody>
            <a:bodyPr lIns="91425" tIns="91425" rIns="91425" bIns="91425" anchor="ctr" anchorCtr="0">
              <a:noAutofit/>
            </a:bodyPr>
            <a:lstStyle/>
            <a:p>
              <a:pPr>
                <a:spcBef>
                  <a:spcPts val="0"/>
                </a:spcBef>
                <a:buNone/>
              </a:pPr>
              <a:endParaRPr>
                <a:latin typeface="+mn-lt"/>
              </a:endParaRPr>
            </a:p>
          </p:txBody>
        </p:sp>
        <p:sp>
          <p:nvSpPr>
            <p:cNvPr id="666" name="Shape 666"/>
            <p:cNvSpPr txBox="1"/>
            <p:nvPr/>
          </p:nvSpPr>
          <p:spPr>
            <a:xfrm>
              <a:off x="390750" y="0"/>
              <a:ext cx="4158000" cy="143699"/>
            </a:xfrm>
            <a:prstGeom prst="rect">
              <a:avLst/>
            </a:prstGeom>
            <a:noFill/>
            <a:ln>
              <a:noFill/>
            </a:ln>
          </p:spPr>
          <p:txBody>
            <a:bodyPr lIns="91425" tIns="91425" rIns="91425" bIns="91425" anchor="t" anchorCtr="0">
              <a:noAutofit/>
            </a:bodyPr>
            <a:lstStyle/>
            <a:p>
              <a:pPr lvl="0" rtl="0">
                <a:spcBef>
                  <a:spcPts val="0"/>
                </a:spcBef>
                <a:buNone/>
              </a:pPr>
              <a:r>
                <a:rPr lang="en-US" sz="1200" dirty="0" err="1">
                  <a:solidFill>
                    <a:srgbClr val="FFFFFF"/>
                  </a:solidFill>
                  <a:latin typeface="+mn-lt"/>
                </a:rPr>
                <a:t>Turnitin</a:t>
              </a:r>
              <a:r>
                <a:rPr lang="en-US" sz="1200" dirty="0">
                  <a:solidFill>
                    <a:srgbClr val="FFFFFF"/>
                  </a:solidFill>
                  <a:latin typeface="+mn-lt"/>
                </a:rPr>
                <a:t> </a:t>
              </a:r>
              <a:r>
                <a:rPr lang="en-US" sz="1200" dirty="0" smtClean="0">
                  <a:solidFill>
                    <a:srgbClr val="FFFFFF"/>
                  </a:solidFill>
                  <a:latin typeface="+mn-lt"/>
                </a:rPr>
                <a:t>Feedback Studio- Rubrics</a:t>
              </a:r>
              <a:endParaRPr lang="en-US" sz="1200" dirty="0">
                <a:solidFill>
                  <a:srgbClr val="FFFFFF"/>
                </a:solidFill>
                <a:latin typeface="+mn-lt"/>
              </a:endParaRPr>
            </a:p>
          </p:txBody>
        </p:sp>
        <p:pic>
          <p:nvPicPr>
            <p:cNvPr id="667" name="Shape 667"/>
            <p:cNvPicPr preferRelativeResize="0"/>
            <p:nvPr/>
          </p:nvPicPr>
          <p:blipFill rotWithShape="1">
            <a:blip r:embed="rId3">
              <a:alphaModFix/>
            </a:blip>
            <a:srcRect/>
            <a:stretch/>
          </p:blipFill>
          <p:spPr>
            <a:xfrm>
              <a:off x="149624" y="40050"/>
              <a:ext cx="241128" cy="251402"/>
            </a:xfrm>
            <a:prstGeom prst="rect">
              <a:avLst/>
            </a:prstGeom>
            <a:noFill/>
            <a:ln>
              <a:noFill/>
            </a:ln>
          </p:spPr>
        </p:pic>
        <p:sp>
          <p:nvSpPr>
            <p:cNvPr id="668" name="Shape 668"/>
            <p:cNvSpPr txBox="1"/>
            <p:nvPr/>
          </p:nvSpPr>
          <p:spPr>
            <a:xfrm>
              <a:off x="7348150" y="97200"/>
              <a:ext cx="1710300" cy="184799"/>
            </a:xfrm>
            <a:prstGeom prst="rect">
              <a:avLst/>
            </a:prstGeom>
            <a:noFill/>
            <a:ln>
              <a:noFill/>
            </a:ln>
          </p:spPr>
          <p:txBody>
            <a:bodyPr lIns="91425" tIns="45700" rIns="91425" bIns="45700" anchor="t" anchorCtr="0">
              <a:noAutofit/>
            </a:bodyPr>
            <a:lstStyle/>
            <a:p>
              <a:pPr lvl="0" algn="r" rtl="0">
                <a:spcBef>
                  <a:spcPts val="0"/>
                </a:spcBef>
                <a:buClr>
                  <a:schemeClr val="lt1"/>
                </a:buClr>
                <a:buSzPct val="25000"/>
                <a:buFont typeface="Helvetica Neue"/>
                <a:buNone/>
              </a:pPr>
              <a:r>
                <a:rPr lang="en-US" sz="600">
                  <a:solidFill>
                    <a:srgbClr val="96C7DB"/>
                  </a:solidFill>
                  <a:latin typeface="+mn-lt"/>
                  <a:ea typeface="Helvetica Neue"/>
                  <a:cs typeface="Helvetica Neue"/>
                  <a:sym typeface="Helvetica Neue"/>
                </a:rPr>
                <a:t>© 2015 Turnitin LLC. Company confidential.</a:t>
              </a:r>
            </a:p>
            <a:p>
              <a:pPr marL="0" marR="0" lvl="0" indent="0" algn="r" rtl="0">
                <a:lnSpc>
                  <a:spcPct val="100000"/>
                </a:lnSpc>
                <a:spcBef>
                  <a:spcPts val="0"/>
                </a:spcBef>
                <a:spcAft>
                  <a:spcPts val="0"/>
                </a:spcAft>
                <a:buClr>
                  <a:srgbClr val="FFFFFF"/>
                </a:buClr>
                <a:buFont typeface="Helvetica Neue"/>
                <a:buNone/>
              </a:pPr>
              <a:endParaRPr sz="600">
                <a:solidFill>
                  <a:srgbClr val="96C7DB"/>
                </a:solidFill>
                <a:latin typeface="+mn-lt"/>
                <a:ea typeface="Helvetica Neue"/>
                <a:cs typeface="Helvetica Neue"/>
                <a:sym typeface="Helvetica Neue"/>
              </a:endParaRPr>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494"/>
          <a:stretch/>
        </p:blipFill>
        <p:spPr>
          <a:xfrm>
            <a:off x="555675" y="538800"/>
            <a:ext cx="7986149" cy="5721989"/>
          </a:xfrm>
          <a:prstGeom prst="rect">
            <a:avLst/>
          </a:prstGeom>
        </p:spPr>
      </p:pic>
    </p:spTree>
    <p:extLst>
      <p:ext uri="{BB962C8B-B14F-4D97-AF65-F5344CB8AC3E}">
        <p14:creationId xmlns:p14="http://schemas.microsoft.com/office/powerpoint/2010/main" val="331648249"/>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21" name="Rectangle 20"/>
          <p:cNvSpPr/>
          <p:nvPr/>
        </p:nvSpPr>
        <p:spPr>
          <a:xfrm>
            <a:off x="0" y="-1"/>
            <a:ext cx="4572000" cy="34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2" name="Rectangle 21"/>
          <p:cNvSpPr/>
          <p:nvPr/>
        </p:nvSpPr>
        <p:spPr>
          <a:xfrm>
            <a:off x="0" y="3402386"/>
            <a:ext cx="4572000" cy="3456000"/>
          </a:xfrm>
          <a:prstGeom prst="rect">
            <a:avLst/>
          </a:prstGeom>
          <a:solidFill>
            <a:srgbClr val="37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nvGrpSpPr>
          <p:cNvPr id="3" name="Group 2"/>
          <p:cNvGrpSpPr/>
          <p:nvPr/>
        </p:nvGrpSpPr>
        <p:grpSpPr>
          <a:xfrm>
            <a:off x="216488" y="583959"/>
            <a:ext cx="4225799" cy="1927130"/>
            <a:chOff x="381378" y="583959"/>
            <a:chExt cx="4225799" cy="1927130"/>
          </a:xfrm>
        </p:grpSpPr>
        <p:sp>
          <p:nvSpPr>
            <p:cNvPr id="480" name="Shape 480"/>
            <p:cNvSpPr/>
            <p:nvPr/>
          </p:nvSpPr>
          <p:spPr>
            <a:xfrm>
              <a:off x="381378" y="583959"/>
              <a:ext cx="4225799" cy="120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600" dirty="0" err="1">
                  <a:solidFill>
                    <a:schemeClr val="lt1"/>
                  </a:solidFill>
                  <a:latin typeface="+mn-lt"/>
                </a:rPr>
                <a:t>Turnitin</a:t>
              </a:r>
              <a:r>
                <a:rPr lang="en-US" sz="2600" dirty="0">
                  <a:solidFill>
                    <a:schemeClr val="lt1"/>
                  </a:solidFill>
                  <a:latin typeface="+mn-lt"/>
                </a:rPr>
                <a:t> Revision Assistant</a:t>
              </a:r>
            </a:p>
            <a:p>
              <a:pPr marL="0" marR="0" lvl="0" indent="0" algn="ctr" rtl="0">
                <a:lnSpc>
                  <a:spcPct val="100000"/>
                </a:lnSpc>
                <a:spcBef>
                  <a:spcPts val="0"/>
                </a:spcBef>
                <a:spcAft>
                  <a:spcPts val="0"/>
                </a:spcAft>
                <a:buClr>
                  <a:schemeClr val="lt1"/>
                </a:buClr>
                <a:buSzPct val="25000"/>
                <a:buFont typeface="Arial"/>
                <a:buNone/>
              </a:pPr>
              <a:r>
                <a:rPr lang="en-US" sz="1800" i="0" u="none" strike="noStrike" cap="none" baseline="0" dirty="0">
                  <a:solidFill>
                    <a:schemeClr val="lt1"/>
                  </a:solidFill>
                  <a:latin typeface="+mn-lt"/>
                  <a:sym typeface="Arial"/>
                </a:rPr>
                <a:t>Write. </a:t>
              </a:r>
              <a:r>
                <a:rPr lang="en-US" sz="1800" dirty="0">
                  <a:solidFill>
                    <a:schemeClr val="lt1"/>
                  </a:solidFill>
                  <a:latin typeface="+mn-lt"/>
                </a:rPr>
                <a:t>Get Feedback</a:t>
              </a:r>
              <a:r>
                <a:rPr lang="en-US" sz="1800" i="0" u="none" strike="noStrike" cap="none" baseline="0" dirty="0">
                  <a:solidFill>
                    <a:schemeClr val="lt1"/>
                  </a:solidFill>
                  <a:latin typeface="+mn-lt"/>
                  <a:sym typeface="Arial"/>
                </a:rPr>
                <a:t>. Improve.</a:t>
              </a:r>
              <a:r>
                <a:rPr lang="en-US" sz="1800" i="0" u="none" strike="noStrike" cap="none" baseline="0" dirty="0">
                  <a:solidFill>
                    <a:srgbClr val="000000"/>
                  </a:solidFill>
                  <a:latin typeface="+mn-lt"/>
                  <a:sym typeface="Arial"/>
                </a:rPr>
                <a:t> </a:t>
              </a:r>
            </a:p>
            <a:p>
              <a:pPr marL="0" marR="0" lvl="0" indent="0" algn="ctr"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mn-lt"/>
                <a:sym typeface="Arial"/>
              </a:endParaRPr>
            </a:p>
          </p:txBody>
        </p:sp>
        <p:pic>
          <p:nvPicPr>
            <p:cNvPr id="484" name="Shape 484"/>
            <p:cNvPicPr preferRelativeResize="0"/>
            <p:nvPr/>
          </p:nvPicPr>
          <p:blipFill>
            <a:blip r:embed="rId3">
              <a:alphaModFix/>
            </a:blip>
            <a:stretch>
              <a:fillRect/>
            </a:stretch>
          </p:blipFill>
          <p:spPr>
            <a:xfrm>
              <a:off x="529925" y="1694302"/>
              <a:ext cx="4007600" cy="816787"/>
            </a:xfrm>
            <a:prstGeom prst="rect">
              <a:avLst/>
            </a:prstGeom>
            <a:noFill/>
            <a:ln>
              <a:noFill/>
            </a:ln>
          </p:spPr>
        </p:pic>
      </p:grpSp>
      <p:grpSp>
        <p:nvGrpSpPr>
          <p:cNvPr id="5" name="Group 4"/>
          <p:cNvGrpSpPr/>
          <p:nvPr/>
        </p:nvGrpSpPr>
        <p:grpSpPr>
          <a:xfrm>
            <a:off x="216487" y="3972446"/>
            <a:ext cx="4225799" cy="2044158"/>
            <a:chOff x="255934" y="3996743"/>
            <a:chExt cx="4225799" cy="2044158"/>
          </a:xfrm>
        </p:grpSpPr>
        <p:sp>
          <p:nvSpPr>
            <p:cNvPr id="482" name="Shape 482"/>
            <p:cNvSpPr/>
            <p:nvPr/>
          </p:nvSpPr>
          <p:spPr>
            <a:xfrm>
              <a:off x="255934" y="3996743"/>
              <a:ext cx="4225799" cy="120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600" dirty="0" err="1">
                  <a:solidFill>
                    <a:schemeClr val="lt1"/>
                  </a:solidFill>
                  <a:latin typeface="+mn-lt"/>
                </a:rPr>
                <a:t>Turnitin</a:t>
              </a:r>
              <a:r>
                <a:rPr lang="en-US" sz="2600" dirty="0">
                  <a:solidFill>
                    <a:schemeClr val="lt1"/>
                  </a:solidFill>
                  <a:latin typeface="+mn-lt"/>
                </a:rPr>
                <a:t> Scoring Engine</a:t>
              </a:r>
            </a:p>
            <a:p>
              <a:pPr marL="0" marR="0" lvl="0" indent="0" algn="ctr" rtl="0">
                <a:lnSpc>
                  <a:spcPct val="115000"/>
                </a:lnSpc>
                <a:spcBef>
                  <a:spcPts val="0"/>
                </a:spcBef>
                <a:spcAft>
                  <a:spcPts val="0"/>
                </a:spcAft>
                <a:buClr>
                  <a:schemeClr val="lt1"/>
                </a:buClr>
                <a:buSzPct val="25000"/>
                <a:buFont typeface="Arial"/>
                <a:buNone/>
              </a:pPr>
              <a:r>
                <a:rPr lang="en-US" sz="1800" dirty="0">
                  <a:solidFill>
                    <a:schemeClr val="lt1"/>
                  </a:solidFill>
                  <a:latin typeface="+mn-lt"/>
                </a:rPr>
                <a:t>Assessments Made </a:t>
              </a:r>
              <a:r>
                <a:rPr lang="en-US" sz="1800" dirty="0" smtClean="0">
                  <a:solidFill>
                    <a:schemeClr val="lt1"/>
                  </a:solidFill>
                  <a:latin typeface="+mn-lt"/>
                </a:rPr>
                <a:t>Simple</a:t>
              </a:r>
              <a:endParaRPr lang="en-US" sz="1800" dirty="0">
                <a:solidFill>
                  <a:schemeClr val="lt1"/>
                </a:solidFill>
                <a:latin typeface="+mn-lt"/>
              </a:endParaRPr>
            </a:p>
          </p:txBody>
        </p:sp>
        <p:pic>
          <p:nvPicPr>
            <p:cNvPr id="485" name="Shape 485"/>
            <p:cNvPicPr preferRelativeResize="0"/>
            <p:nvPr/>
          </p:nvPicPr>
          <p:blipFill>
            <a:blip r:embed="rId4">
              <a:alphaModFix/>
            </a:blip>
            <a:stretch>
              <a:fillRect/>
            </a:stretch>
          </p:blipFill>
          <p:spPr>
            <a:xfrm>
              <a:off x="1688053" y="5000702"/>
              <a:ext cx="1361563" cy="1040199"/>
            </a:xfrm>
            <a:prstGeom prst="rect">
              <a:avLst/>
            </a:prstGeom>
            <a:noFill/>
            <a:ln>
              <a:noFill/>
            </a:ln>
          </p:spPr>
        </p:pic>
      </p:grpSp>
      <p:grpSp>
        <p:nvGrpSpPr>
          <p:cNvPr id="24" name="Group 23"/>
          <p:cNvGrpSpPr/>
          <p:nvPr/>
        </p:nvGrpSpPr>
        <p:grpSpPr>
          <a:xfrm>
            <a:off x="5127919" y="4420763"/>
            <a:ext cx="3343980" cy="989023"/>
            <a:chOff x="4826779" y="4104888"/>
            <a:chExt cx="3343980" cy="989023"/>
          </a:xfrm>
        </p:grpSpPr>
        <p:pic>
          <p:nvPicPr>
            <p:cNvPr id="25" name="Shape 483"/>
            <p:cNvPicPr preferRelativeResize="0"/>
            <p:nvPr/>
          </p:nvPicPr>
          <p:blipFill>
            <a:blip r:embed="rId5">
              <a:alphaModFix/>
            </a:blip>
            <a:stretch>
              <a:fillRect/>
            </a:stretch>
          </p:blipFill>
          <p:spPr>
            <a:xfrm>
              <a:off x="6234386" y="4205883"/>
              <a:ext cx="1936373" cy="787035"/>
            </a:xfrm>
            <a:prstGeom prst="rect">
              <a:avLst/>
            </a:prstGeom>
            <a:noFill/>
            <a:ln>
              <a:noFill/>
            </a:ln>
          </p:spPr>
        </p:pic>
        <p:pic>
          <p:nvPicPr>
            <p:cNvPr id="26" name="Shape 486"/>
            <p:cNvPicPr preferRelativeResize="0"/>
            <p:nvPr/>
          </p:nvPicPr>
          <p:blipFill>
            <a:blip r:embed="rId6">
              <a:alphaModFix/>
            </a:blip>
            <a:stretch>
              <a:fillRect/>
            </a:stretch>
          </p:blipFill>
          <p:spPr>
            <a:xfrm>
              <a:off x="4826779" y="4104888"/>
              <a:ext cx="802944" cy="989023"/>
            </a:xfrm>
            <a:prstGeom prst="rect">
              <a:avLst/>
            </a:prstGeom>
            <a:noFill/>
            <a:ln>
              <a:noFill/>
            </a:ln>
          </p:spPr>
        </p:pic>
      </p:grpSp>
      <p:sp>
        <p:nvSpPr>
          <p:cNvPr id="27" name="Shape 474"/>
          <p:cNvSpPr txBox="1">
            <a:spLocks/>
          </p:cNvSpPr>
          <p:nvPr/>
        </p:nvSpPr>
        <p:spPr>
          <a:xfrm>
            <a:off x="4945909" y="958133"/>
            <a:ext cx="3708000" cy="19145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F81BD"/>
              </a:buClr>
              <a:buSzPct val="25000"/>
              <a:buFont typeface="Helvetica Neue"/>
              <a:buNone/>
            </a:pPr>
            <a:r>
              <a:rPr lang="en-US" sz="3600" b="0" i="0" u="none" strike="noStrike" cap="none" baseline="0" smtClean="0">
                <a:solidFill>
                  <a:srgbClr val="FFFFFF"/>
                </a:solidFill>
                <a:latin typeface="+mn-lt"/>
                <a:ea typeface="Helvetica Neue"/>
                <a:cs typeface="Helvetica Neue"/>
                <a:sym typeface="Helvetica Neue"/>
              </a:rPr>
              <a:t>Originality Check</a:t>
            </a:r>
            <a:r>
              <a:rPr lang="en-US" sz="3600">
                <a:solidFill>
                  <a:srgbClr val="FFFFFF"/>
                </a:solidFill>
                <a:latin typeface="+mn-lt"/>
                <a:ea typeface="Helvetica Neue"/>
                <a:cs typeface="Helvetica Neue"/>
                <a:sym typeface="Helvetica Neue"/>
              </a:rPr>
              <a:t/>
            </a:r>
            <a:br>
              <a:rPr lang="en-US" sz="3600">
                <a:solidFill>
                  <a:srgbClr val="FFFFFF"/>
                </a:solidFill>
                <a:latin typeface="+mn-lt"/>
                <a:ea typeface="Helvetica Neue"/>
                <a:cs typeface="Helvetica Neue"/>
                <a:sym typeface="Helvetica Neue"/>
              </a:rPr>
            </a:br>
            <a:r>
              <a:rPr lang="en-US" sz="3600" b="0" i="0" u="none" strike="noStrike" cap="none" baseline="0" smtClean="0">
                <a:solidFill>
                  <a:srgbClr val="FFFFFF"/>
                </a:solidFill>
                <a:latin typeface="+mn-lt"/>
                <a:ea typeface="Helvetica Neue"/>
                <a:cs typeface="Helvetica Neue"/>
                <a:sym typeface="Helvetica Neue"/>
              </a:rPr>
              <a:t>Grading </a:t>
            </a:r>
            <a:endParaRPr lang="en-US" sz="3600" b="0" i="0" u="none" strike="noStrike" cap="none" baseline="0" dirty="0" smtClean="0">
              <a:solidFill>
                <a:srgbClr val="FFFFFF"/>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4F81BD"/>
              </a:buClr>
              <a:buSzPct val="25000"/>
              <a:buFont typeface="Helvetica Neue"/>
              <a:buNone/>
            </a:pPr>
            <a:r>
              <a:rPr lang="en-US" sz="3600" dirty="0">
                <a:solidFill>
                  <a:srgbClr val="FFFFFF"/>
                </a:solidFill>
                <a:latin typeface="+mn-lt"/>
                <a:ea typeface="Helvetica Neue"/>
                <a:cs typeface="Helvetica Neue"/>
                <a:sym typeface="Helvetica Neue"/>
              </a:rPr>
              <a:t>a</a:t>
            </a:r>
            <a:r>
              <a:rPr lang="en-US" sz="3600" b="0" i="0" u="none" strike="noStrike" cap="none" baseline="0" dirty="0" smtClean="0">
                <a:solidFill>
                  <a:srgbClr val="FFFFFF"/>
                </a:solidFill>
                <a:latin typeface="+mn-lt"/>
                <a:ea typeface="Helvetica Neue"/>
                <a:cs typeface="Helvetica Neue"/>
                <a:sym typeface="Helvetica Neue"/>
              </a:rPr>
              <a:t>nd</a:t>
            </a:r>
            <a:r>
              <a:rPr lang="en-US" sz="3600" dirty="0" smtClean="0">
                <a:solidFill>
                  <a:srgbClr val="FFFFFF"/>
                </a:solidFill>
                <a:latin typeface="+mn-lt"/>
                <a:ea typeface="Helvetica Neue"/>
                <a:cs typeface="Helvetica Neue"/>
                <a:sym typeface="Helvetica Neue"/>
              </a:rPr>
              <a:t> </a:t>
            </a:r>
            <a:r>
              <a:rPr lang="en-US" sz="3600" b="0" i="0" u="none" strike="noStrike" cap="none" baseline="0" dirty="0" smtClean="0">
                <a:solidFill>
                  <a:srgbClr val="FFFFFF"/>
                </a:solidFill>
                <a:latin typeface="+mn-lt"/>
                <a:ea typeface="Helvetica Neue"/>
                <a:cs typeface="Helvetica Neue"/>
                <a:sym typeface="Helvetica Neue"/>
              </a:rPr>
              <a:t>Feedback</a:t>
            </a:r>
            <a:endParaRPr sz="3600" b="0" i="0" u="none" strike="noStrike" cap="none" baseline="0" dirty="0">
              <a:solidFill>
                <a:srgbClr val="FFFFFF"/>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4F81BD"/>
              </a:buClr>
              <a:buFont typeface="Helvetica Neue"/>
              <a:buNone/>
            </a:pPr>
            <a:endParaRPr sz="3600" b="1" i="0" u="none" strike="noStrike" cap="none" baseline="0" dirty="0">
              <a:solidFill>
                <a:srgbClr val="FFFFFF"/>
              </a:solidFill>
              <a:latin typeface="+mn-lt"/>
              <a:ea typeface="Helvetica Neue"/>
              <a:cs typeface="Helvetica Neue"/>
              <a:sym typeface="Helvetica Neue"/>
            </a:endParaRPr>
          </a:p>
        </p:txBody>
      </p:sp>
      <p:sp>
        <p:nvSpPr>
          <p:cNvPr id="28" name="Shape 481"/>
          <p:cNvSpPr/>
          <p:nvPr/>
        </p:nvSpPr>
        <p:spPr>
          <a:xfrm>
            <a:off x="4687010" y="3054814"/>
            <a:ext cx="4225799" cy="88461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600" dirty="0" err="1" smtClean="0">
                <a:solidFill>
                  <a:schemeClr val="lt1"/>
                </a:solidFill>
                <a:latin typeface="+mn-lt"/>
              </a:rPr>
              <a:t>Turnitin</a:t>
            </a:r>
            <a:r>
              <a:rPr lang="en-US" sz="2600" dirty="0" smtClean="0">
                <a:solidFill>
                  <a:schemeClr val="lt1"/>
                </a:solidFill>
                <a:latin typeface="+mn-lt"/>
              </a:rPr>
              <a:t> Feedback Studio</a:t>
            </a:r>
            <a:endParaRPr lang="en-US" sz="2600" dirty="0">
              <a:solidFill>
                <a:schemeClr val="lt1"/>
              </a:solidFill>
              <a:latin typeface="+mn-lt"/>
            </a:endParaRPr>
          </a:p>
          <a:p>
            <a:pPr marL="0" marR="0" lvl="0" indent="0" algn="ctr" rtl="0">
              <a:lnSpc>
                <a:spcPct val="115000"/>
              </a:lnSpc>
              <a:spcBef>
                <a:spcPts val="0"/>
              </a:spcBef>
              <a:spcAft>
                <a:spcPts val="0"/>
              </a:spcAft>
              <a:buClr>
                <a:schemeClr val="lt1"/>
              </a:buClr>
              <a:buSzPct val="25000"/>
              <a:buFont typeface="Arial"/>
              <a:buNone/>
            </a:pPr>
            <a:r>
              <a:rPr lang="en-US" sz="1800" dirty="0">
                <a:solidFill>
                  <a:schemeClr val="lt1"/>
                </a:solidFill>
                <a:latin typeface="+mn-lt"/>
              </a:rPr>
              <a:t>Great Feedback, Fast</a:t>
            </a:r>
            <a:r>
              <a:rPr lang="en-US" sz="1800" i="0" u="none" strike="noStrike" cap="none" baseline="0" dirty="0" smtClean="0">
                <a:solidFill>
                  <a:schemeClr val="lt1"/>
                </a:solidFill>
                <a:latin typeface="+mn-lt"/>
                <a:sym typeface="Arial"/>
              </a:rPr>
              <a:t>.</a:t>
            </a:r>
            <a:endParaRPr lang="en-US" sz="1800" i="0" u="none" strike="noStrike" cap="none" baseline="0" dirty="0">
              <a:solidFill>
                <a:srgbClr val="000000"/>
              </a:solidFill>
              <a:latin typeface="+mn-lt"/>
              <a:sym typeface="Arial"/>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grpSp>
        <p:nvGrpSpPr>
          <p:cNvPr id="523" name="Shape 523"/>
          <p:cNvGrpSpPr/>
          <p:nvPr/>
        </p:nvGrpSpPr>
        <p:grpSpPr>
          <a:xfrm>
            <a:off x="0" y="-31200"/>
            <a:ext cx="9144000" cy="441600"/>
            <a:chOff x="0" y="-31200"/>
            <a:chExt cx="9144000" cy="441600"/>
          </a:xfrm>
        </p:grpSpPr>
        <p:sp>
          <p:nvSpPr>
            <p:cNvPr id="524" name="Shape 524"/>
            <p:cNvSpPr/>
            <p:nvPr/>
          </p:nvSpPr>
          <p:spPr>
            <a:xfrm>
              <a:off x="0" y="-31200"/>
              <a:ext cx="9144000" cy="441600"/>
            </a:xfrm>
            <a:prstGeom prst="rect">
              <a:avLst/>
            </a:prstGeom>
            <a:solidFill>
              <a:srgbClr val="4093CF"/>
            </a:solidFill>
            <a:ln>
              <a:noFill/>
            </a:ln>
          </p:spPr>
          <p:txBody>
            <a:bodyPr lIns="91425" tIns="91425" rIns="91425" bIns="91425" anchor="ctr" anchorCtr="0">
              <a:noAutofit/>
            </a:bodyPr>
            <a:lstStyle/>
            <a:p>
              <a:pPr>
                <a:spcBef>
                  <a:spcPts val="0"/>
                </a:spcBef>
                <a:buNone/>
              </a:pPr>
              <a:endParaRPr>
                <a:latin typeface="+mn-lt"/>
              </a:endParaRPr>
            </a:p>
          </p:txBody>
        </p:sp>
        <p:sp>
          <p:nvSpPr>
            <p:cNvPr id="525" name="Shape 525"/>
            <p:cNvSpPr txBox="1"/>
            <p:nvPr/>
          </p:nvSpPr>
          <p:spPr>
            <a:xfrm>
              <a:off x="390749" y="0"/>
              <a:ext cx="4262273" cy="410400"/>
            </a:xfrm>
            <a:prstGeom prst="rect">
              <a:avLst/>
            </a:prstGeom>
            <a:noFill/>
            <a:ln>
              <a:noFill/>
            </a:ln>
          </p:spPr>
          <p:txBody>
            <a:bodyPr lIns="91425" tIns="91425" rIns="91425" bIns="91425" anchor="t" anchorCtr="0">
              <a:noAutofit/>
            </a:bodyPr>
            <a:lstStyle/>
            <a:p>
              <a:r>
                <a:rPr lang="en-US" sz="1200" dirty="0" err="1">
                  <a:solidFill>
                    <a:srgbClr val="FFFFFF"/>
                  </a:solidFill>
                  <a:latin typeface="+mn-lt"/>
                </a:rPr>
                <a:t>Turnitin</a:t>
              </a:r>
              <a:r>
                <a:rPr lang="en-US" sz="1200" dirty="0">
                  <a:solidFill>
                    <a:srgbClr val="FFFFFF"/>
                  </a:solidFill>
                  <a:latin typeface="+mn-lt"/>
                </a:rPr>
                <a:t> Revision </a:t>
              </a:r>
              <a:r>
                <a:rPr lang="en-US" sz="1200" dirty="0" smtClean="0">
                  <a:solidFill>
                    <a:srgbClr val="FFFFFF"/>
                  </a:solidFill>
                  <a:latin typeface="+mn-lt"/>
                </a:rPr>
                <a:t>Assistant - </a:t>
              </a:r>
              <a:r>
                <a:rPr lang="en-US" sz="1200" dirty="0">
                  <a:solidFill>
                    <a:srgbClr val="FFFFFF"/>
                  </a:solidFill>
                  <a:latin typeface="+mn-lt"/>
                  <a:sym typeface="Helvetica Neue"/>
                </a:rPr>
                <a:t>Write. Get Feedback. Improve.</a:t>
              </a:r>
            </a:p>
            <a:p>
              <a:pPr lvl="0" rtl="0">
                <a:spcBef>
                  <a:spcPts val="0"/>
                </a:spcBef>
                <a:buNone/>
              </a:pPr>
              <a:endParaRPr lang="en-US" sz="1200" dirty="0">
                <a:solidFill>
                  <a:srgbClr val="FFFFFF"/>
                </a:solidFill>
                <a:latin typeface="+mn-lt"/>
              </a:endParaRPr>
            </a:p>
          </p:txBody>
        </p:sp>
        <p:pic>
          <p:nvPicPr>
            <p:cNvPr id="526" name="Shape 526"/>
            <p:cNvPicPr preferRelativeResize="0"/>
            <p:nvPr/>
          </p:nvPicPr>
          <p:blipFill rotWithShape="1">
            <a:blip r:embed="rId3">
              <a:alphaModFix/>
            </a:blip>
            <a:srcRect/>
            <a:stretch/>
          </p:blipFill>
          <p:spPr>
            <a:xfrm>
              <a:off x="149624" y="40050"/>
              <a:ext cx="241128" cy="251402"/>
            </a:xfrm>
            <a:prstGeom prst="rect">
              <a:avLst/>
            </a:prstGeom>
            <a:noFill/>
            <a:ln>
              <a:noFill/>
            </a:ln>
          </p:spPr>
        </p:pic>
        <p:sp>
          <p:nvSpPr>
            <p:cNvPr id="527" name="Shape 527"/>
            <p:cNvSpPr txBox="1"/>
            <p:nvPr/>
          </p:nvSpPr>
          <p:spPr>
            <a:xfrm>
              <a:off x="7348150" y="97200"/>
              <a:ext cx="1710300" cy="184799"/>
            </a:xfrm>
            <a:prstGeom prst="rect">
              <a:avLst/>
            </a:prstGeom>
            <a:noFill/>
            <a:ln>
              <a:noFill/>
            </a:ln>
          </p:spPr>
          <p:txBody>
            <a:bodyPr lIns="91425" tIns="45700" rIns="91425" bIns="45700" anchor="t" anchorCtr="0">
              <a:noAutofit/>
            </a:bodyPr>
            <a:lstStyle/>
            <a:p>
              <a:pPr lvl="0" algn="r" rtl="0">
                <a:spcBef>
                  <a:spcPts val="0"/>
                </a:spcBef>
                <a:buClr>
                  <a:schemeClr val="lt1"/>
                </a:buClr>
                <a:buSzPct val="25000"/>
                <a:buFont typeface="Helvetica Neue"/>
                <a:buNone/>
              </a:pPr>
              <a:r>
                <a:rPr lang="en-US" sz="600">
                  <a:solidFill>
                    <a:srgbClr val="96C7DB"/>
                  </a:solidFill>
                  <a:latin typeface="+mn-lt"/>
                  <a:ea typeface="Helvetica Neue"/>
                  <a:cs typeface="Helvetica Neue"/>
                  <a:sym typeface="Helvetica Neue"/>
                </a:rPr>
                <a:t>© 2015 Turnitin LLC. Company confidential.</a:t>
              </a:r>
            </a:p>
            <a:p>
              <a:pPr marL="0" marR="0" lvl="0" indent="0" algn="r" rtl="0">
                <a:lnSpc>
                  <a:spcPct val="100000"/>
                </a:lnSpc>
                <a:spcBef>
                  <a:spcPts val="0"/>
                </a:spcBef>
                <a:spcAft>
                  <a:spcPts val="0"/>
                </a:spcAft>
                <a:buClr>
                  <a:srgbClr val="FFFFFF"/>
                </a:buClr>
                <a:buFont typeface="Helvetica Neue"/>
                <a:buNone/>
              </a:pPr>
              <a:endParaRPr sz="600">
                <a:solidFill>
                  <a:srgbClr val="96C7DB"/>
                </a:solidFill>
                <a:latin typeface="+mn-lt"/>
                <a:ea typeface="Helvetica Neue"/>
                <a:cs typeface="Helvetica Neue"/>
                <a:sym typeface="Helvetica Neue"/>
              </a:endParaRPr>
            </a:p>
          </p:txBody>
        </p:sp>
      </p:grpSp>
      <p:pic>
        <p:nvPicPr>
          <p:cNvPr id="528" name="Shape 528"/>
          <p:cNvPicPr preferRelativeResize="0"/>
          <p:nvPr/>
        </p:nvPicPr>
        <p:blipFill>
          <a:blip r:embed="rId4">
            <a:alphaModFix/>
          </a:blip>
          <a:stretch>
            <a:fillRect/>
          </a:stretch>
        </p:blipFill>
        <p:spPr>
          <a:xfrm>
            <a:off x="137951" y="1176552"/>
            <a:ext cx="4885800" cy="5601874"/>
          </a:xfrm>
          <a:prstGeom prst="rect">
            <a:avLst/>
          </a:prstGeom>
          <a:noFill/>
          <a:ln>
            <a:noFill/>
          </a:ln>
        </p:spPr>
      </p:pic>
      <p:pic>
        <p:nvPicPr>
          <p:cNvPr id="529" name="Shape 529"/>
          <p:cNvPicPr preferRelativeResize="0"/>
          <p:nvPr/>
        </p:nvPicPr>
        <p:blipFill>
          <a:blip r:embed="rId5">
            <a:alphaModFix/>
          </a:blip>
          <a:stretch>
            <a:fillRect/>
          </a:stretch>
        </p:blipFill>
        <p:spPr>
          <a:xfrm>
            <a:off x="4376371" y="3681919"/>
            <a:ext cx="2206203" cy="2110717"/>
          </a:xfrm>
          <a:prstGeom prst="rect">
            <a:avLst/>
          </a:prstGeom>
          <a:noFill/>
          <a:ln>
            <a:noFill/>
          </a:ln>
        </p:spPr>
      </p:pic>
      <p:sp>
        <p:nvSpPr>
          <p:cNvPr id="530" name="Shape 530"/>
          <p:cNvSpPr txBox="1"/>
          <p:nvPr/>
        </p:nvSpPr>
        <p:spPr>
          <a:xfrm>
            <a:off x="5989725" y="906887"/>
            <a:ext cx="2897099" cy="1082399"/>
          </a:xfrm>
          <a:prstGeom prst="rect">
            <a:avLst/>
          </a:prstGeom>
          <a:noFill/>
          <a:ln>
            <a:noFill/>
          </a:ln>
        </p:spPr>
        <p:txBody>
          <a:bodyPr lIns="91425" tIns="45700" rIns="91425" bIns="45700" anchor="t" anchorCtr="0">
            <a:noAutofit/>
          </a:bodyPr>
          <a:lstStyle/>
          <a:p>
            <a:pPr marL="0" marR="0" lvl="0" indent="0" rtl="0">
              <a:lnSpc>
                <a:spcPct val="115000"/>
              </a:lnSpc>
              <a:spcBef>
                <a:spcPts val="0"/>
              </a:spcBef>
              <a:spcAft>
                <a:spcPts val="0"/>
              </a:spcAft>
              <a:buClr>
                <a:srgbClr val="1767A4"/>
              </a:buClr>
              <a:buSzPct val="25000"/>
              <a:buFont typeface="Helvetica Neue"/>
              <a:buNone/>
            </a:pPr>
            <a:r>
              <a:rPr lang="en-US" sz="2400">
                <a:solidFill>
                  <a:srgbClr val="1767A4"/>
                </a:solidFill>
                <a:latin typeface="+mn-lt"/>
                <a:ea typeface="Helvetica Neue"/>
                <a:cs typeface="Helvetica Neue"/>
                <a:sym typeface="Helvetica Neue"/>
              </a:rPr>
              <a:t>Signal Checks</a:t>
            </a:r>
          </a:p>
          <a:p>
            <a:pPr marR="0" lvl="0" rtl="0">
              <a:lnSpc>
                <a:spcPct val="115000"/>
              </a:lnSpc>
              <a:spcBef>
                <a:spcPts val="0"/>
              </a:spcBef>
              <a:spcAft>
                <a:spcPts val="0"/>
              </a:spcAft>
              <a:buNone/>
            </a:pPr>
            <a:r>
              <a:rPr lang="en-US" sz="1200">
                <a:solidFill>
                  <a:srgbClr val="1767A4"/>
                </a:solidFill>
                <a:latin typeface="+mn-lt"/>
              </a:rPr>
              <a:t>Overall assessment prediction</a:t>
            </a:r>
          </a:p>
          <a:p>
            <a:pPr marL="0" marR="0" lvl="0" indent="0" rtl="0">
              <a:lnSpc>
                <a:spcPct val="115000"/>
              </a:lnSpc>
              <a:spcBef>
                <a:spcPts val="0"/>
              </a:spcBef>
              <a:spcAft>
                <a:spcPts val="0"/>
              </a:spcAft>
              <a:buClr>
                <a:srgbClr val="1767A4"/>
              </a:buClr>
              <a:buFont typeface="Arial"/>
              <a:buNone/>
            </a:pPr>
            <a:endParaRPr sz="1200" b="0" i="0" u="none" strike="noStrike" cap="none" baseline="0">
              <a:solidFill>
                <a:srgbClr val="1767A4"/>
              </a:solidFill>
              <a:latin typeface="+mn-lt"/>
              <a:sym typeface="Arial"/>
            </a:endParaRPr>
          </a:p>
        </p:txBody>
      </p:sp>
      <p:sp>
        <p:nvSpPr>
          <p:cNvPr id="531" name="Shape 531"/>
          <p:cNvSpPr txBox="1"/>
          <p:nvPr/>
        </p:nvSpPr>
        <p:spPr>
          <a:xfrm>
            <a:off x="5991325" y="1664274"/>
            <a:ext cx="2897099" cy="1082399"/>
          </a:xfrm>
          <a:prstGeom prst="rect">
            <a:avLst/>
          </a:prstGeom>
          <a:noFill/>
          <a:ln>
            <a:noFill/>
          </a:ln>
        </p:spPr>
        <p:txBody>
          <a:bodyPr lIns="91425" tIns="45700" rIns="91425" bIns="45700" anchor="t" anchorCtr="0">
            <a:noAutofit/>
          </a:bodyPr>
          <a:lstStyle/>
          <a:p>
            <a:pPr marL="0" marR="0" lvl="0" indent="0" rtl="0">
              <a:lnSpc>
                <a:spcPct val="115000"/>
              </a:lnSpc>
              <a:spcBef>
                <a:spcPts val="0"/>
              </a:spcBef>
              <a:spcAft>
                <a:spcPts val="0"/>
              </a:spcAft>
              <a:buClr>
                <a:srgbClr val="1767A4"/>
              </a:buClr>
              <a:buSzPct val="25000"/>
              <a:buFont typeface="Helvetica Neue"/>
              <a:buNone/>
            </a:pPr>
            <a:r>
              <a:rPr lang="en-US" sz="2400">
                <a:solidFill>
                  <a:srgbClr val="1767A4"/>
                </a:solidFill>
                <a:latin typeface="+mn-lt"/>
                <a:ea typeface="Helvetica Neue"/>
                <a:cs typeface="Helvetica Neue"/>
                <a:sym typeface="Helvetica Neue"/>
              </a:rPr>
              <a:t>Inline Comments</a:t>
            </a:r>
          </a:p>
          <a:p>
            <a:pPr marR="0" lvl="0" rtl="0">
              <a:lnSpc>
                <a:spcPct val="115000"/>
              </a:lnSpc>
              <a:spcBef>
                <a:spcPts val="0"/>
              </a:spcBef>
              <a:spcAft>
                <a:spcPts val="0"/>
              </a:spcAft>
              <a:buNone/>
            </a:pPr>
            <a:r>
              <a:rPr lang="en-US" sz="1200">
                <a:solidFill>
                  <a:srgbClr val="1767A4"/>
                </a:solidFill>
                <a:latin typeface="+mn-lt"/>
              </a:rPr>
              <a:t>Specific, instant feedback</a:t>
            </a:r>
          </a:p>
          <a:p>
            <a:pPr marL="457200" marR="0" lvl="0" indent="0" rtl="0">
              <a:lnSpc>
                <a:spcPct val="115000"/>
              </a:lnSpc>
              <a:spcBef>
                <a:spcPts val="0"/>
              </a:spcBef>
              <a:spcAft>
                <a:spcPts val="0"/>
              </a:spcAft>
              <a:buClr>
                <a:srgbClr val="1767A4"/>
              </a:buClr>
              <a:buFont typeface="Arial"/>
              <a:buNone/>
            </a:pPr>
            <a:endParaRPr sz="1200">
              <a:solidFill>
                <a:srgbClr val="1767A4"/>
              </a:solidFill>
              <a:latin typeface="+mn-lt"/>
            </a:endParaRPr>
          </a:p>
          <a:p>
            <a:pPr marL="0" marR="0" lvl="0" indent="0" rtl="0">
              <a:lnSpc>
                <a:spcPct val="115000"/>
              </a:lnSpc>
              <a:spcBef>
                <a:spcPts val="0"/>
              </a:spcBef>
              <a:spcAft>
                <a:spcPts val="0"/>
              </a:spcAft>
              <a:buClr>
                <a:srgbClr val="1767A4"/>
              </a:buClr>
              <a:buFont typeface="Arial"/>
              <a:buNone/>
            </a:pPr>
            <a:endParaRPr sz="1200" b="0" i="0" u="none" strike="noStrike" cap="none" baseline="0">
              <a:solidFill>
                <a:srgbClr val="1767A4"/>
              </a:solidFill>
              <a:latin typeface="+mn-lt"/>
              <a:sym typeface="Arial"/>
            </a:endParaRPr>
          </a:p>
        </p:txBody>
      </p:sp>
      <p:pic>
        <p:nvPicPr>
          <p:cNvPr id="532" name="Shape 532"/>
          <p:cNvPicPr preferRelativeResize="0"/>
          <p:nvPr/>
        </p:nvPicPr>
        <p:blipFill>
          <a:blip r:embed="rId6">
            <a:alphaModFix/>
          </a:blip>
          <a:stretch>
            <a:fillRect/>
          </a:stretch>
        </p:blipFill>
        <p:spPr>
          <a:xfrm>
            <a:off x="5706849" y="976823"/>
            <a:ext cx="284475" cy="260950"/>
          </a:xfrm>
          <a:prstGeom prst="rect">
            <a:avLst/>
          </a:prstGeom>
          <a:noFill/>
          <a:ln>
            <a:noFill/>
          </a:ln>
        </p:spPr>
      </p:pic>
      <p:pic>
        <p:nvPicPr>
          <p:cNvPr id="533" name="Shape 533"/>
          <p:cNvPicPr preferRelativeResize="0"/>
          <p:nvPr/>
        </p:nvPicPr>
        <p:blipFill>
          <a:blip r:embed="rId6">
            <a:alphaModFix/>
          </a:blip>
          <a:stretch>
            <a:fillRect/>
          </a:stretch>
        </p:blipFill>
        <p:spPr>
          <a:xfrm>
            <a:off x="5706849" y="1812449"/>
            <a:ext cx="284475" cy="260950"/>
          </a:xfrm>
          <a:prstGeom prst="rect">
            <a:avLst/>
          </a:prstGeom>
          <a:noFill/>
          <a:ln>
            <a:noFill/>
          </a:ln>
        </p:spPr>
      </p:pic>
      <p:sp>
        <p:nvSpPr>
          <p:cNvPr id="534" name="Shape 534"/>
          <p:cNvSpPr txBox="1"/>
          <p:nvPr/>
        </p:nvSpPr>
        <p:spPr>
          <a:xfrm>
            <a:off x="5991325" y="2426287"/>
            <a:ext cx="3152699" cy="1082399"/>
          </a:xfrm>
          <a:prstGeom prst="rect">
            <a:avLst/>
          </a:prstGeom>
          <a:noFill/>
          <a:ln>
            <a:noFill/>
          </a:ln>
        </p:spPr>
        <p:txBody>
          <a:bodyPr lIns="91425" tIns="45700" rIns="91425" bIns="45700" anchor="t" anchorCtr="0">
            <a:noAutofit/>
          </a:bodyPr>
          <a:lstStyle/>
          <a:p>
            <a:pPr marL="0" marR="0" lvl="0" indent="0" rtl="0">
              <a:lnSpc>
                <a:spcPct val="115000"/>
              </a:lnSpc>
              <a:spcBef>
                <a:spcPts val="0"/>
              </a:spcBef>
              <a:spcAft>
                <a:spcPts val="0"/>
              </a:spcAft>
              <a:buClr>
                <a:srgbClr val="1767A4"/>
              </a:buClr>
              <a:buSzPct val="25000"/>
              <a:buFont typeface="Helvetica Neue"/>
              <a:buNone/>
            </a:pPr>
            <a:r>
              <a:rPr lang="en-US" sz="2400">
                <a:solidFill>
                  <a:srgbClr val="1767A4"/>
                </a:solidFill>
                <a:latin typeface="+mn-lt"/>
                <a:ea typeface="Helvetica Neue"/>
                <a:cs typeface="Helvetica Neue"/>
                <a:sym typeface="Helvetica Neue"/>
              </a:rPr>
              <a:t>Highlights</a:t>
            </a:r>
          </a:p>
          <a:p>
            <a:pPr marR="0" lvl="0" rtl="0">
              <a:lnSpc>
                <a:spcPct val="115000"/>
              </a:lnSpc>
              <a:spcBef>
                <a:spcPts val="0"/>
              </a:spcBef>
              <a:spcAft>
                <a:spcPts val="0"/>
              </a:spcAft>
              <a:buNone/>
            </a:pPr>
            <a:r>
              <a:rPr lang="en-US" sz="1200">
                <a:solidFill>
                  <a:srgbClr val="1767A4"/>
                </a:solidFill>
                <a:latin typeface="+mn-lt"/>
              </a:rPr>
              <a:t>Shows where students need to focus</a:t>
            </a:r>
          </a:p>
          <a:p>
            <a:pPr marL="457200" marR="0" lvl="0" indent="0" rtl="0">
              <a:lnSpc>
                <a:spcPct val="115000"/>
              </a:lnSpc>
              <a:spcBef>
                <a:spcPts val="0"/>
              </a:spcBef>
              <a:spcAft>
                <a:spcPts val="0"/>
              </a:spcAft>
              <a:buClr>
                <a:srgbClr val="1767A4"/>
              </a:buClr>
              <a:buFont typeface="Arial"/>
              <a:buNone/>
            </a:pPr>
            <a:endParaRPr sz="1200">
              <a:solidFill>
                <a:srgbClr val="1767A4"/>
              </a:solidFill>
              <a:latin typeface="+mn-lt"/>
            </a:endParaRPr>
          </a:p>
          <a:p>
            <a:pPr marL="0" marR="0" lvl="0" indent="0" rtl="0">
              <a:lnSpc>
                <a:spcPct val="115000"/>
              </a:lnSpc>
              <a:spcBef>
                <a:spcPts val="0"/>
              </a:spcBef>
              <a:spcAft>
                <a:spcPts val="0"/>
              </a:spcAft>
              <a:buClr>
                <a:srgbClr val="1767A4"/>
              </a:buClr>
              <a:buFont typeface="Arial"/>
              <a:buNone/>
            </a:pPr>
            <a:endParaRPr sz="1200" b="0" i="0" u="none" strike="noStrike" cap="none" baseline="0">
              <a:solidFill>
                <a:srgbClr val="1767A4"/>
              </a:solidFill>
              <a:latin typeface="+mn-lt"/>
              <a:sym typeface="Arial"/>
            </a:endParaRPr>
          </a:p>
        </p:txBody>
      </p:sp>
      <p:pic>
        <p:nvPicPr>
          <p:cNvPr id="535" name="Shape 535"/>
          <p:cNvPicPr preferRelativeResize="0"/>
          <p:nvPr/>
        </p:nvPicPr>
        <p:blipFill>
          <a:blip r:embed="rId6">
            <a:alphaModFix/>
          </a:blip>
          <a:stretch>
            <a:fillRect/>
          </a:stretch>
        </p:blipFill>
        <p:spPr>
          <a:xfrm>
            <a:off x="5706851" y="2574449"/>
            <a:ext cx="284475" cy="260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21" name="Rectangle 20"/>
          <p:cNvSpPr/>
          <p:nvPr/>
        </p:nvSpPr>
        <p:spPr>
          <a:xfrm>
            <a:off x="0" y="-1"/>
            <a:ext cx="4572000" cy="34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2" name="Rectangle 21"/>
          <p:cNvSpPr/>
          <p:nvPr/>
        </p:nvSpPr>
        <p:spPr>
          <a:xfrm>
            <a:off x="0" y="3402386"/>
            <a:ext cx="4572000" cy="3456000"/>
          </a:xfrm>
          <a:prstGeom prst="rect">
            <a:avLst/>
          </a:prstGeom>
          <a:solidFill>
            <a:srgbClr val="37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nvGrpSpPr>
          <p:cNvPr id="3" name="Group 2"/>
          <p:cNvGrpSpPr/>
          <p:nvPr/>
        </p:nvGrpSpPr>
        <p:grpSpPr>
          <a:xfrm>
            <a:off x="216488" y="583959"/>
            <a:ext cx="4225799" cy="1927130"/>
            <a:chOff x="381378" y="583959"/>
            <a:chExt cx="4225799" cy="1927130"/>
          </a:xfrm>
        </p:grpSpPr>
        <p:sp>
          <p:nvSpPr>
            <p:cNvPr id="480" name="Shape 480"/>
            <p:cNvSpPr/>
            <p:nvPr/>
          </p:nvSpPr>
          <p:spPr>
            <a:xfrm>
              <a:off x="381378" y="583959"/>
              <a:ext cx="4225799" cy="120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600" dirty="0" err="1">
                  <a:solidFill>
                    <a:schemeClr val="lt1"/>
                  </a:solidFill>
                  <a:latin typeface="+mn-lt"/>
                </a:rPr>
                <a:t>Turnitin</a:t>
              </a:r>
              <a:r>
                <a:rPr lang="en-US" sz="2600" dirty="0">
                  <a:solidFill>
                    <a:schemeClr val="lt1"/>
                  </a:solidFill>
                  <a:latin typeface="+mn-lt"/>
                </a:rPr>
                <a:t> Revision Assistant</a:t>
              </a:r>
            </a:p>
            <a:p>
              <a:pPr marL="0" marR="0" lvl="0" indent="0" algn="ctr" rtl="0">
                <a:lnSpc>
                  <a:spcPct val="100000"/>
                </a:lnSpc>
                <a:spcBef>
                  <a:spcPts val="0"/>
                </a:spcBef>
                <a:spcAft>
                  <a:spcPts val="0"/>
                </a:spcAft>
                <a:buClr>
                  <a:schemeClr val="lt1"/>
                </a:buClr>
                <a:buSzPct val="25000"/>
                <a:buFont typeface="Arial"/>
                <a:buNone/>
              </a:pPr>
              <a:r>
                <a:rPr lang="en-US" sz="1800" i="0" u="none" strike="noStrike" cap="none" baseline="0" dirty="0">
                  <a:solidFill>
                    <a:schemeClr val="lt1"/>
                  </a:solidFill>
                  <a:latin typeface="+mn-lt"/>
                  <a:sym typeface="Arial"/>
                </a:rPr>
                <a:t>Write. </a:t>
              </a:r>
              <a:r>
                <a:rPr lang="en-US" sz="1800" dirty="0">
                  <a:solidFill>
                    <a:schemeClr val="lt1"/>
                  </a:solidFill>
                  <a:latin typeface="+mn-lt"/>
                </a:rPr>
                <a:t>Get Feedback</a:t>
              </a:r>
              <a:r>
                <a:rPr lang="en-US" sz="1800" i="0" u="none" strike="noStrike" cap="none" baseline="0" dirty="0">
                  <a:solidFill>
                    <a:schemeClr val="lt1"/>
                  </a:solidFill>
                  <a:latin typeface="+mn-lt"/>
                  <a:sym typeface="Arial"/>
                </a:rPr>
                <a:t>. Improve.</a:t>
              </a:r>
              <a:r>
                <a:rPr lang="en-US" sz="1800" i="0" u="none" strike="noStrike" cap="none" baseline="0" dirty="0">
                  <a:solidFill>
                    <a:srgbClr val="000000"/>
                  </a:solidFill>
                  <a:latin typeface="+mn-lt"/>
                  <a:sym typeface="Arial"/>
                </a:rPr>
                <a:t> </a:t>
              </a:r>
            </a:p>
            <a:p>
              <a:pPr marL="0" marR="0" lvl="0" indent="0" algn="ctr"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mn-lt"/>
                <a:sym typeface="Arial"/>
              </a:endParaRPr>
            </a:p>
          </p:txBody>
        </p:sp>
        <p:pic>
          <p:nvPicPr>
            <p:cNvPr id="484" name="Shape 484"/>
            <p:cNvPicPr preferRelativeResize="0"/>
            <p:nvPr/>
          </p:nvPicPr>
          <p:blipFill>
            <a:blip r:embed="rId3">
              <a:alphaModFix/>
            </a:blip>
            <a:stretch>
              <a:fillRect/>
            </a:stretch>
          </p:blipFill>
          <p:spPr>
            <a:xfrm>
              <a:off x="529925" y="1694302"/>
              <a:ext cx="4007600" cy="816787"/>
            </a:xfrm>
            <a:prstGeom prst="rect">
              <a:avLst/>
            </a:prstGeom>
            <a:noFill/>
            <a:ln>
              <a:noFill/>
            </a:ln>
          </p:spPr>
        </p:pic>
      </p:grpSp>
      <p:grpSp>
        <p:nvGrpSpPr>
          <p:cNvPr id="5" name="Group 4"/>
          <p:cNvGrpSpPr/>
          <p:nvPr/>
        </p:nvGrpSpPr>
        <p:grpSpPr>
          <a:xfrm>
            <a:off x="216487" y="3972446"/>
            <a:ext cx="4225799" cy="2044158"/>
            <a:chOff x="255934" y="3996743"/>
            <a:chExt cx="4225799" cy="2044158"/>
          </a:xfrm>
        </p:grpSpPr>
        <p:sp>
          <p:nvSpPr>
            <p:cNvPr id="482" name="Shape 482"/>
            <p:cNvSpPr/>
            <p:nvPr/>
          </p:nvSpPr>
          <p:spPr>
            <a:xfrm>
              <a:off x="255934" y="3996743"/>
              <a:ext cx="4225799" cy="120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600" dirty="0" err="1">
                  <a:solidFill>
                    <a:schemeClr val="lt1"/>
                  </a:solidFill>
                  <a:latin typeface="+mn-lt"/>
                </a:rPr>
                <a:t>Turnitin</a:t>
              </a:r>
              <a:r>
                <a:rPr lang="en-US" sz="2600" dirty="0">
                  <a:solidFill>
                    <a:schemeClr val="lt1"/>
                  </a:solidFill>
                  <a:latin typeface="+mn-lt"/>
                </a:rPr>
                <a:t> Scoring Engine</a:t>
              </a:r>
            </a:p>
            <a:p>
              <a:pPr marL="0" marR="0" lvl="0" indent="0" algn="ctr" rtl="0">
                <a:lnSpc>
                  <a:spcPct val="115000"/>
                </a:lnSpc>
                <a:spcBef>
                  <a:spcPts val="0"/>
                </a:spcBef>
                <a:spcAft>
                  <a:spcPts val="0"/>
                </a:spcAft>
                <a:buClr>
                  <a:schemeClr val="lt1"/>
                </a:buClr>
                <a:buSzPct val="25000"/>
                <a:buFont typeface="Arial"/>
                <a:buNone/>
              </a:pPr>
              <a:r>
                <a:rPr lang="en-US" sz="1800" dirty="0">
                  <a:solidFill>
                    <a:schemeClr val="lt1"/>
                  </a:solidFill>
                  <a:latin typeface="+mn-lt"/>
                </a:rPr>
                <a:t>Assessments Made </a:t>
              </a:r>
              <a:r>
                <a:rPr lang="en-US" sz="1800" dirty="0" smtClean="0">
                  <a:solidFill>
                    <a:schemeClr val="lt1"/>
                  </a:solidFill>
                  <a:latin typeface="+mn-lt"/>
                </a:rPr>
                <a:t>Simple</a:t>
              </a:r>
              <a:endParaRPr lang="en-US" sz="1800" dirty="0">
                <a:solidFill>
                  <a:schemeClr val="lt1"/>
                </a:solidFill>
                <a:latin typeface="+mn-lt"/>
              </a:endParaRPr>
            </a:p>
          </p:txBody>
        </p:sp>
        <p:pic>
          <p:nvPicPr>
            <p:cNvPr id="485" name="Shape 485"/>
            <p:cNvPicPr preferRelativeResize="0"/>
            <p:nvPr/>
          </p:nvPicPr>
          <p:blipFill>
            <a:blip r:embed="rId4">
              <a:alphaModFix/>
            </a:blip>
            <a:stretch>
              <a:fillRect/>
            </a:stretch>
          </p:blipFill>
          <p:spPr>
            <a:xfrm>
              <a:off x="1688053" y="5000702"/>
              <a:ext cx="1361563" cy="1040199"/>
            </a:xfrm>
            <a:prstGeom prst="rect">
              <a:avLst/>
            </a:prstGeom>
            <a:noFill/>
            <a:ln>
              <a:noFill/>
            </a:ln>
          </p:spPr>
        </p:pic>
      </p:grpSp>
      <p:grpSp>
        <p:nvGrpSpPr>
          <p:cNvPr id="20" name="Group 19"/>
          <p:cNvGrpSpPr/>
          <p:nvPr/>
        </p:nvGrpSpPr>
        <p:grpSpPr>
          <a:xfrm>
            <a:off x="5127919" y="4420763"/>
            <a:ext cx="3343980" cy="989023"/>
            <a:chOff x="4826779" y="4104888"/>
            <a:chExt cx="3343980" cy="989023"/>
          </a:xfrm>
        </p:grpSpPr>
        <p:pic>
          <p:nvPicPr>
            <p:cNvPr id="23" name="Shape 483"/>
            <p:cNvPicPr preferRelativeResize="0"/>
            <p:nvPr/>
          </p:nvPicPr>
          <p:blipFill>
            <a:blip r:embed="rId5">
              <a:alphaModFix/>
            </a:blip>
            <a:stretch>
              <a:fillRect/>
            </a:stretch>
          </p:blipFill>
          <p:spPr>
            <a:xfrm>
              <a:off x="6234386" y="4205883"/>
              <a:ext cx="1936373" cy="787035"/>
            </a:xfrm>
            <a:prstGeom prst="rect">
              <a:avLst/>
            </a:prstGeom>
            <a:noFill/>
            <a:ln>
              <a:noFill/>
            </a:ln>
          </p:spPr>
        </p:pic>
        <p:pic>
          <p:nvPicPr>
            <p:cNvPr id="24" name="Shape 486"/>
            <p:cNvPicPr preferRelativeResize="0"/>
            <p:nvPr/>
          </p:nvPicPr>
          <p:blipFill>
            <a:blip r:embed="rId6">
              <a:alphaModFix/>
            </a:blip>
            <a:stretch>
              <a:fillRect/>
            </a:stretch>
          </p:blipFill>
          <p:spPr>
            <a:xfrm>
              <a:off x="4826779" y="4104888"/>
              <a:ext cx="802944" cy="989023"/>
            </a:xfrm>
            <a:prstGeom prst="rect">
              <a:avLst/>
            </a:prstGeom>
            <a:noFill/>
            <a:ln>
              <a:noFill/>
            </a:ln>
          </p:spPr>
        </p:pic>
      </p:grpSp>
      <p:sp>
        <p:nvSpPr>
          <p:cNvPr id="25" name="Shape 474"/>
          <p:cNvSpPr txBox="1">
            <a:spLocks/>
          </p:cNvSpPr>
          <p:nvPr/>
        </p:nvSpPr>
        <p:spPr>
          <a:xfrm>
            <a:off x="4945909" y="958133"/>
            <a:ext cx="3708000" cy="19145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F81BD"/>
              </a:buClr>
              <a:buSzPct val="25000"/>
              <a:buFont typeface="Helvetica Neue"/>
              <a:buNone/>
            </a:pPr>
            <a:r>
              <a:rPr lang="en-US" sz="3600" b="0" i="0" u="none" strike="noStrike" cap="none" baseline="0" smtClean="0">
                <a:solidFill>
                  <a:srgbClr val="FFFFFF"/>
                </a:solidFill>
                <a:latin typeface="+mn-lt"/>
                <a:ea typeface="Helvetica Neue"/>
                <a:cs typeface="Helvetica Neue"/>
                <a:sym typeface="Helvetica Neue"/>
              </a:rPr>
              <a:t>Originality Check</a:t>
            </a:r>
            <a:r>
              <a:rPr lang="en-US" sz="3600">
                <a:solidFill>
                  <a:srgbClr val="FFFFFF"/>
                </a:solidFill>
                <a:latin typeface="+mn-lt"/>
                <a:ea typeface="Helvetica Neue"/>
                <a:cs typeface="Helvetica Neue"/>
                <a:sym typeface="Helvetica Neue"/>
              </a:rPr>
              <a:t/>
            </a:r>
            <a:br>
              <a:rPr lang="en-US" sz="3600">
                <a:solidFill>
                  <a:srgbClr val="FFFFFF"/>
                </a:solidFill>
                <a:latin typeface="+mn-lt"/>
                <a:ea typeface="Helvetica Neue"/>
                <a:cs typeface="Helvetica Neue"/>
                <a:sym typeface="Helvetica Neue"/>
              </a:rPr>
            </a:br>
            <a:r>
              <a:rPr lang="en-US" sz="3600" b="0" i="0" u="none" strike="noStrike" cap="none" baseline="0" smtClean="0">
                <a:solidFill>
                  <a:srgbClr val="FFFFFF"/>
                </a:solidFill>
                <a:latin typeface="+mn-lt"/>
                <a:ea typeface="Helvetica Neue"/>
                <a:cs typeface="Helvetica Neue"/>
                <a:sym typeface="Helvetica Neue"/>
              </a:rPr>
              <a:t>Grading </a:t>
            </a:r>
            <a:endParaRPr lang="en-US" sz="3600" b="0" i="0" u="none" strike="noStrike" cap="none" baseline="0" dirty="0" smtClean="0">
              <a:solidFill>
                <a:srgbClr val="FFFFFF"/>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4F81BD"/>
              </a:buClr>
              <a:buSzPct val="25000"/>
              <a:buFont typeface="Helvetica Neue"/>
              <a:buNone/>
            </a:pPr>
            <a:r>
              <a:rPr lang="en-US" sz="3600" dirty="0">
                <a:solidFill>
                  <a:srgbClr val="FFFFFF"/>
                </a:solidFill>
                <a:latin typeface="+mn-lt"/>
                <a:ea typeface="Helvetica Neue"/>
                <a:cs typeface="Helvetica Neue"/>
                <a:sym typeface="Helvetica Neue"/>
              </a:rPr>
              <a:t>a</a:t>
            </a:r>
            <a:r>
              <a:rPr lang="en-US" sz="3600" b="0" i="0" u="none" strike="noStrike" cap="none" baseline="0" dirty="0" smtClean="0">
                <a:solidFill>
                  <a:srgbClr val="FFFFFF"/>
                </a:solidFill>
                <a:latin typeface="+mn-lt"/>
                <a:ea typeface="Helvetica Neue"/>
                <a:cs typeface="Helvetica Neue"/>
                <a:sym typeface="Helvetica Neue"/>
              </a:rPr>
              <a:t>nd</a:t>
            </a:r>
            <a:r>
              <a:rPr lang="en-US" sz="3600" dirty="0" smtClean="0">
                <a:solidFill>
                  <a:srgbClr val="FFFFFF"/>
                </a:solidFill>
                <a:latin typeface="+mn-lt"/>
                <a:ea typeface="Helvetica Neue"/>
                <a:cs typeface="Helvetica Neue"/>
                <a:sym typeface="Helvetica Neue"/>
              </a:rPr>
              <a:t> </a:t>
            </a:r>
            <a:r>
              <a:rPr lang="en-US" sz="3600" b="0" i="0" u="none" strike="noStrike" cap="none" baseline="0" dirty="0" smtClean="0">
                <a:solidFill>
                  <a:srgbClr val="FFFFFF"/>
                </a:solidFill>
                <a:latin typeface="+mn-lt"/>
                <a:ea typeface="Helvetica Neue"/>
                <a:cs typeface="Helvetica Neue"/>
                <a:sym typeface="Helvetica Neue"/>
              </a:rPr>
              <a:t>Feedback</a:t>
            </a:r>
            <a:endParaRPr sz="3600" b="0" i="0" u="none" strike="noStrike" cap="none" baseline="0" dirty="0">
              <a:solidFill>
                <a:srgbClr val="FFFFFF"/>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4F81BD"/>
              </a:buClr>
              <a:buFont typeface="Helvetica Neue"/>
              <a:buNone/>
            </a:pPr>
            <a:endParaRPr sz="3600" b="1" i="0" u="none" strike="noStrike" cap="none" baseline="0" dirty="0">
              <a:solidFill>
                <a:srgbClr val="FFFFFF"/>
              </a:solidFill>
              <a:latin typeface="+mn-lt"/>
              <a:ea typeface="Helvetica Neue"/>
              <a:cs typeface="Helvetica Neue"/>
              <a:sym typeface="Helvetica Neue"/>
            </a:endParaRPr>
          </a:p>
        </p:txBody>
      </p:sp>
      <p:sp>
        <p:nvSpPr>
          <p:cNvPr id="26" name="Shape 481"/>
          <p:cNvSpPr/>
          <p:nvPr/>
        </p:nvSpPr>
        <p:spPr>
          <a:xfrm>
            <a:off x="4687010" y="3054814"/>
            <a:ext cx="4225799" cy="88461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600" dirty="0" err="1" smtClean="0">
                <a:solidFill>
                  <a:schemeClr val="lt1"/>
                </a:solidFill>
                <a:latin typeface="+mn-lt"/>
              </a:rPr>
              <a:t>Turnitin</a:t>
            </a:r>
            <a:r>
              <a:rPr lang="en-US" sz="2600" dirty="0" smtClean="0">
                <a:solidFill>
                  <a:schemeClr val="lt1"/>
                </a:solidFill>
                <a:latin typeface="+mn-lt"/>
              </a:rPr>
              <a:t> Feedback Studio</a:t>
            </a:r>
            <a:endParaRPr lang="en-US" sz="2600" dirty="0">
              <a:solidFill>
                <a:schemeClr val="lt1"/>
              </a:solidFill>
              <a:latin typeface="+mn-lt"/>
            </a:endParaRPr>
          </a:p>
          <a:p>
            <a:pPr marL="0" marR="0" lvl="0" indent="0" algn="ctr" rtl="0">
              <a:lnSpc>
                <a:spcPct val="115000"/>
              </a:lnSpc>
              <a:spcBef>
                <a:spcPts val="0"/>
              </a:spcBef>
              <a:spcAft>
                <a:spcPts val="0"/>
              </a:spcAft>
              <a:buClr>
                <a:schemeClr val="lt1"/>
              </a:buClr>
              <a:buSzPct val="25000"/>
              <a:buFont typeface="Arial"/>
              <a:buNone/>
            </a:pPr>
            <a:r>
              <a:rPr lang="en-US" sz="1800" dirty="0">
                <a:solidFill>
                  <a:schemeClr val="lt1"/>
                </a:solidFill>
                <a:latin typeface="+mn-lt"/>
              </a:rPr>
              <a:t>Great Feedback, Fast</a:t>
            </a:r>
            <a:r>
              <a:rPr lang="en-US" sz="1800" i="0" u="none" strike="noStrike" cap="none" baseline="0" dirty="0" smtClean="0">
                <a:solidFill>
                  <a:schemeClr val="lt1"/>
                </a:solidFill>
                <a:latin typeface="+mn-lt"/>
                <a:sym typeface="Arial"/>
              </a:rPr>
              <a:t>.</a:t>
            </a:r>
            <a:endParaRPr lang="en-US" sz="1800" i="0" u="none" strike="noStrike" cap="none" baseline="0" dirty="0">
              <a:solidFill>
                <a:srgbClr val="000000"/>
              </a:solidFill>
              <a:latin typeface="+mn-lt"/>
              <a:sym typeface="Arial"/>
            </a:endParaRPr>
          </a:p>
        </p:txBody>
      </p:sp>
    </p:spTree>
    <p:extLst>
      <p:ext uri="{BB962C8B-B14F-4D97-AF65-F5344CB8AC3E}">
        <p14:creationId xmlns:p14="http://schemas.microsoft.com/office/powerpoint/2010/main" val="70689209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93CF"/>
        </a:solidFill>
        <a:effectLst/>
      </p:bgPr>
    </p:bg>
    <p:spTree>
      <p:nvGrpSpPr>
        <p:cNvPr id="1" name="Shape 836"/>
        <p:cNvGrpSpPr/>
        <p:nvPr/>
      </p:nvGrpSpPr>
      <p:grpSpPr>
        <a:xfrm>
          <a:off x="0" y="0"/>
          <a:ext cx="0" cy="0"/>
          <a:chOff x="0" y="0"/>
          <a:chExt cx="0" cy="0"/>
        </a:xfrm>
      </p:grpSpPr>
      <p:sp>
        <p:nvSpPr>
          <p:cNvPr id="839" name="Shape 839"/>
          <p:cNvSpPr txBox="1"/>
          <p:nvPr/>
        </p:nvSpPr>
        <p:spPr>
          <a:xfrm>
            <a:off x="309605" y="1584457"/>
            <a:ext cx="8524799" cy="3000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4800" dirty="0" smtClean="0">
                <a:solidFill>
                  <a:srgbClr val="FFFFFF"/>
                </a:solidFill>
                <a:latin typeface="+mn-lt"/>
                <a:ea typeface="Helvetica Neue"/>
                <a:cs typeface="Helvetica Neue"/>
                <a:sym typeface="Helvetica Neue"/>
              </a:rPr>
              <a:t>Revolutionising</a:t>
            </a:r>
            <a:endParaRPr lang="en-US" sz="4800" dirty="0">
              <a:solidFill>
                <a:srgbClr val="FFFFFF"/>
              </a:solidFill>
              <a:latin typeface="+mn-lt"/>
              <a:ea typeface="Helvetica Neue"/>
              <a:cs typeface="Helvetica Neue"/>
              <a:sym typeface="Helvetica Neue"/>
            </a:endParaRPr>
          </a:p>
          <a:p>
            <a:pPr lvl="0" algn="ctr" rtl="0">
              <a:lnSpc>
                <a:spcPct val="115000"/>
              </a:lnSpc>
              <a:spcBef>
                <a:spcPts val="0"/>
              </a:spcBef>
              <a:buNone/>
            </a:pPr>
            <a:r>
              <a:rPr lang="en-US" sz="4800" dirty="0">
                <a:solidFill>
                  <a:srgbClr val="FFFFFF"/>
                </a:solidFill>
                <a:latin typeface="+mn-lt"/>
                <a:ea typeface="Helvetica Neue"/>
                <a:cs typeface="Helvetica Neue"/>
                <a:sym typeface="Helvetica Neue"/>
              </a:rPr>
              <a:t>the Experience</a:t>
            </a:r>
            <a:br>
              <a:rPr lang="en-US" sz="4800" dirty="0">
                <a:solidFill>
                  <a:srgbClr val="FFFFFF"/>
                </a:solidFill>
                <a:latin typeface="+mn-lt"/>
                <a:ea typeface="Helvetica Neue"/>
                <a:cs typeface="Helvetica Neue"/>
                <a:sym typeface="Helvetica Neue"/>
              </a:rPr>
            </a:br>
            <a:r>
              <a:rPr lang="en-US" sz="4800" dirty="0">
                <a:solidFill>
                  <a:srgbClr val="FFFFFF"/>
                </a:solidFill>
                <a:latin typeface="+mn-lt"/>
                <a:ea typeface="Helvetica Neue"/>
                <a:cs typeface="Helvetica Neue"/>
                <a:sym typeface="Helvetica Neue"/>
              </a:rPr>
              <a:t>of Writing to Learn</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What does writing look like today?</a:t>
            </a:r>
            <a:endParaRPr lang="en-GB" dirty="0"/>
          </a:p>
        </p:txBody>
      </p:sp>
      <p:grpSp>
        <p:nvGrpSpPr>
          <p:cNvPr id="19" name="Group 18"/>
          <p:cNvGrpSpPr/>
          <p:nvPr/>
        </p:nvGrpSpPr>
        <p:grpSpPr>
          <a:xfrm>
            <a:off x="5006803" y="3985963"/>
            <a:ext cx="2988000" cy="2066727"/>
            <a:chOff x="5006803" y="3985963"/>
            <a:chExt cx="2988000" cy="2066727"/>
          </a:xfrm>
        </p:grpSpPr>
        <p:pic>
          <p:nvPicPr>
            <p:cNvPr id="5" name="Shape 336"/>
            <p:cNvPicPr preferRelativeResize="0">
              <a:picLocks noChangeAspect="1"/>
            </p:cNvPicPr>
            <p:nvPr/>
          </p:nvPicPr>
          <p:blipFill>
            <a:blip r:embed="rId3">
              <a:alphaModFix/>
            </a:blip>
            <a:stretch>
              <a:fillRect/>
            </a:stretch>
          </p:blipFill>
          <p:spPr>
            <a:xfrm>
              <a:off x="5668621" y="3985963"/>
              <a:ext cx="1745975" cy="1746000"/>
            </a:xfrm>
            <a:prstGeom prst="rect">
              <a:avLst/>
            </a:prstGeom>
            <a:noFill/>
            <a:ln>
              <a:noFill/>
            </a:ln>
          </p:spPr>
        </p:pic>
        <p:sp>
          <p:nvSpPr>
            <p:cNvPr id="9" name="TextBox 8"/>
            <p:cNvSpPr txBox="1">
              <a:spLocks/>
            </p:cNvSpPr>
            <p:nvPr/>
          </p:nvSpPr>
          <p:spPr>
            <a:xfrm>
              <a:off x="5006803" y="5652580"/>
              <a:ext cx="2988000" cy="400110"/>
            </a:xfrm>
            <a:prstGeom prst="rect">
              <a:avLst/>
            </a:prstGeom>
            <a:noFill/>
          </p:spPr>
          <p:txBody>
            <a:bodyPr wrap="square" rtlCol="0" anchor="ctr">
              <a:spAutoFit/>
            </a:bodyPr>
            <a:lstStyle/>
            <a:p>
              <a:pPr algn="ctr"/>
              <a:r>
                <a:rPr lang="en-GB" sz="2000" dirty="0" smtClean="0">
                  <a:solidFill>
                    <a:srgbClr val="F1564D"/>
                  </a:solidFill>
                  <a:latin typeface="+mn-lt"/>
                </a:rPr>
                <a:t>ILLEGIBLE COMMENTS</a:t>
              </a:r>
              <a:endParaRPr lang="en-GB" sz="2000" dirty="0">
                <a:solidFill>
                  <a:srgbClr val="F1564D"/>
                </a:solidFill>
                <a:latin typeface="+mn-lt"/>
              </a:endParaRPr>
            </a:p>
          </p:txBody>
        </p:sp>
      </p:grpSp>
      <p:grpSp>
        <p:nvGrpSpPr>
          <p:cNvPr id="20" name="Group 19"/>
          <p:cNvGrpSpPr/>
          <p:nvPr/>
        </p:nvGrpSpPr>
        <p:grpSpPr>
          <a:xfrm>
            <a:off x="1026553" y="3985963"/>
            <a:ext cx="2988000" cy="2066727"/>
            <a:chOff x="1026553" y="3985963"/>
            <a:chExt cx="2988000" cy="2066727"/>
          </a:xfrm>
        </p:grpSpPr>
        <p:pic>
          <p:nvPicPr>
            <p:cNvPr id="2" name="Shape 330"/>
            <p:cNvPicPr preferRelativeResize="0">
              <a:picLocks noChangeAspect="1"/>
            </p:cNvPicPr>
            <p:nvPr/>
          </p:nvPicPr>
          <p:blipFill>
            <a:blip r:embed="rId4">
              <a:alphaModFix/>
            </a:blip>
            <a:stretch>
              <a:fillRect/>
            </a:stretch>
          </p:blipFill>
          <p:spPr>
            <a:xfrm>
              <a:off x="1688370" y="3985963"/>
              <a:ext cx="1745976" cy="1746000"/>
            </a:xfrm>
            <a:prstGeom prst="rect">
              <a:avLst/>
            </a:prstGeom>
            <a:noFill/>
            <a:ln>
              <a:noFill/>
            </a:ln>
          </p:spPr>
        </p:pic>
        <p:sp>
          <p:nvSpPr>
            <p:cNvPr id="10" name="TextBox 9"/>
            <p:cNvSpPr txBox="1">
              <a:spLocks/>
            </p:cNvSpPr>
            <p:nvPr/>
          </p:nvSpPr>
          <p:spPr>
            <a:xfrm>
              <a:off x="1026553" y="5652580"/>
              <a:ext cx="2988000" cy="400110"/>
            </a:xfrm>
            <a:prstGeom prst="rect">
              <a:avLst/>
            </a:prstGeom>
            <a:noFill/>
          </p:spPr>
          <p:txBody>
            <a:bodyPr wrap="square" rtlCol="0" anchor="ctr">
              <a:spAutoFit/>
            </a:bodyPr>
            <a:lstStyle/>
            <a:p>
              <a:pPr algn="ctr"/>
              <a:r>
                <a:rPr lang="en-GB" sz="2000" smtClean="0">
                  <a:solidFill>
                    <a:srgbClr val="F1564D"/>
                  </a:solidFill>
                  <a:latin typeface="+mn-lt"/>
                </a:rPr>
                <a:t>WRITING ASSESSMENTS</a:t>
              </a:r>
              <a:endParaRPr lang="en-GB" sz="2000" dirty="0">
                <a:solidFill>
                  <a:srgbClr val="F1564D"/>
                </a:solidFill>
                <a:latin typeface="+mn-lt"/>
              </a:endParaRPr>
            </a:p>
          </p:txBody>
        </p:sp>
      </p:grpSp>
      <p:grpSp>
        <p:nvGrpSpPr>
          <p:cNvPr id="18" name="Group 17"/>
          <p:cNvGrpSpPr/>
          <p:nvPr/>
        </p:nvGrpSpPr>
        <p:grpSpPr>
          <a:xfrm>
            <a:off x="5006803" y="1465852"/>
            <a:ext cx="2988000" cy="2128095"/>
            <a:chOff x="5006803" y="1465852"/>
            <a:chExt cx="2988000" cy="2128095"/>
          </a:xfrm>
        </p:grpSpPr>
        <p:pic>
          <p:nvPicPr>
            <p:cNvPr id="7" name="Shape 340"/>
            <p:cNvPicPr preferRelativeResize="0">
              <a:picLocks noChangeAspect="1"/>
            </p:cNvPicPr>
            <p:nvPr/>
          </p:nvPicPr>
          <p:blipFill>
            <a:blip r:embed="rId5">
              <a:alphaModFix/>
            </a:blip>
            <a:stretch>
              <a:fillRect/>
            </a:stretch>
          </p:blipFill>
          <p:spPr>
            <a:xfrm>
              <a:off x="5668608" y="1465852"/>
              <a:ext cx="1746000" cy="1746000"/>
            </a:xfrm>
            <a:prstGeom prst="rect">
              <a:avLst/>
            </a:prstGeom>
            <a:noFill/>
            <a:ln>
              <a:noFill/>
            </a:ln>
          </p:spPr>
        </p:pic>
        <p:sp>
          <p:nvSpPr>
            <p:cNvPr id="11" name="TextBox 10"/>
            <p:cNvSpPr txBox="1">
              <a:spLocks/>
            </p:cNvSpPr>
            <p:nvPr/>
          </p:nvSpPr>
          <p:spPr>
            <a:xfrm>
              <a:off x="5006803" y="3193837"/>
              <a:ext cx="2988000" cy="400110"/>
            </a:xfrm>
            <a:prstGeom prst="rect">
              <a:avLst/>
            </a:prstGeom>
            <a:noFill/>
          </p:spPr>
          <p:txBody>
            <a:bodyPr wrap="square" rtlCol="0" anchor="ctr">
              <a:spAutoFit/>
            </a:bodyPr>
            <a:lstStyle/>
            <a:p>
              <a:pPr algn="ctr"/>
              <a:r>
                <a:rPr lang="en-GB" sz="2000" dirty="0" smtClean="0">
                  <a:solidFill>
                    <a:srgbClr val="F1564D"/>
                  </a:solidFill>
                  <a:latin typeface="+mn-lt"/>
                </a:rPr>
                <a:t>PLAGIARISM</a:t>
              </a:r>
              <a:endParaRPr lang="en-GB" sz="2000" dirty="0">
                <a:solidFill>
                  <a:srgbClr val="F1564D"/>
                </a:solidFill>
                <a:latin typeface="+mn-lt"/>
              </a:endParaRPr>
            </a:p>
          </p:txBody>
        </p:sp>
      </p:grpSp>
      <p:grpSp>
        <p:nvGrpSpPr>
          <p:cNvPr id="17" name="Group 16"/>
          <p:cNvGrpSpPr/>
          <p:nvPr/>
        </p:nvGrpSpPr>
        <p:grpSpPr>
          <a:xfrm>
            <a:off x="1026553" y="1465852"/>
            <a:ext cx="2988000" cy="2128096"/>
            <a:chOff x="1026553" y="1465852"/>
            <a:chExt cx="2988000" cy="2128096"/>
          </a:xfrm>
        </p:grpSpPr>
        <p:pic>
          <p:nvPicPr>
            <p:cNvPr id="3" name="Shape 331"/>
            <p:cNvPicPr preferRelativeResize="0">
              <a:picLocks noChangeAspect="1"/>
            </p:cNvPicPr>
            <p:nvPr/>
          </p:nvPicPr>
          <p:blipFill>
            <a:blip r:embed="rId6">
              <a:alphaModFix/>
            </a:blip>
            <a:stretch>
              <a:fillRect/>
            </a:stretch>
          </p:blipFill>
          <p:spPr>
            <a:xfrm>
              <a:off x="1689671" y="1465852"/>
              <a:ext cx="1743375" cy="1743374"/>
            </a:xfrm>
            <a:prstGeom prst="rect">
              <a:avLst/>
            </a:prstGeom>
            <a:noFill/>
            <a:ln>
              <a:noFill/>
            </a:ln>
          </p:spPr>
        </p:pic>
        <p:sp>
          <p:nvSpPr>
            <p:cNvPr id="12" name="TextBox 11"/>
            <p:cNvSpPr txBox="1">
              <a:spLocks/>
            </p:cNvSpPr>
            <p:nvPr/>
          </p:nvSpPr>
          <p:spPr>
            <a:xfrm>
              <a:off x="1026553" y="3193838"/>
              <a:ext cx="2988000" cy="400110"/>
            </a:xfrm>
            <a:prstGeom prst="rect">
              <a:avLst/>
            </a:prstGeom>
            <a:noFill/>
          </p:spPr>
          <p:txBody>
            <a:bodyPr wrap="square" rtlCol="0" anchor="ctr">
              <a:spAutoFit/>
            </a:bodyPr>
            <a:lstStyle/>
            <a:p>
              <a:pPr algn="ctr"/>
              <a:r>
                <a:rPr lang="en-GB" sz="2000" dirty="0" smtClean="0">
                  <a:solidFill>
                    <a:srgbClr val="F1564D"/>
                  </a:solidFill>
                  <a:latin typeface="+mn-lt"/>
                </a:rPr>
                <a:t>TIME PRESSURES</a:t>
              </a:r>
              <a:endParaRPr lang="en-GB" sz="2000" dirty="0">
                <a:solidFill>
                  <a:srgbClr val="F1564D"/>
                </a:solidFill>
                <a:latin typeface="+mn-lt"/>
              </a:endParaRPr>
            </a:p>
          </p:txBody>
        </p:sp>
      </p:grpSp>
    </p:spTree>
    <p:extLst>
      <p:ext uri="{BB962C8B-B14F-4D97-AF65-F5344CB8AC3E}">
        <p14:creationId xmlns:p14="http://schemas.microsoft.com/office/powerpoint/2010/main" val="1075305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93CF"/>
        </a:solidFill>
        <a:effectLst/>
      </p:bgPr>
    </p:bg>
    <p:spTree>
      <p:nvGrpSpPr>
        <p:cNvPr id="1" name="Shape 321"/>
        <p:cNvGrpSpPr/>
        <p:nvPr/>
      </p:nvGrpSpPr>
      <p:grpSpPr>
        <a:xfrm>
          <a:off x="0" y="0"/>
          <a:ext cx="0" cy="0"/>
          <a:chOff x="0" y="0"/>
          <a:chExt cx="0" cy="0"/>
        </a:xfrm>
      </p:grpSpPr>
      <p:sp>
        <p:nvSpPr>
          <p:cNvPr id="5" name="Rectangle 4"/>
          <p:cNvSpPr/>
          <p:nvPr/>
        </p:nvSpPr>
        <p:spPr>
          <a:xfrm>
            <a:off x="4572000" y="1692000"/>
            <a:ext cx="4572000" cy="345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Evaluate and Deliver Personalized</a:t>
            </a:r>
            <a:br>
              <a:rPr lang="en-GB" sz="2800" dirty="0"/>
            </a:br>
            <a:r>
              <a:rPr lang="en-GB" sz="2800" dirty="0"/>
              <a:t>Feedback</a:t>
            </a:r>
          </a:p>
          <a:p>
            <a:pPr algn="ctr"/>
            <a:endParaRPr lang="en-GB" sz="2800" dirty="0"/>
          </a:p>
          <a:p>
            <a:pPr algn="ctr"/>
            <a:r>
              <a:rPr lang="en-GB" sz="2400" dirty="0"/>
              <a:t>Engage students and</a:t>
            </a:r>
            <a:br>
              <a:rPr lang="en-GB" sz="2400" dirty="0"/>
            </a:br>
            <a:r>
              <a:rPr lang="en-GB" sz="2400" dirty="0"/>
              <a:t>promote critical </a:t>
            </a:r>
            <a:r>
              <a:rPr lang="en-GB" sz="2400" dirty="0" smtClean="0"/>
              <a:t>thinking</a:t>
            </a:r>
            <a:endParaRPr lang="en-GB" sz="2400" dirty="0"/>
          </a:p>
        </p:txBody>
      </p:sp>
      <p:sp>
        <p:nvSpPr>
          <p:cNvPr id="6" name="Rectangle 5"/>
          <p:cNvSpPr/>
          <p:nvPr/>
        </p:nvSpPr>
        <p:spPr>
          <a:xfrm>
            <a:off x="0" y="1692000"/>
            <a:ext cx="4572000" cy="3456000"/>
          </a:xfrm>
          <a:prstGeom prst="rect">
            <a:avLst/>
          </a:prstGeom>
          <a:solidFill>
            <a:srgbClr val="37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Promote</a:t>
            </a:r>
          </a:p>
          <a:p>
            <a:pPr algn="ctr"/>
            <a:r>
              <a:rPr lang="en-GB" sz="2800" dirty="0"/>
              <a:t>Original Writing</a:t>
            </a:r>
          </a:p>
          <a:p>
            <a:pPr algn="ctr"/>
            <a:endParaRPr lang="en-GB" sz="2800" dirty="0" smtClean="0"/>
          </a:p>
          <a:p>
            <a:pPr algn="ctr"/>
            <a:endParaRPr lang="en-GB" sz="2800" dirty="0"/>
          </a:p>
          <a:p>
            <a:pPr algn="ctr"/>
            <a:r>
              <a:rPr lang="en-GB" sz="2400" dirty="0"/>
              <a:t>Encourage students to</a:t>
            </a:r>
            <a:br>
              <a:rPr lang="en-GB" sz="2400" dirty="0"/>
            </a:br>
            <a:r>
              <a:rPr lang="en-GB" sz="2400" dirty="0"/>
              <a:t>take ownership of their ideas</a:t>
            </a:r>
          </a:p>
        </p:txBody>
      </p:sp>
      <p:sp>
        <p:nvSpPr>
          <p:cNvPr id="7" name="Title 7"/>
          <p:cNvSpPr txBox="1">
            <a:spLocks/>
          </p:cNvSpPr>
          <p:nvPr/>
        </p:nvSpPr>
        <p:spPr>
          <a:xfrm>
            <a:off x="457200" y="274637"/>
            <a:ext cx="8229600" cy="1143000"/>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4000" b="0" i="0" u="none" strike="noStrike" cap="none" baseline="0">
                <a:solidFill>
                  <a:schemeClr val="bg1"/>
                </a:solidFill>
                <a:latin typeface="+mj-lt"/>
                <a:ea typeface="Helvetica Neue" charset="0"/>
                <a:cs typeface="Helvetica Neue" charset="0"/>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r>
              <a:rPr lang="en-GB" dirty="0" smtClean="0"/>
              <a:t>What to do with these challenges?</a:t>
            </a:r>
            <a:endParaRPr lang="en-GB" dirty="0"/>
          </a:p>
        </p:txBody>
      </p:sp>
    </p:spTree>
    <p:extLst>
      <p:ext uri="{BB962C8B-B14F-4D97-AF65-F5344CB8AC3E}">
        <p14:creationId xmlns:p14="http://schemas.microsoft.com/office/powerpoint/2010/main" val="85469679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4.png"/>
          <p:cNvPicPr>
            <a:picLocks noChangeAspect="1"/>
          </p:cNvPicPr>
          <p:nvPr/>
        </p:nvPicPr>
        <p:blipFill rotWithShape="1">
          <a:blip r:embed="rId2">
            <a:extLst>
              <a:ext uri="{28A0092B-C50C-407E-A947-70E740481C1C}">
                <a14:useLocalDpi xmlns:a14="http://schemas.microsoft.com/office/drawing/2010/main" val="0"/>
              </a:ext>
            </a:extLst>
          </a:blip>
          <a:srcRect b="12612"/>
          <a:stretch/>
        </p:blipFill>
        <p:spPr>
          <a:xfrm>
            <a:off x="0" y="-4"/>
            <a:ext cx="9144000" cy="5765574"/>
          </a:xfrm>
          <a:prstGeom prst="rect">
            <a:avLst/>
          </a:prstGeom>
          <a:noFill/>
          <a:ln>
            <a:noFill/>
          </a:ln>
        </p:spPr>
      </p:pic>
      <p:grpSp>
        <p:nvGrpSpPr>
          <p:cNvPr id="19" name="Group 18"/>
          <p:cNvGrpSpPr/>
          <p:nvPr/>
        </p:nvGrpSpPr>
        <p:grpSpPr>
          <a:xfrm>
            <a:off x="1644165" y="5363304"/>
            <a:ext cx="5846886" cy="261615"/>
            <a:chOff x="1644165" y="5363304"/>
            <a:chExt cx="5846886" cy="261615"/>
          </a:xfrm>
        </p:grpSpPr>
        <p:sp>
          <p:nvSpPr>
            <p:cNvPr id="13" name="TextBox 12"/>
            <p:cNvSpPr txBox="1"/>
            <p:nvPr/>
          </p:nvSpPr>
          <p:spPr>
            <a:xfrm>
              <a:off x="1644165" y="5363309"/>
              <a:ext cx="931985" cy="261610"/>
            </a:xfrm>
            <a:prstGeom prst="rect">
              <a:avLst/>
            </a:prstGeom>
            <a:noFill/>
          </p:spPr>
          <p:txBody>
            <a:bodyPr wrap="square" rtlCol="0">
              <a:spAutoFit/>
            </a:bodyPr>
            <a:lstStyle/>
            <a:p>
              <a:pPr algn="ctr"/>
              <a:r>
                <a:rPr lang="en-GB" sz="1100" smtClean="0">
                  <a:solidFill>
                    <a:schemeClr val="bg2"/>
                  </a:solidFill>
                  <a:latin typeface="+mn-lt"/>
                </a:rPr>
                <a:t>Freshman</a:t>
              </a:r>
              <a:endParaRPr lang="en-GB" sz="1100">
                <a:solidFill>
                  <a:schemeClr val="bg2"/>
                </a:solidFill>
                <a:latin typeface="+mn-lt"/>
              </a:endParaRPr>
            </a:p>
          </p:txBody>
        </p:sp>
        <p:sp>
          <p:nvSpPr>
            <p:cNvPr id="14" name="TextBox 13"/>
            <p:cNvSpPr txBox="1"/>
            <p:nvPr/>
          </p:nvSpPr>
          <p:spPr>
            <a:xfrm>
              <a:off x="2625387" y="5363308"/>
              <a:ext cx="931985" cy="261610"/>
            </a:xfrm>
            <a:prstGeom prst="rect">
              <a:avLst/>
            </a:prstGeom>
            <a:noFill/>
          </p:spPr>
          <p:txBody>
            <a:bodyPr wrap="square" rtlCol="0">
              <a:spAutoFit/>
            </a:bodyPr>
            <a:lstStyle/>
            <a:p>
              <a:pPr algn="ctr"/>
              <a:r>
                <a:rPr lang="en-GB" sz="1100" dirty="0" smtClean="0">
                  <a:solidFill>
                    <a:schemeClr val="bg2"/>
                  </a:solidFill>
                  <a:latin typeface="+mn-lt"/>
                </a:rPr>
                <a:t>Sophomore</a:t>
              </a:r>
              <a:endParaRPr lang="en-GB" sz="1100" dirty="0">
                <a:solidFill>
                  <a:schemeClr val="bg2"/>
                </a:solidFill>
                <a:latin typeface="+mn-lt"/>
              </a:endParaRPr>
            </a:p>
          </p:txBody>
        </p:sp>
        <p:sp>
          <p:nvSpPr>
            <p:cNvPr id="16" name="TextBox 15"/>
            <p:cNvSpPr txBox="1"/>
            <p:nvPr/>
          </p:nvSpPr>
          <p:spPr>
            <a:xfrm>
              <a:off x="4587831" y="5363306"/>
              <a:ext cx="931985" cy="261610"/>
            </a:xfrm>
            <a:prstGeom prst="rect">
              <a:avLst/>
            </a:prstGeom>
            <a:noFill/>
          </p:spPr>
          <p:txBody>
            <a:bodyPr wrap="square" rtlCol="0">
              <a:spAutoFit/>
            </a:bodyPr>
            <a:lstStyle/>
            <a:p>
              <a:pPr algn="ctr"/>
              <a:r>
                <a:rPr lang="en-GB" sz="1100" dirty="0" smtClean="0">
                  <a:solidFill>
                    <a:schemeClr val="bg2"/>
                  </a:solidFill>
                  <a:latin typeface="+mn-lt"/>
                </a:rPr>
                <a:t>Bachelor</a:t>
              </a:r>
              <a:endParaRPr lang="en-GB" sz="1100" dirty="0">
                <a:solidFill>
                  <a:schemeClr val="bg2"/>
                </a:solidFill>
                <a:latin typeface="+mn-lt"/>
              </a:endParaRPr>
            </a:p>
          </p:txBody>
        </p:sp>
        <p:sp>
          <p:nvSpPr>
            <p:cNvPr id="17" name="TextBox 16"/>
            <p:cNvSpPr txBox="1"/>
            <p:nvPr/>
          </p:nvSpPr>
          <p:spPr>
            <a:xfrm>
              <a:off x="5595429" y="5363305"/>
              <a:ext cx="931985" cy="261610"/>
            </a:xfrm>
            <a:prstGeom prst="rect">
              <a:avLst/>
            </a:prstGeom>
            <a:noFill/>
          </p:spPr>
          <p:txBody>
            <a:bodyPr wrap="square" rtlCol="0">
              <a:spAutoFit/>
            </a:bodyPr>
            <a:lstStyle/>
            <a:p>
              <a:pPr algn="ctr"/>
              <a:r>
                <a:rPr lang="en-GB" sz="1100" dirty="0" smtClean="0">
                  <a:solidFill>
                    <a:schemeClr val="bg2"/>
                  </a:solidFill>
                  <a:latin typeface="+mn-lt"/>
                </a:rPr>
                <a:t>Master</a:t>
              </a:r>
              <a:endParaRPr lang="en-GB" sz="1100" dirty="0">
                <a:solidFill>
                  <a:schemeClr val="bg2"/>
                </a:solidFill>
                <a:latin typeface="+mn-lt"/>
              </a:endParaRPr>
            </a:p>
          </p:txBody>
        </p:sp>
        <p:sp>
          <p:nvSpPr>
            <p:cNvPr id="18" name="TextBox 17"/>
            <p:cNvSpPr txBox="1"/>
            <p:nvPr/>
          </p:nvSpPr>
          <p:spPr>
            <a:xfrm>
              <a:off x="6559066" y="5363304"/>
              <a:ext cx="931985" cy="261610"/>
            </a:xfrm>
            <a:prstGeom prst="rect">
              <a:avLst/>
            </a:prstGeom>
            <a:noFill/>
          </p:spPr>
          <p:txBody>
            <a:bodyPr wrap="square" rtlCol="0">
              <a:spAutoFit/>
            </a:bodyPr>
            <a:lstStyle/>
            <a:p>
              <a:pPr algn="ctr"/>
              <a:r>
                <a:rPr lang="en-GB" sz="1100" dirty="0" smtClean="0">
                  <a:solidFill>
                    <a:schemeClr val="bg2"/>
                  </a:solidFill>
                  <a:latin typeface="+mn-lt"/>
                </a:rPr>
                <a:t>PhD</a:t>
              </a:r>
              <a:endParaRPr lang="en-GB" sz="1100" dirty="0">
                <a:solidFill>
                  <a:schemeClr val="bg2"/>
                </a:solidFill>
                <a:latin typeface="+mn-lt"/>
              </a:endParaRPr>
            </a:p>
          </p:txBody>
        </p:sp>
      </p:grpSp>
    </p:spTree>
    <p:extLst>
      <p:ext uri="{BB962C8B-B14F-4D97-AF65-F5344CB8AC3E}">
        <p14:creationId xmlns:p14="http://schemas.microsoft.com/office/powerpoint/2010/main" val="2076323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5.png"/>
          <p:cNvPicPr>
            <a:picLocks noChangeAspect="1"/>
          </p:cNvPicPr>
          <p:nvPr/>
        </p:nvPicPr>
        <p:blipFill rotWithShape="1">
          <a:blip r:embed="rId2">
            <a:extLst>
              <a:ext uri="{28A0092B-C50C-407E-A947-70E740481C1C}">
                <a14:useLocalDpi xmlns:a14="http://schemas.microsoft.com/office/drawing/2010/main" val="0"/>
              </a:ext>
            </a:extLst>
          </a:blip>
          <a:srcRect b="12612"/>
          <a:stretch/>
        </p:blipFill>
        <p:spPr>
          <a:xfrm>
            <a:off x="0" y="-4"/>
            <a:ext cx="9144000" cy="5765574"/>
          </a:xfrm>
          <a:prstGeom prst="rect">
            <a:avLst/>
          </a:prstGeom>
          <a:noFill/>
          <a:ln>
            <a:noFill/>
          </a:ln>
        </p:spPr>
      </p:pic>
      <p:grpSp>
        <p:nvGrpSpPr>
          <p:cNvPr id="14" name="Group 13"/>
          <p:cNvGrpSpPr/>
          <p:nvPr/>
        </p:nvGrpSpPr>
        <p:grpSpPr>
          <a:xfrm>
            <a:off x="1644165" y="5363304"/>
            <a:ext cx="5846886" cy="261615"/>
            <a:chOff x="1644165" y="5363304"/>
            <a:chExt cx="5846886" cy="261615"/>
          </a:xfrm>
        </p:grpSpPr>
        <p:sp>
          <p:nvSpPr>
            <p:cNvPr id="15" name="TextBox 14"/>
            <p:cNvSpPr txBox="1"/>
            <p:nvPr/>
          </p:nvSpPr>
          <p:spPr>
            <a:xfrm>
              <a:off x="1644165" y="5363309"/>
              <a:ext cx="931985" cy="261610"/>
            </a:xfrm>
            <a:prstGeom prst="rect">
              <a:avLst/>
            </a:prstGeom>
            <a:noFill/>
          </p:spPr>
          <p:txBody>
            <a:bodyPr wrap="square" rtlCol="0">
              <a:spAutoFit/>
            </a:bodyPr>
            <a:lstStyle/>
            <a:p>
              <a:pPr algn="ctr"/>
              <a:r>
                <a:rPr lang="en-GB" sz="1100" smtClean="0">
                  <a:solidFill>
                    <a:schemeClr val="bg2"/>
                  </a:solidFill>
                  <a:latin typeface="+mn-lt"/>
                </a:rPr>
                <a:t>Freshman</a:t>
              </a:r>
              <a:endParaRPr lang="en-GB" sz="1100">
                <a:solidFill>
                  <a:schemeClr val="bg2"/>
                </a:solidFill>
                <a:latin typeface="+mn-lt"/>
              </a:endParaRPr>
            </a:p>
          </p:txBody>
        </p:sp>
        <p:sp>
          <p:nvSpPr>
            <p:cNvPr id="16" name="TextBox 15"/>
            <p:cNvSpPr txBox="1"/>
            <p:nvPr/>
          </p:nvSpPr>
          <p:spPr>
            <a:xfrm>
              <a:off x="2625387" y="5363308"/>
              <a:ext cx="931985" cy="261610"/>
            </a:xfrm>
            <a:prstGeom prst="rect">
              <a:avLst/>
            </a:prstGeom>
            <a:noFill/>
          </p:spPr>
          <p:txBody>
            <a:bodyPr wrap="square" rtlCol="0">
              <a:spAutoFit/>
            </a:bodyPr>
            <a:lstStyle/>
            <a:p>
              <a:pPr algn="ctr"/>
              <a:r>
                <a:rPr lang="en-GB" sz="1100" dirty="0" smtClean="0">
                  <a:solidFill>
                    <a:schemeClr val="bg2"/>
                  </a:solidFill>
                  <a:latin typeface="+mn-lt"/>
                </a:rPr>
                <a:t>Sophomore</a:t>
              </a:r>
              <a:endParaRPr lang="en-GB" sz="1100" dirty="0">
                <a:solidFill>
                  <a:schemeClr val="bg2"/>
                </a:solidFill>
                <a:latin typeface="+mn-lt"/>
              </a:endParaRPr>
            </a:p>
          </p:txBody>
        </p:sp>
        <p:sp>
          <p:nvSpPr>
            <p:cNvPr id="17" name="TextBox 16"/>
            <p:cNvSpPr txBox="1"/>
            <p:nvPr/>
          </p:nvSpPr>
          <p:spPr>
            <a:xfrm>
              <a:off x="4587831" y="5363306"/>
              <a:ext cx="931985" cy="261610"/>
            </a:xfrm>
            <a:prstGeom prst="rect">
              <a:avLst/>
            </a:prstGeom>
            <a:noFill/>
          </p:spPr>
          <p:txBody>
            <a:bodyPr wrap="square" rtlCol="0">
              <a:spAutoFit/>
            </a:bodyPr>
            <a:lstStyle/>
            <a:p>
              <a:pPr algn="ctr"/>
              <a:r>
                <a:rPr lang="en-GB" sz="1100" dirty="0" smtClean="0">
                  <a:solidFill>
                    <a:schemeClr val="bg2"/>
                  </a:solidFill>
                  <a:latin typeface="+mn-lt"/>
                </a:rPr>
                <a:t>Bachelor</a:t>
              </a:r>
              <a:endParaRPr lang="en-GB" sz="1100" dirty="0">
                <a:solidFill>
                  <a:schemeClr val="bg2"/>
                </a:solidFill>
                <a:latin typeface="+mn-lt"/>
              </a:endParaRPr>
            </a:p>
          </p:txBody>
        </p:sp>
        <p:sp>
          <p:nvSpPr>
            <p:cNvPr id="18" name="TextBox 17"/>
            <p:cNvSpPr txBox="1"/>
            <p:nvPr/>
          </p:nvSpPr>
          <p:spPr>
            <a:xfrm>
              <a:off x="5595429" y="5363305"/>
              <a:ext cx="931985" cy="261610"/>
            </a:xfrm>
            <a:prstGeom prst="rect">
              <a:avLst/>
            </a:prstGeom>
            <a:noFill/>
          </p:spPr>
          <p:txBody>
            <a:bodyPr wrap="square" rtlCol="0">
              <a:spAutoFit/>
            </a:bodyPr>
            <a:lstStyle/>
            <a:p>
              <a:pPr algn="ctr"/>
              <a:r>
                <a:rPr lang="en-GB" sz="1100" dirty="0" smtClean="0">
                  <a:solidFill>
                    <a:schemeClr val="bg2"/>
                  </a:solidFill>
                  <a:latin typeface="+mn-lt"/>
                </a:rPr>
                <a:t>Master</a:t>
              </a:r>
              <a:endParaRPr lang="en-GB" sz="1100" dirty="0">
                <a:solidFill>
                  <a:schemeClr val="bg2"/>
                </a:solidFill>
                <a:latin typeface="+mn-lt"/>
              </a:endParaRPr>
            </a:p>
          </p:txBody>
        </p:sp>
        <p:sp>
          <p:nvSpPr>
            <p:cNvPr id="19" name="TextBox 18"/>
            <p:cNvSpPr txBox="1"/>
            <p:nvPr/>
          </p:nvSpPr>
          <p:spPr>
            <a:xfrm>
              <a:off x="6559066" y="5363304"/>
              <a:ext cx="931985" cy="261610"/>
            </a:xfrm>
            <a:prstGeom prst="rect">
              <a:avLst/>
            </a:prstGeom>
            <a:noFill/>
          </p:spPr>
          <p:txBody>
            <a:bodyPr wrap="square" rtlCol="0">
              <a:spAutoFit/>
            </a:bodyPr>
            <a:lstStyle/>
            <a:p>
              <a:pPr algn="ctr"/>
              <a:r>
                <a:rPr lang="en-GB" sz="1100" dirty="0" smtClean="0">
                  <a:solidFill>
                    <a:schemeClr val="bg2"/>
                  </a:solidFill>
                  <a:latin typeface="+mn-lt"/>
                </a:rPr>
                <a:t>PhD</a:t>
              </a:r>
              <a:endParaRPr lang="en-GB" sz="1100" dirty="0">
                <a:solidFill>
                  <a:schemeClr val="bg2"/>
                </a:solidFill>
                <a:latin typeface="+mn-lt"/>
              </a:endParaRPr>
            </a:p>
          </p:txBody>
        </p:sp>
      </p:grpSp>
    </p:spTree>
    <p:extLst>
      <p:ext uri="{BB962C8B-B14F-4D97-AF65-F5344CB8AC3E}">
        <p14:creationId xmlns:p14="http://schemas.microsoft.com/office/powerpoint/2010/main" val="2149120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blue1.png"/>
          <p:cNvPicPr>
            <a:picLocks noChangeAspect="1"/>
          </p:cNvPicPr>
          <p:nvPr/>
        </p:nvPicPr>
        <p:blipFill rotWithShape="1">
          <a:blip r:embed="rId2">
            <a:extLst>
              <a:ext uri="{28A0092B-C50C-407E-A947-70E740481C1C}">
                <a14:useLocalDpi xmlns:a14="http://schemas.microsoft.com/office/drawing/2010/main" val="0"/>
              </a:ext>
            </a:extLst>
          </a:blip>
          <a:srcRect b="12582"/>
          <a:stretch/>
        </p:blipFill>
        <p:spPr>
          <a:xfrm>
            <a:off x="0" y="0"/>
            <a:ext cx="9144000" cy="5762764"/>
          </a:xfrm>
          <a:prstGeom prst="rect">
            <a:avLst/>
          </a:prstGeom>
          <a:noFill/>
          <a:ln>
            <a:noFill/>
          </a:ln>
        </p:spPr>
      </p:pic>
      <p:grpSp>
        <p:nvGrpSpPr>
          <p:cNvPr id="11" name="Group 10"/>
          <p:cNvGrpSpPr/>
          <p:nvPr/>
        </p:nvGrpSpPr>
        <p:grpSpPr>
          <a:xfrm>
            <a:off x="1644165" y="5363304"/>
            <a:ext cx="5846886" cy="261615"/>
            <a:chOff x="1644165" y="5363304"/>
            <a:chExt cx="5846886" cy="261615"/>
          </a:xfrm>
        </p:grpSpPr>
        <p:sp>
          <p:nvSpPr>
            <p:cNvPr id="12" name="TextBox 11"/>
            <p:cNvSpPr txBox="1"/>
            <p:nvPr/>
          </p:nvSpPr>
          <p:spPr>
            <a:xfrm>
              <a:off x="1644165" y="5363309"/>
              <a:ext cx="931985" cy="261610"/>
            </a:xfrm>
            <a:prstGeom prst="rect">
              <a:avLst/>
            </a:prstGeom>
            <a:noFill/>
          </p:spPr>
          <p:txBody>
            <a:bodyPr wrap="square" rtlCol="0">
              <a:spAutoFit/>
            </a:bodyPr>
            <a:lstStyle/>
            <a:p>
              <a:pPr algn="ctr"/>
              <a:r>
                <a:rPr lang="en-GB" sz="1100" smtClean="0">
                  <a:solidFill>
                    <a:schemeClr val="bg2"/>
                  </a:solidFill>
                  <a:latin typeface="+mn-lt"/>
                </a:rPr>
                <a:t>Freshman</a:t>
              </a:r>
              <a:endParaRPr lang="en-GB" sz="1100">
                <a:solidFill>
                  <a:schemeClr val="bg2"/>
                </a:solidFill>
                <a:latin typeface="+mn-lt"/>
              </a:endParaRPr>
            </a:p>
          </p:txBody>
        </p:sp>
        <p:sp>
          <p:nvSpPr>
            <p:cNvPr id="13" name="TextBox 12"/>
            <p:cNvSpPr txBox="1"/>
            <p:nvPr/>
          </p:nvSpPr>
          <p:spPr>
            <a:xfrm>
              <a:off x="2625387" y="5363308"/>
              <a:ext cx="931985" cy="261610"/>
            </a:xfrm>
            <a:prstGeom prst="rect">
              <a:avLst/>
            </a:prstGeom>
            <a:noFill/>
          </p:spPr>
          <p:txBody>
            <a:bodyPr wrap="square" rtlCol="0">
              <a:spAutoFit/>
            </a:bodyPr>
            <a:lstStyle/>
            <a:p>
              <a:pPr algn="ctr"/>
              <a:r>
                <a:rPr lang="en-GB" sz="1100" dirty="0" smtClean="0">
                  <a:solidFill>
                    <a:schemeClr val="bg2"/>
                  </a:solidFill>
                  <a:latin typeface="+mn-lt"/>
                </a:rPr>
                <a:t>Sophomore</a:t>
              </a:r>
              <a:endParaRPr lang="en-GB" sz="1100" dirty="0">
                <a:solidFill>
                  <a:schemeClr val="bg2"/>
                </a:solidFill>
                <a:latin typeface="+mn-lt"/>
              </a:endParaRPr>
            </a:p>
          </p:txBody>
        </p:sp>
        <p:sp>
          <p:nvSpPr>
            <p:cNvPr id="14" name="TextBox 13"/>
            <p:cNvSpPr txBox="1"/>
            <p:nvPr/>
          </p:nvSpPr>
          <p:spPr>
            <a:xfrm>
              <a:off x="4587831" y="5363306"/>
              <a:ext cx="931985" cy="261610"/>
            </a:xfrm>
            <a:prstGeom prst="rect">
              <a:avLst/>
            </a:prstGeom>
            <a:noFill/>
          </p:spPr>
          <p:txBody>
            <a:bodyPr wrap="square" rtlCol="0">
              <a:spAutoFit/>
            </a:bodyPr>
            <a:lstStyle/>
            <a:p>
              <a:pPr algn="ctr"/>
              <a:r>
                <a:rPr lang="en-GB" sz="1100" dirty="0" smtClean="0">
                  <a:solidFill>
                    <a:schemeClr val="bg2"/>
                  </a:solidFill>
                  <a:latin typeface="+mn-lt"/>
                </a:rPr>
                <a:t>Bachelor</a:t>
              </a:r>
              <a:endParaRPr lang="en-GB" sz="1100" dirty="0">
                <a:solidFill>
                  <a:schemeClr val="bg2"/>
                </a:solidFill>
                <a:latin typeface="+mn-lt"/>
              </a:endParaRPr>
            </a:p>
          </p:txBody>
        </p:sp>
        <p:sp>
          <p:nvSpPr>
            <p:cNvPr id="15" name="TextBox 14"/>
            <p:cNvSpPr txBox="1"/>
            <p:nvPr/>
          </p:nvSpPr>
          <p:spPr>
            <a:xfrm>
              <a:off x="5595429" y="5363305"/>
              <a:ext cx="931985" cy="261610"/>
            </a:xfrm>
            <a:prstGeom prst="rect">
              <a:avLst/>
            </a:prstGeom>
            <a:noFill/>
          </p:spPr>
          <p:txBody>
            <a:bodyPr wrap="square" rtlCol="0">
              <a:spAutoFit/>
            </a:bodyPr>
            <a:lstStyle/>
            <a:p>
              <a:pPr algn="ctr"/>
              <a:r>
                <a:rPr lang="en-GB" sz="1100" dirty="0" smtClean="0">
                  <a:solidFill>
                    <a:schemeClr val="bg2"/>
                  </a:solidFill>
                  <a:latin typeface="+mn-lt"/>
                </a:rPr>
                <a:t>Master</a:t>
              </a:r>
              <a:endParaRPr lang="en-GB" sz="1100" dirty="0">
                <a:solidFill>
                  <a:schemeClr val="bg2"/>
                </a:solidFill>
                <a:latin typeface="+mn-lt"/>
              </a:endParaRPr>
            </a:p>
          </p:txBody>
        </p:sp>
        <p:sp>
          <p:nvSpPr>
            <p:cNvPr id="16" name="TextBox 15"/>
            <p:cNvSpPr txBox="1"/>
            <p:nvPr/>
          </p:nvSpPr>
          <p:spPr>
            <a:xfrm>
              <a:off x="6559066" y="5363304"/>
              <a:ext cx="931985" cy="261610"/>
            </a:xfrm>
            <a:prstGeom prst="rect">
              <a:avLst/>
            </a:prstGeom>
            <a:noFill/>
          </p:spPr>
          <p:txBody>
            <a:bodyPr wrap="square" rtlCol="0">
              <a:spAutoFit/>
            </a:bodyPr>
            <a:lstStyle/>
            <a:p>
              <a:pPr algn="ctr"/>
              <a:r>
                <a:rPr lang="en-GB" sz="1100" dirty="0" smtClean="0">
                  <a:solidFill>
                    <a:schemeClr val="bg2"/>
                  </a:solidFill>
                  <a:latin typeface="+mn-lt"/>
                </a:rPr>
                <a:t>PhD</a:t>
              </a:r>
              <a:endParaRPr lang="en-GB" sz="1100" dirty="0">
                <a:solidFill>
                  <a:schemeClr val="bg2"/>
                </a:solidFill>
                <a:latin typeface="+mn-lt"/>
              </a:endParaRPr>
            </a:p>
          </p:txBody>
        </p:sp>
      </p:grpSp>
    </p:spTree>
    <p:extLst>
      <p:ext uri="{BB962C8B-B14F-4D97-AF65-F5344CB8AC3E}">
        <p14:creationId xmlns:p14="http://schemas.microsoft.com/office/powerpoint/2010/main" val="2430072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030"/>
          <a:stretch/>
        </p:blipFill>
        <p:spPr>
          <a:xfrm>
            <a:off x="127001" y="71702"/>
            <a:ext cx="8775700" cy="6167051"/>
          </a:xfrm>
          <a:prstGeom prst="rect">
            <a:avLst/>
          </a:prstGeom>
        </p:spPr>
      </p:pic>
    </p:spTree>
    <p:extLst>
      <p:ext uri="{BB962C8B-B14F-4D97-AF65-F5344CB8AC3E}">
        <p14:creationId xmlns:p14="http://schemas.microsoft.com/office/powerpoint/2010/main" val="1493422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52"/>
          <p:cNvSpPr txBox="1"/>
          <p:nvPr/>
        </p:nvSpPr>
        <p:spPr>
          <a:xfrm>
            <a:off x="525460" y="1695795"/>
            <a:ext cx="4135639" cy="2417106"/>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30555"/>
              <a:buNone/>
            </a:pPr>
            <a:r>
              <a:rPr lang="en-US" sz="2400" dirty="0" smtClean="0">
                <a:solidFill>
                  <a:schemeClr val="bg1"/>
                </a:solidFill>
                <a:latin typeface="+mn-lt"/>
                <a:ea typeface="Helvetica Neue"/>
                <a:cs typeface="Helvetica Neue"/>
                <a:sym typeface="Helvetica Neue"/>
              </a:rPr>
              <a:t>A </a:t>
            </a:r>
            <a:r>
              <a:rPr lang="en-US" sz="2400" dirty="0">
                <a:solidFill>
                  <a:schemeClr val="bg1"/>
                </a:solidFill>
                <a:latin typeface="+mn-lt"/>
                <a:ea typeface="Helvetica Neue"/>
                <a:cs typeface="Helvetica Neue"/>
                <a:sym typeface="Helvetica Neue"/>
              </a:rPr>
              <a:t>lot of problems with </a:t>
            </a:r>
            <a:br>
              <a:rPr lang="en-US" sz="2400" dirty="0">
                <a:solidFill>
                  <a:schemeClr val="bg1"/>
                </a:solidFill>
                <a:latin typeface="+mn-lt"/>
                <a:ea typeface="Helvetica Neue"/>
                <a:cs typeface="Helvetica Neue"/>
                <a:sym typeface="Helvetica Neue"/>
              </a:rPr>
            </a:br>
            <a:r>
              <a:rPr lang="en-US" sz="2400" dirty="0">
                <a:solidFill>
                  <a:schemeClr val="bg1"/>
                </a:solidFill>
                <a:latin typeface="+mn-lt"/>
                <a:ea typeface="Helvetica Neue"/>
                <a:cs typeface="Helvetica Neue"/>
                <a:sym typeface="Helvetica Neue"/>
              </a:rPr>
              <a:t>getting feedback to </a:t>
            </a:r>
            <a:r>
              <a:rPr lang="en-US" sz="2400" dirty="0" smtClean="0">
                <a:solidFill>
                  <a:schemeClr val="bg1"/>
                </a:solidFill>
                <a:latin typeface="+mn-lt"/>
                <a:ea typeface="Helvetica Neue"/>
                <a:cs typeface="Helvetica Neue"/>
                <a:sym typeface="Helvetica Neue"/>
              </a:rPr>
              <a:t>students</a:t>
            </a:r>
          </a:p>
          <a:p>
            <a:pPr marL="0" marR="0" lvl="0" indent="0" algn="l" rtl="0">
              <a:lnSpc>
                <a:spcPct val="110000"/>
              </a:lnSpc>
              <a:spcBef>
                <a:spcPts val="0"/>
              </a:spcBef>
              <a:buSzPct val="30555"/>
              <a:buNone/>
            </a:pPr>
            <a:r>
              <a:rPr lang="en-US" sz="2400" dirty="0" smtClean="0">
                <a:solidFill>
                  <a:schemeClr val="bg1"/>
                </a:solidFill>
                <a:latin typeface="+mn-lt"/>
                <a:ea typeface="Helvetica Neue"/>
                <a:cs typeface="Helvetica Neue"/>
                <a:sym typeface="Helvetica Neue"/>
              </a:rPr>
              <a:t>in </a:t>
            </a:r>
            <a:r>
              <a:rPr lang="en-US" sz="2400" dirty="0">
                <a:solidFill>
                  <a:schemeClr val="bg1"/>
                </a:solidFill>
                <a:latin typeface="+mn-lt"/>
                <a:ea typeface="Helvetica Neue"/>
                <a:cs typeface="Helvetica Neue"/>
                <a:sym typeface="Helvetica Neue"/>
              </a:rPr>
              <a:t>a good way have been </a:t>
            </a:r>
            <a:br>
              <a:rPr lang="en-US" sz="2400" dirty="0">
                <a:solidFill>
                  <a:schemeClr val="bg1"/>
                </a:solidFill>
                <a:latin typeface="+mn-lt"/>
                <a:ea typeface="Helvetica Neue"/>
                <a:cs typeface="Helvetica Neue"/>
                <a:sym typeface="Helvetica Neue"/>
              </a:rPr>
            </a:br>
            <a:r>
              <a:rPr lang="en-US" sz="2400" dirty="0">
                <a:solidFill>
                  <a:schemeClr val="bg1"/>
                </a:solidFill>
                <a:latin typeface="+mn-lt"/>
                <a:ea typeface="Helvetica Neue"/>
                <a:cs typeface="Helvetica Neue"/>
                <a:sym typeface="Helvetica Neue"/>
              </a:rPr>
              <a:t>solved by </a:t>
            </a:r>
            <a:r>
              <a:rPr lang="en-US" sz="2400" dirty="0" err="1" smtClean="0">
                <a:solidFill>
                  <a:schemeClr val="bg1"/>
                </a:solidFill>
                <a:latin typeface="+mn-lt"/>
                <a:ea typeface="Helvetica Neue"/>
                <a:cs typeface="Helvetica Neue"/>
                <a:sym typeface="Helvetica Neue"/>
              </a:rPr>
              <a:t>Turnitin</a:t>
            </a:r>
            <a:r>
              <a:rPr lang="en-US" sz="2400" dirty="0">
                <a:solidFill>
                  <a:schemeClr val="bg1"/>
                </a:solidFill>
                <a:latin typeface="+mn-lt"/>
                <a:ea typeface="Helvetica Neue"/>
                <a:cs typeface="Helvetica Neue"/>
                <a:sym typeface="Helvetica Neue"/>
              </a:rPr>
              <a:t>.</a:t>
            </a:r>
          </a:p>
          <a:p>
            <a:pPr lvl="0" rtl="0">
              <a:spcBef>
                <a:spcPts val="0"/>
              </a:spcBef>
              <a:buNone/>
            </a:pPr>
            <a:endParaRPr dirty="0">
              <a:solidFill>
                <a:schemeClr val="bg1"/>
              </a:solidFill>
              <a:latin typeface="+mn-lt"/>
              <a:ea typeface="Helvetica Neue"/>
              <a:cs typeface="Helvetica Neue"/>
              <a:sym typeface="Helvetica Neue"/>
            </a:endParaRPr>
          </a:p>
          <a:p>
            <a:pPr lvl="0" rtl="0">
              <a:spcBef>
                <a:spcPts val="0"/>
              </a:spcBef>
              <a:buClr>
                <a:schemeClr val="dk1"/>
              </a:buClr>
              <a:buSzPct val="25000"/>
              <a:buFont typeface="Arial"/>
              <a:buNone/>
            </a:pPr>
            <a:r>
              <a:rPr lang="en-US" sz="1600" i="1" dirty="0" smtClean="0">
                <a:solidFill>
                  <a:schemeClr val="bg1"/>
                </a:solidFill>
                <a:latin typeface="+mn-lt"/>
                <a:ea typeface="Helvetica Neue"/>
                <a:cs typeface="Helvetica Neue"/>
                <a:sym typeface="Helvetica Neue"/>
              </a:rPr>
              <a:t>Jennifer </a:t>
            </a:r>
            <a:r>
              <a:rPr lang="en-US" sz="1600" i="1" dirty="0" err="1">
                <a:solidFill>
                  <a:schemeClr val="bg1"/>
                </a:solidFill>
                <a:latin typeface="+mn-lt"/>
                <a:ea typeface="Helvetica Neue"/>
                <a:cs typeface="Helvetica Neue"/>
                <a:sym typeface="Helvetica Neue"/>
              </a:rPr>
              <a:t>Lowood</a:t>
            </a:r>
            <a:r>
              <a:rPr lang="en-US" sz="1600" i="1" dirty="0">
                <a:solidFill>
                  <a:schemeClr val="bg1"/>
                </a:solidFill>
                <a:latin typeface="+mn-lt"/>
                <a:ea typeface="Helvetica Neue"/>
                <a:cs typeface="Helvetica Neue"/>
                <a:sym typeface="Helvetica Neue"/>
              </a:rPr>
              <a:t> </a:t>
            </a:r>
          </a:p>
          <a:p>
            <a:pPr lvl="0" rtl="0">
              <a:spcBef>
                <a:spcPts val="0"/>
              </a:spcBef>
              <a:buClr>
                <a:schemeClr val="dk1"/>
              </a:buClr>
              <a:buSzPct val="25000"/>
              <a:buFont typeface="Arial"/>
              <a:buNone/>
            </a:pPr>
            <a:r>
              <a:rPr lang="en-US" dirty="0" smtClean="0">
                <a:solidFill>
                  <a:schemeClr val="bg1"/>
                </a:solidFill>
                <a:latin typeface="+mn-lt"/>
                <a:ea typeface="Helvetica Neue"/>
                <a:cs typeface="Helvetica Neue"/>
                <a:sym typeface="Helvetica Neue"/>
              </a:rPr>
              <a:t>Instructor</a:t>
            </a:r>
            <a:r>
              <a:rPr lang="en-US" dirty="0">
                <a:solidFill>
                  <a:schemeClr val="bg1"/>
                </a:solidFill>
                <a:latin typeface="+mn-lt"/>
                <a:ea typeface="Helvetica Neue"/>
                <a:cs typeface="Helvetica Neue"/>
                <a:sym typeface="Helvetica Neue"/>
              </a:rPr>
              <a:t>, Berkeley City College </a:t>
            </a:r>
          </a:p>
          <a:p>
            <a:pPr marL="0" marR="0" lvl="0" indent="0" algn="l" rtl="0">
              <a:lnSpc>
                <a:spcPct val="110000"/>
              </a:lnSpc>
              <a:spcBef>
                <a:spcPts val="0"/>
              </a:spcBef>
              <a:buNone/>
            </a:pPr>
            <a:endParaRPr sz="2400" dirty="0">
              <a:solidFill>
                <a:schemeClr val="bg1"/>
              </a:solidFill>
              <a:latin typeface="+mn-lt"/>
              <a:ea typeface="Helvetica Neue"/>
              <a:cs typeface="Helvetica Neue"/>
              <a:sym typeface="Helvetica Neue"/>
            </a:endParaRPr>
          </a:p>
        </p:txBody>
      </p:sp>
      <p:grpSp>
        <p:nvGrpSpPr>
          <p:cNvPr id="7" name="Group 6"/>
          <p:cNvGrpSpPr/>
          <p:nvPr/>
        </p:nvGrpSpPr>
        <p:grpSpPr>
          <a:xfrm>
            <a:off x="4843109" y="4420763"/>
            <a:ext cx="3343980" cy="989023"/>
            <a:chOff x="4826779" y="4104888"/>
            <a:chExt cx="3343980" cy="989023"/>
          </a:xfrm>
        </p:grpSpPr>
        <p:pic>
          <p:nvPicPr>
            <p:cNvPr id="3" name="Shape 483"/>
            <p:cNvPicPr preferRelativeResize="0"/>
            <p:nvPr/>
          </p:nvPicPr>
          <p:blipFill>
            <a:blip r:embed="rId2">
              <a:alphaModFix/>
            </a:blip>
            <a:stretch>
              <a:fillRect/>
            </a:stretch>
          </p:blipFill>
          <p:spPr>
            <a:xfrm>
              <a:off x="6234386" y="4205883"/>
              <a:ext cx="1936373" cy="787035"/>
            </a:xfrm>
            <a:prstGeom prst="rect">
              <a:avLst/>
            </a:prstGeom>
            <a:noFill/>
            <a:ln>
              <a:noFill/>
            </a:ln>
          </p:spPr>
        </p:pic>
        <p:pic>
          <p:nvPicPr>
            <p:cNvPr id="4" name="Shape 486"/>
            <p:cNvPicPr preferRelativeResize="0"/>
            <p:nvPr/>
          </p:nvPicPr>
          <p:blipFill>
            <a:blip r:embed="rId3">
              <a:alphaModFix/>
            </a:blip>
            <a:stretch>
              <a:fillRect/>
            </a:stretch>
          </p:blipFill>
          <p:spPr>
            <a:xfrm>
              <a:off x="4826779" y="4104888"/>
              <a:ext cx="802944" cy="989023"/>
            </a:xfrm>
            <a:prstGeom prst="rect">
              <a:avLst/>
            </a:prstGeom>
            <a:noFill/>
            <a:ln>
              <a:noFill/>
            </a:ln>
          </p:spPr>
        </p:pic>
      </p:grpSp>
      <p:sp>
        <p:nvSpPr>
          <p:cNvPr id="5" name="Shape 474"/>
          <p:cNvSpPr txBox="1">
            <a:spLocks/>
          </p:cNvSpPr>
          <p:nvPr/>
        </p:nvSpPr>
        <p:spPr>
          <a:xfrm>
            <a:off x="4661099" y="958133"/>
            <a:ext cx="3708000" cy="19145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F81BD"/>
              </a:buClr>
              <a:buSzPct val="25000"/>
              <a:buFont typeface="Helvetica Neue"/>
              <a:buNone/>
            </a:pPr>
            <a:r>
              <a:rPr lang="en-US" sz="3600" b="0" i="0" u="none" strike="noStrike" cap="none" baseline="0" smtClean="0">
                <a:solidFill>
                  <a:srgbClr val="FFFFFF"/>
                </a:solidFill>
                <a:latin typeface="+mn-lt"/>
                <a:ea typeface="Helvetica Neue"/>
                <a:cs typeface="Helvetica Neue"/>
                <a:sym typeface="Helvetica Neue"/>
              </a:rPr>
              <a:t>Originality Check</a:t>
            </a:r>
            <a:r>
              <a:rPr lang="en-US" sz="3600">
                <a:solidFill>
                  <a:srgbClr val="FFFFFF"/>
                </a:solidFill>
                <a:latin typeface="+mn-lt"/>
                <a:ea typeface="Helvetica Neue"/>
                <a:cs typeface="Helvetica Neue"/>
                <a:sym typeface="Helvetica Neue"/>
              </a:rPr>
              <a:t/>
            </a:r>
            <a:br>
              <a:rPr lang="en-US" sz="3600">
                <a:solidFill>
                  <a:srgbClr val="FFFFFF"/>
                </a:solidFill>
                <a:latin typeface="+mn-lt"/>
                <a:ea typeface="Helvetica Neue"/>
                <a:cs typeface="Helvetica Neue"/>
                <a:sym typeface="Helvetica Neue"/>
              </a:rPr>
            </a:br>
            <a:r>
              <a:rPr lang="en-US" sz="3600" b="0" i="0" u="none" strike="noStrike" cap="none" baseline="0" smtClean="0">
                <a:solidFill>
                  <a:srgbClr val="FFFFFF"/>
                </a:solidFill>
                <a:latin typeface="+mn-lt"/>
                <a:ea typeface="Helvetica Neue"/>
                <a:cs typeface="Helvetica Neue"/>
                <a:sym typeface="Helvetica Neue"/>
              </a:rPr>
              <a:t>Grading </a:t>
            </a:r>
            <a:endParaRPr lang="en-US" sz="3600" b="0" i="0" u="none" strike="noStrike" cap="none" baseline="0" dirty="0" smtClean="0">
              <a:solidFill>
                <a:srgbClr val="FFFFFF"/>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4F81BD"/>
              </a:buClr>
              <a:buSzPct val="25000"/>
              <a:buFont typeface="Helvetica Neue"/>
              <a:buNone/>
            </a:pPr>
            <a:r>
              <a:rPr lang="en-US" sz="3600" dirty="0">
                <a:solidFill>
                  <a:srgbClr val="FFFFFF"/>
                </a:solidFill>
                <a:latin typeface="+mn-lt"/>
                <a:ea typeface="Helvetica Neue"/>
                <a:cs typeface="Helvetica Neue"/>
                <a:sym typeface="Helvetica Neue"/>
              </a:rPr>
              <a:t>a</a:t>
            </a:r>
            <a:r>
              <a:rPr lang="en-US" sz="3600" b="0" i="0" u="none" strike="noStrike" cap="none" baseline="0" dirty="0" smtClean="0">
                <a:solidFill>
                  <a:srgbClr val="FFFFFF"/>
                </a:solidFill>
                <a:latin typeface="+mn-lt"/>
                <a:ea typeface="Helvetica Neue"/>
                <a:cs typeface="Helvetica Neue"/>
                <a:sym typeface="Helvetica Neue"/>
              </a:rPr>
              <a:t>nd</a:t>
            </a:r>
            <a:r>
              <a:rPr lang="en-US" sz="3600" dirty="0" smtClean="0">
                <a:solidFill>
                  <a:srgbClr val="FFFFFF"/>
                </a:solidFill>
                <a:latin typeface="+mn-lt"/>
                <a:ea typeface="Helvetica Neue"/>
                <a:cs typeface="Helvetica Neue"/>
                <a:sym typeface="Helvetica Neue"/>
              </a:rPr>
              <a:t> </a:t>
            </a:r>
            <a:r>
              <a:rPr lang="en-US" sz="3600" b="0" i="0" u="none" strike="noStrike" cap="none" baseline="0" dirty="0" smtClean="0">
                <a:solidFill>
                  <a:srgbClr val="FFFFFF"/>
                </a:solidFill>
                <a:latin typeface="+mn-lt"/>
                <a:ea typeface="Helvetica Neue"/>
                <a:cs typeface="Helvetica Neue"/>
                <a:sym typeface="Helvetica Neue"/>
              </a:rPr>
              <a:t>Feedback</a:t>
            </a:r>
            <a:endParaRPr sz="3600" b="0" i="0" u="none" strike="noStrike" cap="none" baseline="0" dirty="0">
              <a:solidFill>
                <a:srgbClr val="FFFFFF"/>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4F81BD"/>
              </a:buClr>
              <a:buFont typeface="Helvetica Neue"/>
              <a:buNone/>
            </a:pPr>
            <a:endParaRPr sz="3600" b="1" i="0" u="none" strike="noStrike" cap="none" baseline="0" dirty="0">
              <a:solidFill>
                <a:srgbClr val="FFFFFF"/>
              </a:solidFill>
              <a:latin typeface="+mn-lt"/>
              <a:ea typeface="Helvetica Neue"/>
              <a:cs typeface="Helvetica Neue"/>
              <a:sym typeface="Helvetica Neue"/>
            </a:endParaRPr>
          </a:p>
        </p:txBody>
      </p:sp>
      <p:sp>
        <p:nvSpPr>
          <p:cNvPr id="6" name="Shape 481"/>
          <p:cNvSpPr/>
          <p:nvPr/>
        </p:nvSpPr>
        <p:spPr>
          <a:xfrm>
            <a:off x="4402200" y="3054814"/>
            <a:ext cx="4225799" cy="88461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600" dirty="0" err="1" smtClean="0">
                <a:solidFill>
                  <a:schemeClr val="lt1"/>
                </a:solidFill>
                <a:latin typeface="+mn-lt"/>
              </a:rPr>
              <a:t>Turnitin</a:t>
            </a:r>
            <a:r>
              <a:rPr lang="en-US" sz="2600" dirty="0" smtClean="0">
                <a:solidFill>
                  <a:schemeClr val="lt1"/>
                </a:solidFill>
                <a:latin typeface="+mn-lt"/>
              </a:rPr>
              <a:t> Feedback Studio</a:t>
            </a:r>
            <a:endParaRPr lang="en-US" sz="2600" dirty="0">
              <a:solidFill>
                <a:schemeClr val="lt1"/>
              </a:solidFill>
              <a:latin typeface="+mn-lt"/>
            </a:endParaRPr>
          </a:p>
          <a:p>
            <a:pPr marL="0" marR="0" lvl="0" indent="0" algn="ctr" rtl="0">
              <a:lnSpc>
                <a:spcPct val="115000"/>
              </a:lnSpc>
              <a:spcBef>
                <a:spcPts val="0"/>
              </a:spcBef>
              <a:spcAft>
                <a:spcPts val="0"/>
              </a:spcAft>
              <a:buClr>
                <a:schemeClr val="lt1"/>
              </a:buClr>
              <a:buSzPct val="25000"/>
              <a:buFont typeface="Arial"/>
              <a:buNone/>
            </a:pPr>
            <a:r>
              <a:rPr lang="en-US" sz="1800" dirty="0">
                <a:solidFill>
                  <a:schemeClr val="lt1"/>
                </a:solidFill>
                <a:latin typeface="+mn-lt"/>
              </a:rPr>
              <a:t>Great Feedback, Fast</a:t>
            </a:r>
            <a:r>
              <a:rPr lang="en-US" sz="1800" i="0" u="none" strike="noStrike" cap="none" baseline="0" dirty="0" smtClean="0">
                <a:solidFill>
                  <a:schemeClr val="lt1"/>
                </a:solidFill>
                <a:latin typeface="+mn-lt"/>
                <a:sym typeface="Arial"/>
              </a:rPr>
              <a:t>.</a:t>
            </a:r>
            <a:endParaRPr lang="en-US" sz="1800" i="0" u="none" strike="noStrike" cap="none" baseline="0" dirty="0">
              <a:solidFill>
                <a:srgbClr val="000000"/>
              </a:solidFill>
              <a:latin typeface="+mn-lt"/>
              <a:sym typeface="Arial"/>
            </a:endParaRPr>
          </a:p>
        </p:txBody>
      </p:sp>
      <p:sp>
        <p:nvSpPr>
          <p:cNvPr id="8" name="TextBox 7"/>
          <p:cNvSpPr txBox="1"/>
          <p:nvPr/>
        </p:nvSpPr>
        <p:spPr>
          <a:xfrm>
            <a:off x="525460" y="934532"/>
            <a:ext cx="748146" cy="1862048"/>
          </a:xfrm>
          <a:prstGeom prst="rect">
            <a:avLst/>
          </a:prstGeom>
          <a:noFill/>
        </p:spPr>
        <p:txBody>
          <a:bodyPr wrap="square" rtlCol="0">
            <a:spAutoFit/>
          </a:bodyPr>
          <a:lstStyle/>
          <a:p>
            <a:r>
              <a:rPr lang="en-GB" sz="11500" smtClean="0">
                <a:solidFill>
                  <a:schemeClr val="bg1"/>
                </a:solidFill>
                <a:latin typeface="+mn-lt"/>
              </a:rPr>
              <a:t>”</a:t>
            </a:r>
            <a:endParaRPr lang="en-GB" sz="11500">
              <a:solidFill>
                <a:schemeClr val="bg1"/>
              </a:solidFill>
              <a:latin typeface="+mn-lt"/>
            </a:endParaRPr>
          </a:p>
        </p:txBody>
      </p:sp>
    </p:spTree>
    <p:extLst>
      <p:ext uri="{BB962C8B-B14F-4D97-AF65-F5344CB8AC3E}">
        <p14:creationId xmlns:p14="http://schemas.microsoft.com/office/powerpoint/2010/main" val="1470015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7" name="Shape 687"/>
          <p:cNvGrpSpPr/>
          <p:nvPr/>
        </p:nvGrpSpPr>
        <p:grpSpPr>
          <a:xfrm>
            <a:off x="0" y="-31200"/>
            <a:ext cx="9144000" cy="441600"/>
            <a:chOff x="0" y="-31200"/>
            <a:chExt cx="9144000" cy="441600"/>
          </a:xfrm>
        </p:grpSpPr>
        <p:sp>
          <p:nvSpPr>
            <p:cNvPr id="688" name="Shape 688"/>
            <p:cNvSpPr/>
            <p:nvPr/>
          </p:nvSpPr>
          <p:spPr>
            <a:xfrm>
              <a:off x="0" y="-31200"/>
              <a:ext cx="9144000" cy="441600"/>
            </a:xfrm>
            <a:prstGeom prst="rect">
              <a:avLst/>
            </a:prstGeom>
            <a:solidFill>
              <a:srgbClr val="4093CF"/>
            </a:solidFill>
            <a:ln>
              <a:noFill/>
            </a:ln>
          </p:spPr>
          <p:txBody>
            <a:bodyPr lIns="91425" tIns="91425" rIns="91425" bIns="91425" anchor="ctr" anchorCtr="0">
              <a:noAutofit/>
            </a:bodyPr>
            <a:lstStyle/>
            <a:p>
              <a:pPr>
                <a:spcBef>
                  <a:spcPts val="0"/>
                </a:spcBef>
                <a:buNone/>
              </a:pPr>
              <a:endParaRPr>
                <a:latin typeface="+mn-lt"/>
              </a:endParaRPr>
            </a:p>
          </p:txBody>
        </p:sp>
        <p:sp>
          <p:nvSpPr>
            <p:cNvPr id="689" name="Shape 689"/>
            <p:cNvSpPr txBox="1"/>
            <p:nvPr/>
          </p:nvSpPr>
          <p:spPr>
            <a:xfrm>
              <a:off x="390750" y="0"/>
              <a:ext cx="4158000" cy="143699"/>
            </a:xfrm>
            <a:prstGeom prst="rect">
              <a:avLst/>
            </a:prstGeom>
            <a:noFill/>
            <a:ln>
              <a:noFill/>
            </a:ln>
          </p:spPr>
          <p:txBody>
            <a:bodyPr lIns="91425" tIns="91425" rIns="91425" bIns="91425" anchor="t" anchorCtr="0">
              <a:noAutofit/>
            </a:bodyPr>
            <a:lstStyle/>
            <a:p>
              <a:pPr lvl="0" rtl="0">
                <a:spcBef>
                  <a:spcPts val="0"/>
                </a:spcBef>
                <a:buNone/>
              </a:pPr>
              <a:r>
                <a:rPr lang="en-US" sz="1200" dirty="0" err="1">
                  <a:solidFill>
                    <a:srgbClr val="FFFFFF"/>
                  </a:solidFill>
                  <a:latin typeface="+mn-lt"/>
                </a:rPr>
                <a:t>Turnitin</a:t>
              </a:r>
              <a:r>
                <a:rPr lang="en-US" sz="1200" dirty="0">
                  <a:solidFill>
                    <a:srgbClr val="FFFFFF"/>
                  </a:solidFill>
                  <a:latin typeface="+mn-lt"/>
                </a:rPr>
                <a:t> </a:t>
              </a:r>
              <a:r>
                <a:rPr lang="en-US" sz="1200" dirty="0" smtClean="0">
                  <a:solidFill>
                    <a:srgbClr val="FFFFFF"/>
                  </a:solidFill>
                  <a:latin typeface="+mn-lt"/>
                </a:rPr>
                <a:t>Feedback Studio- </a:t>
              </a:r>
              <a:r>
                <a:rPr lang="en-US" sz="1200" dirty="0">
                  <a:solidFill>
                    <a:srgbClr val="FFFFFF"/>
                  </a:solidFill>
                  <a:latin typeface="+mn-lt"/>
                </a:rPr>
                <a:t>Originality Checking</a:t>
              </a:r>
            </a:p>
          </p:txBody>
        </p:sp>
        <p:pic>
          <p:nvPicPr>
            <p:cNvPr id="690" name="Shape 690"/>
            <p:cNvPicPr preferRelativeResize="0"/>
            <p:nvPr/>
          </p:nvPicPr>
          <p:blipFill rotWithShape="1">
            <a:blip r:embed="rId3">
              <a:alphaModFix/>
            </a:blip>
            <a:srcRect/>
            <a:stretch/>
          </p:blipFill>
          <p:spPr>
            <a:xfrm>
              <a:off x="149624" y="40050"/>
              <a:ext cx="241128" cy="251402"/>
            </a:xfrm>
            <a:prstGeom prst="rect">
              <a:avLst/>
            </a:prstGeom>
            <a:noFill/>
            <a:ln>
              <a:noFill/>
            </a:ln>
          </p:spPr>
        </p:pic>
        <p:sp>
          <p:nvSpPr>
            <p:cNvPr id="691" name="Shape 691"/>
            <p:cNvSpPr txBox="1"/>
            <p:nvPr/>
          </p:nvSpPr>
          <p:spPr>
            <a:xfrm>
              <a:off x="7348150" y="97200"/>
              <a:ext cx="1710300" cy="184799"/>
            </a:xfrm>
            <a:prstGeom prst="rect">
              <a:avLst/>
            </a:prstGeom>
            <a:noFill/>
            <a:ln>
              <a:noFill/>
            </a:ln>
          </p:spPr>
          <p:txBody>
            <a:bodyPr lIns="91425" tIns="45700" rIns="91425" bIns="45700" anchor="t" anchorCtr="0">
              <a:noAutofit/>
            </a:bodyPr>
            <a:lstStyle/>
            <a:p>
              <a:pPr lvl="0" algn="r" rtl="0">
                <a:spcBef>
                  <a:spcPts val="0"/>
                </a:spcBef>
                <a:buClr>
                  <a:schemeClr val="lt1"/>
                </a:buClr>
                <a:buSzPct val="25000"/>
                <a:buFont typeface="Helvetica Neue"/>
                <a:buNone/>
              </a:pPr>
              <a:r>
                <a:rPr lang="en-US" sz="600">
                  <a:solidFill>
                    <a:srgbClr val="96C7DB"/>
                  </a:solidFill>
                  <a:latin typeface="+mn-lt"/>
                  <a:ea typeface="Helvetica Neue"/>
                  <a:cs typeface="Helvetica Neue"/>
                  <a:sym typeface="Helvetica Neue"/>
                </a:rPr>
                <a:t>© 2015 Turnitin LLC. Company confidential.</a:t>
              </a:r>
            </a:p>
            <a:p>
              <a:pPr marL="0" marR="0" lvl="0" indent="0" algn="r" rtl="0">
                <a:lnSpc>
                  <a:spcPct val="100000"/>
                </a:lnSpc>
                <a:spcBef>
                  <a:spcPts val="0"/>
                </a:spcBef>
                <a:spcAft>
                  <a:spcPts val="0"/>
                </a:spcAft>
                <a:buClr>
                  <a:srgbClr val="FFFFFF"/>
                </a:buClr>
                <a:buFont typeface="Helvetica Neue"/>
                <a:buNone/>
              </a:pPr>
              <a:endParaRPr sz="600">
                <a:solidFill>
                  <a:srgbClr val="96C7DB"/>
                </a:solidFill>
                <a:latin typeface="+mn-lt"/>
                <a:ea typeface="Helvetica Neue"/>
                <a:cs typeface="Helvetica Neue"/>
                <a:sym typeface="Helvetica Neue"/>
              </a:endParaRPr>
            </a:p>
          </p:txBody>
        </p:sp>
      </p:grpSp>
      <p:pic>
        <p:nvPicPr>
          <p:cNvPr id="692" name="Shape 692"/>
          <p:cNvPicPr preferRelativeResize="0"/>
          <p:nvPr/>
        </p:nvPicPr>
        <p:blipFill>
          <a:blip r:embed="rId4">
            <a:alphaModFix/>
          </a:blip>
          <a:stretch>
            <a:fillRect/>
          </a:stretch>
        </p:blipFill>
        <p:spPr>
          <a:xfrm>
            <a:off x="258786" y="537217"/>
            <a:ext cx="8601000" cy="5178482"/>
          </a:xfrm>
          <a:prstGeom prst="rect">
            <a:avLst/>
          </a:prstGeom>
          <a:noFill/>
          <a:ln w="9525" cap="flat" cmpd="sng">
            <a:solidFill>
              <a:srgbClr val="D9D9D9"/>
            </a:solidFill>
            <a:prstDash val="solid"/>
            <a:round/>
            <a:headEnd type="none" w="med" len="med"/>
            <a:tailEnd type="none" w="med" len="med"/>
          </a:ln>
        </p:spPr>
      </p:pic>
      <p:grpSp>
        <p:nvGrpSpPr>
          <p:cNvPr id="9" name="Group 8"/>
          <p:cNvGrpSpPr/>
          <p:nvPr/>
        </p:nvGrpSpPr>
        <p:grpSpPr>
          <a:xfrm>
            <a:off x="390750" y="5863319"/>
            <a:ext cx="8348889" cy="404700"/>
            <a:chOff x="390750" y="5848329"/>
            <a:chExt cx="8348889" cy="404700"/>
          </a:xfrm>
        </p:grpSpPr>
        <p:grpSp>
          <p:nvGrpSpPr>
            <p:cNvPr id="6" name="Group 5"/>
            <p:cNvGrpSpPr/>
            <p:nvPr/>
          </p:nvGrpSpPr>
          <p:grpSpPr>
            <a:xfrm>
              <a:off x="390750" y="5848329"/>
              <a:ext cx="2181932" cy="404700"/>
              <a:chOff x="713841" y="5831666"/>
              <a:chExt cx="2181932" cy="404700"/>
            </a:xfrm>
          </p:grpSpPr>
          <p:grpSp>
            <p:nvGrpSpPr>
              <p:cNvPr id="696" name="Shape 696"/>
              <p:cNvGrpSpPr/>
              <p:nvPr/>
            </p:nvGrpSpPr>
            <p:grpSpPr>
              <a:xfrm>
                <a:off x="713841" y="5831666"/>
                <a:ext cx="404700" cy="404700"/>
                <a:chOff x="561437" y="5968050"/>
                <a:chExt cx="404700" cy="404700"/>
              </a:xfrm>
            </p:grpSpPr>
            <p:sp>
              <p:nvSpPr>
                <p:cNvPr id="697" name="Shape 697"/>
                <p:cNvSpPr/>
                <p:nvPr/>
              </p:nvSpPr>
              <p:spPr>
                <a:xfrm>
                  <a:off x="561437" y="5968050"/>
                  <a:ext cx="404700" cy="404700"/>
                </a:xfrm>
                <a:prstGeom prst="ellipse">
                  <a:avLst/>
                </a:prstGeom>
                <a:solidFill>
                  <a:srgbClr val="338BCB"/>
                </a:solidFill>
                <a:ln>
                  <a:noFill/>
                </a:ln>
              </p:spPr>
              <p:txBody>
                <a:bodyPr lIns="91425" tIns="91425" rIns="91425" bIns="91425" anchor="ctr" anchorCtr="0">
                  <a:noAutofit/>
                </a:bodyPr>
                <a:lstStyle/>
                <a:p>
                  <a:pPr>
                    <a:spcBef>
                      <a:spcPts val="0"/>
                    </a:spcBef>
                    <a:buNone/>
                  </a:pPr>
                  <a:endParaRPr sz="1800">
                    <a:latin typeface="+mn-lt"/>
                  </a:endParaRPr>
                </a:p>
              </p:txBody>
            </p:sp>
            <p:pic>
              <p:nvPicPr>
                <p:cNvPr id="698" name="Shape 698"/>
                <p:cNvPicPr preferRelativeResize="0"/>
                <p:nvPr/>
              </p:nvPicPr>
              <p:blipFill>
                <a:blip r:embed="rId5">
                  <a:alphaModFix/>
                </a:blip>
                <a:stretch>
                  <a:fillRect/>
                </a:stretch>
              </p:blipFill>
              <p:spPr>
                <a:xfrm>
                  <a:off x="641100" y="6042446"/>
                  <a:ext cx="264588" cy="264593"/>
                </a:xfrm>
                <a:prstGeom prst="rect">
                  <a:avLst/>
                </a:prstGeom>
                <a:noFill/>
                <a:ln>
                  <a:noFill/>
                </a:ln>
              </p:spPr>
            </p:pic>
          </p:grpSp>
          <p:sp>
            <p:nvSpPr>
              <p:cNvPr id="699" name="Shape 699"/>
              <p:cNvSpPr txBox="1"/>
              <p:nvPr/>
            </p:nvSpPr>
            <p:spPr>
              <a:xfrm>
                <a:off x="1191522" y="5850867"/>
                <a:ext cx="1704251" cy="366299"/>
              </a:xfrm>
              <a:prstGeom prst="rect">
                <a:avLst/>
              </a:prstGeom>
              <a:noFill/>
              <a:ln>
                <a:noFill/>
              </a:ln>
            </p:spPr>
            <p:txBody>
              <a:bodyPr lIns="36000" tIns="46800" rIns="0" bIns="46800" anchor="ctr" anchorCtr="0">
                <a:noAutofit/>
              </a:bodyPr>
              <a:lstStyle>
                <a:defPPr marR="0" algn="l" rtl="0">
                  <a:lnSpc>
                    <a:spcPct val="100000"/>
                  </a:lnSpc>
                  <a:spcBef>
                    <a:spcPts val="0"/>
                  </a:spcBef>
                  <a:spcAft>
                    <a:spcPts val="0"/>
                  </a:spcAft>
                  <a:defRPr/>
                </a:defPPr>
                <a:lvl1pPr lvl="0">
                  <a:lnSpc>
                    <a:spcPct val="115000"/>
                  </a:lnSpc>
                  <a:spcAft>
                    <a:spcPts val="2000"/>
                  </a:spcAft>
                  <a:buClr>
                    <a:schemeClr val="lt1"/>
                  </a:buClr>
                  <a:buSzPct val="25000"/>
                  <a:buFont typeface="Helvetica Neue"/>
                  <a:defRPr sz="1600">
                    <a:solidFill>
                      <a:srgbClr val="2970A4"/>
                    </a:solidFill>
                    <a:latin typeface="Helvetica Neue"/>
                    <a:ea typeface="Helvetica Neue"/>
                    <a:cs typeface="Helvetica Neue"/>
                  </a:defRPr>
                </a:lvl1pPr>
              </a:lstStyle>
              <a:p>
                <a:r>
                  <a:rPr lang="en-US" sz="1800" dirty="0" smtClean="0">
                    <a:latin typeface="+mn-lt"/>
                    <a:sym typeface="Helvetica Neue"/>
                  </a:rPr>
                  <a:t>60B </a:t>
                </a:r>
                <a:r>
                  <a:rPr lang="en-US" sz="1800" dirty="0">
                    <a:latin typeface="+mn-lt"/>
                    <a:sym typeface="Helvetica Neue"/>
                  </a:rPr>
                  <a:t>Web Pages</a:t>
                </a:r>
                <a:endParaRPr sz="1800" dirty="0">
                  <a:latin typeface="+mn-lt"/>
                  <a:sym typeface="Helvetica Neue"/>
                </a:endParaRPr>
              </a:p>
            </p:txBody>
          </p:sp>
        </p:grpSp>
        <p:grpSp>
          <p:nvGrpSpPr>
            <p:cNvPr id="8" name="Group 7"/>
            <p:cNvGrpSpPr/>
            <p:nvPr/>
          </p:nvGrpSpPr>
          <p:grpSpPr>
            <a:xfrm>
              <a:off x="6076580" y="5848329"/>
              <a:ext cx="2663059" cy="404700"/>
              <a:chOff x="5746411" y="5831666"/>
              <a:chExt cx="2663059" cy="404700"/>
            </a:xfrm>
          </p:grpSpPr>
          <p:grpSp>
            <p:nvGrpSpPr>
              <p:cNvPr id="684" name="Shape 684"/>
              <p:cNvGrpSpPr/>
              <p:nvPr/>
            </p:nvGrpSpPr>
            <p:grpSpPr>
              <a:xfrm>
                <a:off x="5746411" y="5831666"/>
                <a:ext cx="404700" cy="404700"/>
                <a:chOff x="5979758" y="5952012"/>
                <a:chExt cx="404700" cy="404700"/>
              </a:xfrm>
            </p:grpSpPr>
            <p:sp>
              <p:nvSpPr>
                <p:cNvPr id="685" name="Shape 685"/>
                <p:cNvSpPr/>
                <p:nvPr/>
              </p:nvSpPr>
              <p:spPr>
                <a:xfrm>
                  <a:off x="5979758" y="5952012"/>
                  <a:ext cx="404700" cy="404700"/>
                </a:xfrm>
                <a:prstGeom prst="ellipse">
                  <a:avLst/>
                </a:prstGeom>
                <a:solidFill>
                  <a:srgbClr val="338BCB"/>
                </a:solidFill>
                <a:ln>
                  <a:noFill/>
                </a:ln>
              </p:spPr>
              <p:txBody>
                <a:bodyPr lIns="91425" tIns="91425" rIns="91425" bIns="91425" anchor="ctr" anchorCtr="0">
                  <a:noAutofit/>
                </a:bodyPr>
                <a:lstStyle/>
                <a:p>
                  <a:pPr>
                    <a:spcBef>
                      <a:spcPts val="0"/>
                    </a:spcBef>
                    <a:buNone/>
                  </a:pPr>
                  <a:endParaRPr sz="1800">
                    <a:latin typeface="+mn-lt"/>
                  </a:endParaRPr>
                </a:p>
              </p:txBody>
            </p:sp>
            <p:pic>
              <p:nvPicPr>
                <p:cNvPr id="686" name="Shape 686"/>
                <p:cNvPicPr preferRelativeResize="0"/>
                <p:nvPr/>
              </p:nvPicPr>
              <p:blipFill>
                <a:blip r:embed="rId6">
                  <a:alphaModFix/>
                </a:blip>
                <a:stretch>
                  <a:fillRect/>
                </a:stretch>
              </p:blipFill>
              <p:spPr>
                <a:xfrm>
                  <a:off x="6074545" y="6022052"/>
                  <a:ext cx="264598" cy="264619"/>
                </a:xfrm>
                <a:prstGeom prst="rect">
                  <a:avLst/>
                </a:prstGeom>
                <a:noFill/>
                <a:ln>
                  <a:noFill/>
                </a:ln>
              </p:spPr>
            </p:pic>
          </p:grpSp>
          <p:sp>
            <p:nvSpPr>
              <p:cNvPr id="20" name="Shape 699"/>
              <p:cNvSpPr txBox="1"/>
              <p:nvPr/>
            </p:nvSpPr>
            <p:spPr>
              <a:xfrm>
                <a:off x="6227312" y="5855889"/>
                <a:ext cx="2182158" cy="356254"/>
              </a:xfrm>
              <a:prstGeom prst="rect">
                <a:avLst/>
              </a:prstGeom>
              <a:noFill/>
              <a:ln>
                <a:noFill/>
              </a:ln>
            </p:spPr>
            <p:txBody>
              <a:bodyPr lIns="36000" tIns="46800" rIns="0" bIns="46800" anchor="ctr" anchorCtr="0">
                <a:noAutofit/>
              </a:bodyPr>
              <a:lstStyle/>
              <a:p>
                <a:pPr lvl="0" rtl="0">
                  <a:lnSpc>
                    <a:spcPct val="115000"/>
                  </a:lnSpc>
                  <a:spcBef>
                    <a:spcPts val="0"/>
                  </a:spcBef>
                  <a:spcAft>
                    <a:spcPts val="2000"/>
                  </a:spcAft>
                  <a:buClr>
                    <a:schemeClr val="lt1"/>
                  </a:buClr>
                  <a:buSzPct val="25000"/>
                  <a:buFont typeface="Helvetica Neue"/>
                  <a:buNone/>
                </a:pPr>
                <a:r>
                  <a:rPr lang="en-US" sz="1800" dirty="0">
                    <a:solidFill>
                      <a:srgbClr val="2970A4"/>
                    </a:solidFill>
                    <a:latin typeface="+mn-lt"/>
                    <a:ea typeface="Helvetica Neue"/>
                    <a:cs typeface="Helvetica Neue"/>
                    <a:sym typeface="Helvetica Neue"/>
                  </a:rPr>
                  <a:t>6</a:t>
                </a:r>
                <a:r>
                  <a:rPr lang="en-US" sz="1800" dirty="0" smtClean="0">
                    <a:solidFill>
                      <a:srgbClr val="2970A4"/>
                    </a:solidFill>
                    <a:latin typeface="+mn-lt"/>
                    <a:ea typeface="Helvetica Neue"/>
                    <a:cs typeface="Helvetica Neue"/>
                    <a:sym typeface="Helvetica Neue"/>
                  </a:rPr>
                  <a:t>00M </a:t>
                </a:r>
                <a:r>
                  <a:rPr lang="en-US" sz="1800" dirty="0">
                    <a:solidFill>
                      <a:srgbClr val="2970A4"/>
                    </a:solidFill>
                    <a:latin typeface="+mn-lt"/>
                    <a:ea typeface="Helvetica Neue"/>
                    <a:cs typeface="Helvetica Neue"/>
                    <a:sym typeface="Helvetica Neue"/>
                  </a:rPr>
                  <a:t>Student </a:t>
                </a:r>
                <a:r>
                  <a:rPr lang="en-US" sz="1800" dirty="0" smtClean="0">
                    <a:solidFill>
                      <a:srgbClr val="2970A4"/>
                    </a:solidFill>
                    <a:latin typeface="+mn-lt"/>
                    <a:ea typeface="Helvetica Neue"/>
                    <a:cs typeface="Helvetica Neue"/>
                    <a:sym typeface="Helvetica Neue"/>
                  </a:rPr>
                  <a:t>Papers</a:t>
                </a:r>
                <a:endParaRPr lang="en-US" sz="1800" dirty="0">
                  <a:solidFill>
                    <a:srgbClr val="2970A4"/>
                  </a:solidFill>
                  <a:latin typeface="+mn-lt"/>
                  <a:ea typeface="Helvetica Neue"/>
                  <a:cs typeface="Helvetica Neue"/>
                  <a:sym typeface="Helvetica Neue"/>
                </a:endParaRPr>
              </a:p>
            </p:txBody>
          </p:sp>
        </p:grpSp>
        <p:grpSp>
          <p:nvGrpSpPr>
            <p:cNvPr id="7" name="Group 6"/>
            <p:cNvGrpSpPr/>
            <p:nvPr/>
          </p:nvGrpSpPr>
          <p:grpSpPr>
            <a:xfrm>
              <a:off x="2902382" y="5848329"/>
              <a:ext cx="2844498" cy="404700"/>
              <a:chOff x="2883241" y="5831666"/>
              <a:chExt cx="2844498" cy="404700"/>
            </a:xfrm>
          </p:grpSpPr>
          <p:grpSp>
            <p:nvGrpSpPr>
              <p:cNvPr id="693" name="Shape 693"/>
              <p:cNvGrpSpPr/>
              <p:nvPr/>
            </p:nvGrpSpPr>
            <p:grpSpPr>
              <a:xfrm>
                <a:off x="2883241" y="5831666"/>
                <a:ext cx="404700" cy="404700"/>
                <a:chOff x="2730837" y="5972400"/>
                <a:chExt cx="404700" cy="404700"/>
              </a:xfrm>
            </p:grpSpPr>
            <p:sp>
              <p:nvSpPr>
                <p:cNvPr id="694" name="Shape 694"/>
                <p:cNvSpPr/>
                <p:nvPr/>
              </p:nvSpPr>
              <p:spPr>
                <a:xfrm>
                  <a:off x="2730837" y="5972400"/>
                  <a:ext cx="404700" cy="404700"/>
                </a:xfrm>
                <a:prstGeom prst="ellipse">
                  <a:avLst/>
                </a:prstGeom>
                <a:solidFill>
                  <a:srgbClr val="338BCB"/>
                </a:solidFill>
                <a:ln>
                  <a:noFill/>
                </a:ln>
              </p:spPr>
              <p:txBody>
                <a:bodyPr lIns="91425" tIns="91425" rIns="91425" bIns="91425" anchor="ctr" anchorCtr="0">
                  <a:noAutofit/>
                </a:bodyPr>
                <a:lstStyle/>
                <a:p>
                  <a:pPr>
                    <a:spcBef>
                      <a:spcPts val="0"/>
                    </a:spcBef>
                    <a:buNone/>
                  </a:pPr>
                  <a:endParaRPr sz="1800">
                    <a:latin typeface="+mn-lt"/>
                  </a:endParaRPr>
                </a:p>
              </p:txBody>
            </p:sp>
            <p:pic>
              <p:nvPicPr>
                <p:cNvPr id="695" name="Shape 695"/>
                <p:cNvPicPr preferRelativeResize="0"/>
                <p:nvPr/>
              </p:nvPicPr>
              <p:blipFill>
                <a:blip r:embed="rId7">
                  <a:alphaModFix/>
                </a:blip>
                <a:stretch>
                  <a:fillRect/>
                </a:stretch>
              </p:blipFill>
              <p:spPr>
                <a:xfrm>
                  <a:off x="2800898" y="6005726"/>
                  <a:ext cx="264597" cy="264620"/>
                </a:xfrm>
                <a:prstGeom prst="rect">
                  <a:avLst/>
                </a:prstGeom>
                <a:noFill/>
                <a:ln>
                  <a:noFill/>
                </a:ln>
              </p:spPr>
            </p:pic>
          </p:grpSp>
          <p:sp>
            <p:nvSpPr>
              <p:cNvPr id="21" name="Shape 699"/>
              <p:cNvSpPr txBox="1"/>
              <p:nvPr/>
            </p:nvSpPr>
            <p:spPr>
              <a:xfrm>
                <a:off x="3345470" y="5847979"/>
                <a:ext cx="2382269" cy="372075"/>
              </a:xfrm>
              <a:prstGeom prst="rect">
                <a:avLst/>
              </a:prstGeom>
              <a:noFill/>
              <a:ln>
                <a:noFill/>
              </a:ln>
            </p:spPr>
            <p:txBody>
              <a:bodyPr lIns="36000" tIns="46800" rIns="0" bIns="46800" anchor="ctr" anchorCtr="0">
                <a:noAutofit/>
              </a:bodyPr>
              <a:lstStyle>
                <a:defPPr marR="0" algn="l" rtl="0">
                  <a:lnSpc>
                    <a:spcPct val="100000"/>
                  </a:lnSpc>
                  <a:spcBef>
                    <a:spcPts val="0"/>
                  </a:spcBef>
                  <a:spcAft>
                    <a:spcPts val="0"/>
                  </a:spcAft>
                </a:defPPr>
                <a:lvl1pPr lvl="0">
                  <a:lnSpc>
                    <a:spcPct val="115000"/>
                  </a:lnSpc>
                  <a:spcAft>
                    <a:spcPts val="2000"/>
                  </a:spcAft>
                  <a:buClr>
                    <a:schemeClr val="lt1"/>
                  </a:buClr>
                  <a:buSzPct val="25000"/>
                  <a:buFont typeface="Helvetica Neue"/>
                  <a:defRPr sz="1600">
                    <a:solidFill>
                      <a:srgbClr val="2970A4"/>
                    </a:solidFill>
                    <a:latin typeface="Helvetica Neue"/>
                    <a:ea typeface="Helvetica Neue"/>
                    <a:cs typeface="Helvetica Neue"/>
                  </a:defRPr>
                </a:lvl1pPr>
              </a:lstStyle>
              <a:p>
                <a:r>
                  <a:rPr lang="en-US" sz="1800" dirty="0" smtClean="0">
                    <a:latin typeface="+mn-lt"/>
                    <a:sym typeface="Helvetica Neue"/>
                  </a:rPr>
                  <a:t>160M </a:t>
                </a:r>
                <a:r>
                  <a:rPr lang="en-US" sz="1800" dirty="0">
                    <a:latin typeface="+mn-lt"/>
                    <a:sym typeface="Helvetica Neue"/>
                  </a:rPr>
                  <a:t>Scholarly Articles</a:t>
                </a:r>
                <a:endParaRPr sz="1800" dirty="0">
                  <a:latin typeface="+mn-lt"/>
                  <a:sym typeface="Helvetica Neue"/>
                </a:endParaRPr>
              </a:p>
            </p:txBody>
          </p:sp>
        </p:grpSp>
      </p:gr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857" y="552604"/>
            <a:ext cx="8859786" cy="5100206"/>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19870</TotalTime>
  <Words>847</Words>
  <Application>Microsoft Macintosh PowerPoint</Application>
  <PresentationFormat>On-screen Show (4:3)</PresentationFormat>
  <Paragraphs>118</Paragraphs>
  <Slides>15</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Corbel</vt:lpstr>
      <vt:lpstr>Helvetica Neue</vt:lpstr>
      <vt:lpstr>Wingdings</vt:lpstr>
      <vt:lpstr>Arial</vt:lpstr>
      <vt:lpstr>2_Office Theme</vt:lpstr>
      <vt:lpstr>3_Office Theme</vt:lpstr>
      <vt:lpstr>PowerPoint Presentation</vt:lpstr>
      <vt:lpstr>What does writing look like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Microsoft Office User</cp:lastModifiedBy>
  <cp:revision>82</cp:revision>
  <cp:lastPrinted>2015-12-11T20:36:12Z</cp:lastPrinted>
  <dcterms:modified xsi:type="dcterms:W3CDTF">2016-11-16T10:10:02Z</dcterms:modified>
  <cp:category/>
</cp:coreProperties>
</file>