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4" r:id="rId2"/>
    <p:sldId id="266" r:id="rId3"/>
    <p:sldId id="260" r:id="rId4"/>
    <p:sldId id="262" r:id="rId5"/>
    <p:sldId id="265" r:id="rId6"/>
    <p:sldId id="267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333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79B9-9075-4696-B5E6-16B743A612FA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660D7-2D5D-4D26-9B0E-711004EDF0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975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65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62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3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6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98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3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4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75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6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4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90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BEE03-4F97-4C9D-ADF8-F9E00BF71F72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D588-065B-463A-AD82-23508F4D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86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i="1" dirty="0" smtClean="0"/>
              <a:t>Zajištění a hodnocení kvality vzdělávací činnosti ve studijních programech na UK</a:t>
            </a:r>
            <a:endParaRPr lang="cs-CZ" sz="32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400800" cy="2304256"/>
          </a:xfrm>
        </p:spPr>
        <p:txBody>
          <a:bodyPr/>
          <a:lstStyle/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2656"/>
            <a:ext cx="1907142" cy="190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Zajištění kvality studijních programů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 smtClean="0"/>
              <a:t>Kontrola naplnění minimálních standardů studijního programu v rámci akreditačního procesu </a:t>
            </a:r>
          </a:p>
          <a:p>
            <a:pPr marL="0" indent="0">
              <a:buNone/>
            </a:pPr>
            <a:r>
              <a:rPr lang="cs-CZ" sz="3000" dirty="0" smtClean="0"/>
              <a:t>Dva základní nástroje:</a:t>
            </a:r>
          </a:p>
          <a:p>
            <a:r>
              <a:rPr lang="cs-CZ" sz="3000" dirty="0" smtClean="0"/>
              <a:t>Akreditační proces popsaný v </a:t>
            </a:r>
            <a:r>
              <a:rPr lang="cs-CZ" sz="3000" i="1" dirty="0" smtClean="0"/>
              <a:t>Akreditačním řádu</a:t>
            </a:r>
          </a:p>
          <a:p>
            <a:pPr>
              <a:buFontTx/>
              <a:buChar char="-"/>
            </a:pPr>
            <a:r>
              <a:rPr lang="cs-CZ" sz="2400" dirty="0" smtClean="0"/>
              <a:t>Udělení oprávnění uskutečňovat SP v rámci institucionální akreditace </a:t>
            </a:r>
          </a:p>
          <a:p>
            <a:pPr>
              <a:buFontTx/>
              <a:buChar char="-"/>
            </a:pPr>
            <a:r>
              <a:rPr lang="cs-CZ" sz="2400" dirty="0" smtClean="0"/>
              <a:t>Podání žádosti o akreditaci studijního programu na Národní akreditační úřad</a:t>
            </a:r>
            <a:endParaRPr lang="cs-CZ" sz="2400" i="1" dirty="0" smtClean="0"/>
          </a:p>
          <a:p>
            <a:r>
              <a:rPr lang="cs-CZ" sz="3000" dirty="0" smtClean="0"/>
              <a:t>Definice </a:t>
            </a:r>
            <a:r>
              <a:rPr lang="cs-CZ" sz="3000" i="1" dirty="0"/>
              <a:t>S</a:t>
            </a:r>
            <a:r>
              <a:rPr lang="cs-CZ" sz="3000" i="1" dirty="0" smtClean="0"/>
              <a:t>tandardů studijního programu na UK </a:t>
            </a:r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337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700" b="1" dirty="0" smtClean="0"/>
              <a:t>Udělení oprávnění uskutečňovat SP</a:t>
            </a:r>
            <a:endParaRPr lang="cs-CZ" sz="37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Oprávnění uděluje nový orgán univerzity: </a:t>
            </a:r>
            <a:r>
              <a:rPr lang="cs-CZ" sz="2800" b="1" dirty="0" smtClean="0"/>
              <a:t>Rada pro vnitřní hodnocení</a:t>
            </a:r>
            <a:endParaRPr lang="cs-CZ" sz="2800" dirty="0" smtClean="0"/>
          </a:p>
          <a:p>
            <a:r>
              <a:rPr lang="cs-CZ" sz="2800" u="sng" dirty="0" smtClean="0"/>
              <a:t>Posloupnost</a:t>
            </a:r>
            <a:r>
              <a:rPr lang="cs-CZ" sz="2800" dirty="0" smtClean="0"/>
              <a:t>: </a:t>
            </a:r>
            <a:r>
              <a:rPr lang="cs-CZ" sz="2800" i="1" dirty="0" smtClean="0"/>
              <a:t>předkládání návrhu SP=&gt;projednání návrhu=&gt; udělení oprávnění</a:t>
            </a:r>
          </a:p>
          <a:p>
            <a:r>
              <a:rPr lang="cs-CZ" sz="2800" dirty="0" smtClean="0"/>
              <a:t>Pro případ </a:t>
            </a:r>
            <a:r>
              <a:rPr lang="cs-CZ" sz="2800" i="1" dirty="0" smtClean="0"/>
              <a:t>neudělení oprávnění =&gt; přezkoumání usnesení Rady pro vnitřní hodnocení rektorem</a:t>
            </a:r>
          </a:p>
          <a:p>
            <a:r>
              <a:rPr lang="cs-CZ" sz="2800" dirty="0" smtClean="0"/>
              <a:t>Rozšíření nebo omezení uděleného oprávnění</a:t>
            </a:r>
          </a:p>
          <a:p>
            <a:r>
              <a:rPr lang="cs-CZ" sz="2800" dirty="0" smtClean="0"/>
              <a:t>Změny v průběhu uskutečňování SP </a:t>
            </a:r>
          </a:p>
          <a:p>
            <a:r>
              <a:rPr lang="cs-CZ" sz="2800" dirty="0" smtClean="0"/>
              <a:t>Zánik oprávnění uskutečňovat SP </a:t>
            </a:r>
          </a:p>
          <a:p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4088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700" b="1" dirty="0" smtClean="0"/>
              <a:t>Akreditace studijního programu</a:t>
            </a:r>
            <a:endParaRPr lang="cs-CZ" sz="37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dirty="0" smtClean="0"/>
              <a:t>Pro studijní programy, které budou náležet do oblastí vzdělávání, pro které nebude mít UK udělenou institucionální akreditaci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3000" dirty="0" smtClean="0"/>
              <a:t>posloupnost: </a:t>
            </a:r>
            <a:r>
              <a:rPr lang="cs-CZ" sz="3000" i="1" dirty="0" smtClean="0"/>
              <a:t>záměr předložit žádost o akreditaci SP=&gt;projednávání záměru=&gt;podání žádosti na NAÚ</a:t>
            </a:r>
          </a:p>
          <a:p>
            <a:r>
              <a:rPr lang="cs-CZ" sz="3000" dirty="0" smtClean="0"/>
              <a:t>Rozšíření a prodloužení udělené akreditace</a:t>
            </a:r>
          </a:p>
          <a:p>
            <a:r>
              <a:rPr lang="cs-CZ" sz="3000" dirty="0" smtClean="0"/>
              <a:t>Změny v průběhu uskutečňování akreditovaného SP</a:t>
            </a:r>
          </a:p>
          <a:p>
            <a:r>
              <a:rPr lang="cs-CZ" sz="3000" dirty="0" smtClean="0"/>
              <a:t>Zánik akreditace SP</a:t>
            </a:r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815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Standardy studijních programů UK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soubor vnitřních požadavků na studijní programy, které si vysoká škola bude schvalovat na základě udělené institucionální </a:t>
            </a:r>
            <a:r>
              <a:rPr lang="cs-CZ" dirty="0" smtClean="0"/>
              <a:t>akreditace</a:t>
            </a:r>
            <a:endParaRPr lang="cs-CZ" dirty="0"/>
          </a:p>
          <a:p>
            <a:r>
              <a:rPr lang="cs-CZ" dirty="0"/>
              <a:t>Vysoká škola je schopna dodržování těchto požadavků </a:t>
            </a:r>
            <a:r>
              <a:rPr lang="cs-CZ" dirty="0" smtClean="0"/>
              <a:t>prokázat </a:t>
            </a:r>
            <a:r>
              <a:rPr lang="cs-CZ" dirty="0"/>
              <a:t>na kterémkoli studijním programu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Doložení (ne)splnění těchto požadavků zakládá legitimitu rozhodnutí RVH o (ne)udělení oprávnění daný SP uskutečňovat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48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b="1" dirty="0" smtClean="0"/>
              <a:t>Hodnocení kvality studijních programů</a:t>
            </a:r>
            <a:endParaRPr lang="cs-CZ" sz="3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Vnitřní hodnocení vzdělávací činnosti ve SP jako součást systému vnitřního hodnocení na UK</a:t>
            </a:r>
          </a:p>
          <a:p>
            <a:r>
              <a:rPr lang="cs-CZ" sz="2800" dirty="0" smtClean="0"/>
              <a:t>Každý uskutečňovaný SP bude hodnocen na základě vlastní hodnotící zprávy vypracované garantem SP</a:t>
            </a:r>
          </a:p>
          <a:p>
            <a:r>
              <a:rPr lang="cs-CZ" sz="2800" dirty="0" smtClean="0"/>
              <a:t>Hodnocení bude probíhat formou „dialogu </a:t>
            </a:r>
            <a:r>
              <a:rPr lang="cs-CZ" sz="2800" dirty="0"/>
              <a:t>z</a:t>
            </a:r>
            <a:r>
              <a:rPr lang="cs-CZ" sz="2800" dirty="0" smtClean="0"/>
              <a:t>ainteresovaných“ (pracovní skupina)</a:t>
            </a:r>
          </a:p>
          <a:p>
            <a:r>
              <a:rPr lang="cs-CZ" sz="2800" dirty="0" smtClean="0"/>
              <a:t>Smyslem hodnocení je podat plastický obraz o všech činnostech v daném SP pro účely reflexe a kvality a dalšího rozvoje SP</a:t>
            </a:r>
          </a:p>
          <a:p>
            <a:r>
              <a:rPr lang="cs-CZ" sz="2800" dirty="0" smtClean="0"/>
              <a:t>Zde již nejde o doložení standardů kvality, ale o prokázání jejich aplikace a rozvíjení v rámci uskutečňování SP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3816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295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Zajištění a hodnocení kvality vzdělávací činnosti ve studijních programech na UK</vt:lpstr>
      <vt:lpstr>Zajištění kvality studijních programů</vt:lpstr>
      <vt:lpstr>Udělení oprávnění uskutečňovat SP</vt:lpstr>
      <vt:lpstr>Akreditace studijního programu</vt:lpstr>
      <vt:lpstr>Standardy studijních programů UK</vt:lpstr>
      <vt:lpstr>Hodnocení kvality studijních programů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install</dc:creator>
  <cp:lastModifiedBy>install</cp:lastModifiedBy>
  <cp:revision>51</cp:revision>
  <cp:lastPrinted>2016-11-02T14:30:36Z</cp:lastPrinted>
  <dcterms:created xsi:type="dcterms:W3CDTF">2015-02-23T13:22:18Z</dcterms:created>
  <dcterms:modified xsi:type="dcterms:W3CDTF">2016-11-16T07:32:08Z</dcterms:modified>
</cp:coreProperties>
</file>