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81" r:id="rId3"/>
    <p:sldId id="282" r:id="rId4"/>
    <p:sldId id="260" r:id="rId5"/>
    <p:sldId id="262" r:id="rId6"/>
    <p:sldId id="280" r:id="rId7"/>
    <p:sldId id="263" r:id="rId8"/>
    <p:sldId id="264" r:id="rId9"/>
    <p:sldId id="265" r:id="rId10"/>
    <p:sldId id="279" r:id="rId11"/>
    <p:sldId id="267" r:id="rId12"/>
    <p:sldId id="278" r:id="rId13"/>
    <p:sldId id="269" r:id="rId14"/>
    <p:sldId id="277" r:id="rId15"/>
    <p:sldId id="271" r:id="rId16"/>
    <p:sldId id="276" r:id="rId17"/>
    <p:sldId id="274" r:id="rId18"/>
    <p:sldId id="257" r:id="rId19"/>
    <p:sldId id="283" r:id="rId20"/>
    <p:sldId id="258" r:id="rId21"/>
    <p:sldId id="284" r:id="rId22"/>
    <p:sldId id="285" r:id="rId23"/>
    <p:sldId id="275" r:id="rId24"/>
  </p:sldIdLst>
  <p:sldSz cx="12192000" cy="6858000"/>
  <p:notesSz cx="6761163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13" autoAdjust="0"/>
    <p:restoredTop sz="94660"/>
  </p:normalViewPr>
  <p:slideViewPr>
    <p:cSldViewPr snapToGrid="0">
      <p:cViewPr varScale="1">
        <p:scale>
          <a:sx n="66" d="100"/>
          <a:sy n="66" d="100"/>
        </p:scale>
        <p:origin x="458" y="3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96DCE-6F29-4793-8F11-96E723D047FC}" type="datetimeFigureOut">
              <a:rPr lang="cs-CZ" smtClean="0"/>
              <a:t>16. 11. 2016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5A054-1501-4CC8-9963-92AACFDE8E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126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46E8-D2F5-4708-A7C7-A1A288FBF831}" type="datetimeFigureOut">
              <a:rPr lang="cs-CZ" smtClean="0"/>
              <a:t>16. 11. 2016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EAB8-0BBD-4918-853C-8DBC6E6A0D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8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46E8-D2F5-4708-A7C7-A1A288FBF831}" type="datetimeFigureOut">
              <a:rPr lang="cs-CZ" smtClean="0"/>
              <a:t>16. 11. 2016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EAB8-0BBD-4918-853C-8DBC6E6A0D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167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46E8-D2F5-4708-A7C7-A1A288FBF831}" type="datetimeFigureOut">
              <a:rPr lang="cs-CZ" smtClean="0"/>
              <a:t>16. 11. 2016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EAB8-0BBD-4918-853C-8DBC6E6A0D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6131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46E8-D2F5-4708-A7C7-A1A288FBF831}" type="datetimeFigureOut">
              <a:rPr lang="cs-CZ" smtClean="0"/>
              <a:t>16. 11. 2016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EAB8-0BBD-4918-853C-8DBC6E6A0D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26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46E8-D2F5-4708-A7C7-A1A288FBF831}" type="datetimeFigureOut">
              <a:rPr lang="cs-CZ" smtClean="0"/>
              <a:t>16. 11. 2016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EAB8-0BBD-4918-853C-8DBC6E6A0D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46E8-D2F5-4708-A7C7-A1A288FBF831}" type="datetimeFigureOut">
              <a:rPr lang="cs-CZ" smtClean="0"/>
              <a:t>16. 11. 2016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EAB8-0BBD-4918-853C-8DBC6E6A0D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57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46E8-D2F5-4708-A7C7-A1A288FBF831}" type="datetimeFigureOut">
              <a:rPr lang="cs-CZ" smtClean="0"/>
              <a:t>16. 11. 2016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EAB8-0BBD-4918-853C-8DBC6E6A0D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27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46E8-D2F5-4708-A7C7-A1A288FBF831}" type="datetimeFigureOut">
              <a:rPr lang="cs-CZ" smtClean="0"/>
              <a:t>16. 11. 2016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EAB8-0BBD-4918-853C-8DBC6E6A0D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02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46E8-D2F5-4708-A7C7-A1A288FBF831}" type="datetimeFigureOut">
              <a:rPr lang="cs-CZ" smtClean="0"/>
              <a:t>16. 11. 2016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EAB8-0BBD-4918-853C-8DBC6E6A0D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17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46E8-D2F5-4708-A7C7-A1A288FBF831}" type="datetimeFigureOut">
              <a:rPr lang="cs-CZ" smtClean="0"/>
              <a:t>16. 11. 2016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EAB8-0BBD-4918-853C-8DBC6E6A0D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331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46E8-D2F5-4708-A7C7-A1A288FBF831}" type="datetimeFigureOut">
              <a:rPr lang="cs-CZ" smtClean="0"/>
              <a:t>16. 11. 2016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EAB8-0BBD-4918-853C-8DBC6E6A0D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78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946E8-D2F5-4708-A7C7-A1A288FBF831}" type="datetimeFigureOut">
              <a:rPr lang="cs-CZ" smtClean="0"/>
              <a:t>16. 11. 2016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1EAB8-0BBD-4918-853C-8DBC6E6A0D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53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itka.feberova@ruk.cuni.cz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learning.cuni.cz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l.cuni.cz/?page_id=34" TargetMode="External"/><Relationship Id="rId5" Type="http://schemas.openxmlformats.org/officeDocument/2006/relationships/hyperlink" Target="http://dl.cuni.cz/?page_id=296" TargetMode="External"/><Relationship Id="rId4" Type="http://schemas.openxmlformats.org/officeDocument/2006/relationships/hyperlink" Target="http://www.mefanet.cz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://dl.cuni.cz/?page_id=3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learning.cuni.cz/" TargetMode="External"/><Relationship Id="rId7" Type="http://schemas.openxmlformats.org/officeDocument/2006/relationships/hyperlink" Target="http://pez.cuni.cz/eknihy/?lang=c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l.cuni.cz/?page_id=34" TargetMode="External"/><Relationship Id="rId5" Type="http://schemas.openxmlformats.org/officeDocument/2006/relationships/hyperlink" Target="http://dl.cuni.cz/?page_id=296" TargetMode="External"/><Relationship Id="rId4" Type="http://schemas.openxmlformats.org/officeDocument/2006/relationships/hyperlink" Target="http://www.mefanet.cz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pez.cuni.cz/eknihy/" TargetMode="Externa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ecuni.publi.cz/" TargetMode="External"/><Relationship Id="rId3" Type="http://schemas.openxmlformats.org/officeDocument/2006/relationships/hyperlink" Target="http://elearning.cuni.cz/" TargetMode="External"/><Relationship Id="rId7" Type="http://schemas.openxmlformats.org/officeDocument/2006/relationships/hyperlink" Target="http://pez.cuni.cz/eknihy/?lang=c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l.cuni.cz/?page_id=34" TargetMode="External"/><Relationship Id="rId5" Type="http://schemas.openxmlformats.org/officeDocument/2006/relationships/hyperlink" Target="http://dl.cuni.cz/?page_id=296" TargetMode="External"/><Relationship Id="rId4" Type="http://schemas.openxmlformats.org/officeDocument/2006/relationships/hyperlink" Target="http://www.mefanet.cz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cuni.publi.cz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ecuni.publi.cz/" TargetMode="External"/><Relationship Id="rId3" Type="http://schemas.openxmlformats.org/officeDocument/2006/relationships/hyperlink" Target="http://elearning.cuni.cz/" TargetMode="External"/><Relationship Id="rId7" Type="http://schemas.openxmlformats.org/officeDocument/2006/relationships/hyperlink" Target="http://pez.cuni.cz/eknihy/?lang=c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l.cuni.cz/?page_id=34" TargetMode="External"/><Relationship Id="rId5" Type="http://schemas.openxmlformats.org/officeDocument/2006/relationships/hyperlink" Target="http://dl.cuni.cz/?page_id=296" TargetMode="External"/><Relationship Id="rId4" Type="http://schemas.openxmlformats.org/officeDocument/2006/relationships/hyperlink" Target="http://www.mefanet.cz/" TargetMode="External"/><Relationship Id="rId9" Type="http://schemas.openxmlformats.org/officeDocument/2006/relationships/hyperlink" Target="http://mooc.cuni.cz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ecuni.publi.cz/" TargetMode="External"/><Relationship Id="rId3" Type="http://schemas.openxmlformats.org/officeDocument/2006/relationships/hyperlink" Target="http://elearning.cuni.cz/" TargetMode="External"/><Relationship Id="rId7" Type="http://schemas.openxmlformats.org/officeDocument/2006/relationships/hyperlink" Target="http://pez.cuni.cz/eknihy/?lang=c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l.cuni.cz/?page_id=34" TargetMode="External"/><Relationship Id="rId5" Type="http://schemas.openxmlformats.org/officeDocument/2006/relationships/hyperlink" Target="http://dl.cuni.cz/?page_id=296" TargetMode="External"/><Relationship Id="rId4" Type="http://schemas.openxmlformats.org/officeDocument/2006/relationships/hyperlink" Target="http://www.mefanet.cz/" TargetMode="External"/><Relationship Id="rId9" Type="http://schemas.openxmlformats.org/officeDocument/2006/relationships/hyperlink" Target="http://mooc.cuni.cz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l.cuni.cz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ertik.cuni.cz/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learning.cuni.cz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l.cuni.cz/?page_id=1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learning.cuni.cz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fanet.cz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fanet.cz/index.php?pg=ict-infrastuktur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learning.cuni.cz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l.cuni.cz/?page_id=296" TargetMode="External"/><Relationship Id="rId4" Type="http://schemas.openxmlformats.org/officeDocument/2006/relationships/hyperlink" Target="http://www.mefanet.cz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://dl.cuni.cz/?page_id=29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228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5955" y="3680683"/>
            <a:ext cx="11800090" cy="2025460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MUDr. Jitka Feberová, Ph.D.</a:t>
            </a:r>
          </a:p>
          <a:p>
            <a:r>
              <a:rPr lang="cs-CZ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hlinkClick r:id="rId3"/>
              </a:rPr>
              <a:t>jitka.feberova@ruk.cuni.cz</a:t>
            </a:r>
            <a:endParaRPr lang="cs-CZ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cs-CZ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Mgr. Alexandra Polášková, Igor Červený, Bc. Jan </a:t>
            </a:r>
            <a:r>
              <a:rPr lang="cs-CZ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Závěšický</a:t>
            </a:r>
            <a:r>
              <a:rPr lang="cs-CZ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Ing. Jan Polášek, Tomáš Nikl, Bc. Martin </a:t>
            </a:r>
            <a:r>
              <a:rPr lang="cs-CZ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Feber</a:t>
            </a:r>
            <a:endParaRPr lang="cs-CZ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1026" name="Picture 2" descr="https://d184958f-a-62cb3a1a-s-sites.googlegroups.com/site/cunikoid/loga/logoUKUK_CZ.png?attachauth=ANoY7couCnmuG4kqL1dd1EVKGzmP4Wl6B3o7kOeFtSt6-mdzqO9AQANRyu76AIJYl51x5Lmr7-pGFTo1kchaIJvTfk1B2eQ1dPGS200qyIENn377SW5Mk7T9ys0kxwfrZn8CBSyhbI8qsnjMOtasuOch5qRzTZ2GV3iChh_6AKAYTw2Hp2r4foI_E-8xQ0RsmMlU0gjYQ2a4cXCtbua5SRaLeHqw8tTLkQ%3D%3D&amp;attredirects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108" y="257606"/>
            <a:ext cx="7882092" cy="197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043279" y="6056701"/>
            <a:ext cx="104139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Konference Kvalita vzdělávací činnosti a její hodnocení jako jeden z pilířů moderní univerzity,</a:t>
            </a:r>
          </a:p>
          <a:p>
            <a:r>
              <a:rPr lang="cs-CZ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listopadu </a:t>
            </a:r>
            <a:r>
              <a:rPr lang="cs-CZ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  <a:p>
            <a:endParaRPr lang="cs-CZ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95955" y="2488815"/>
            <a:ext cx="1180009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600" b="1" dirty="0" smtClean="0"/>
              <a:t>Možnosti tvorby OE výukových materiálů na UK</a:t>
            </a:r>
            <a:endParaRPr lang="cs-CZ" sz="4600" dirty="0"/>
          </a:p>
        </p:txBody>
      </p:sp>
    </p:spTree>
    <p:extLst>
      <p:ext uri="{BB962C8B-B14F-4D97-AF65-F5344CB8AC3E}">
        <p14:creationId xmlns:p14="http://schemas.microsoft.com/office/powerpoint/2010/main" val="345109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72"/>
            <a:ext cx="12192000" cy="6851228"/>
          </a:xfrm>
          <a:prstGeom prst="rect">
            <a:avLst/>
          </a:prstGeom>
        </p:spPr>
      </p:pic>
      <p:grpSp>
        <p:nvGrpSpPr>
          <p:cNvPr id="31" name="Skupina 30"/>
          <p:cNvGrpSpPr/>
          <p:nvPr/>
        </p:nvGrpSpPr>
        <p:grpSpPr>
          <a:xfrm>
            <a:off x="838040" y="1482756"/>
            <a:ext cx="2073047" cy="914400"/>
            <a:chOff x="2644983" y="4343400"/>
            <a:chExt cx="1500800" cy="914400"/>
          </a:xfrm>
        </p:grpSpPr>
        <p:sp>
          <p:nvSpPr>
            <p:cNvPr id="32" name="Ovál 31"/>
            <p:cNvSpPr/>
            <p:nvPr/>
          </p:nvSpPr>
          <p:spPr>
            <a:xfrm>
              <a:off x="2644983" y="4343400"/>
              <a:ext cx="15008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2882261" y="4583936"/>
              <a:ext cx="102624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algn="ctr">
                <a:defRPr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cs-CZ" sz="2800" dirty="0">
                  <a:hlinkClick r:id="rId3"/>
                </a:rPr>
                <a:t>Moodle</a:t>
              </a:r>
              <a:endParaRPr lang="cs-CZ" sz="2800" dirty="0"/>
            </a:p>
          </p:txBody>
        </p:sp>
      </p:grpSp>
      <p:sp>
        <p:nvSpPr>
          <p:cNvPr id="8" name="Ovál 7"/>
          <p:cNvSpPr/>
          <p:nvPr/>
        </p:nvSpPr>
        <p:spPr>
          <a:xfrm>
            <a:off x="838040" y="3105123"/>
            <a:ext cx="2171851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Mefanet</a:t>
            </a:r>
            <a:endParaRPr lang="cs-CZ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ál 8"/>
          <p:cNvSpPr/>
          <p:nvPr/>
        </p:nvSpPr>
        <p:spPr>
          <a:xfrm>
            <a:off x="813440" y="4697337"/>
            <a:ext cx="2457062" cy="11172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Wiki platforma</a:t>
            </a:r>
            <a:endParaRPr lang="cs-CZ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ál 9"/>
          <p:cNvSpPr/>
          <p:nvPr/>
        </p:nvSpPr>
        <p:spPr>
          <a:xfrm>
            <a:off x="3695596" y="5325997"/>
            <a:ext cx="3551853" cy="11172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Streamservery</a:t>
            </a:r>
            <a:endParaRPr lang="cs-CZ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ál 16"/>
          <p:cNvSpPr/>
          <p:nvPr/>
        </p:nvSpPr>
        <p:spPr>
          <a:xfrm>
            <a:off x="3290706" y="2012751"/>
            <a:ext cx="4261777" cy="282572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reflection stA="45000" endPos="1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Jednoznačný trend je elektronizace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05678" y="-6773"/>
            <a:ext cx="71032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Výukové materiály</a:t>
            </a:r>
            <a:endParaRPr lang="cs-CZ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00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228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205678" y="-114713"/>
            <a:ext cx="56909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Streamservery</a:t>
            </a:r>
            <a:endParaRPr lang="cs-CZ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8" y="1106691"/>
            <a:ext cx="5537729" cy="48829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186" y="1576402"/>
            <a:ext cx="5594791" cy="47215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8749" y="2287727"/>
            <a:ext cx="5252454" cy="43270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5181" y="2761766"/>
            <a:ext cx="4732174" cy="40933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ovéPole 9"/>
          <p:cNvSpPr txBox="1"/>
          <p:nvPr/>
        </p:nvSpPr>
        <p:spPr>
          <a:xfrm>
            <a:off x="205678" y="744253"/>
            <a:ext cx="1782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hlinkClick r:id="rId7"/>
              </a:rPr>
              <a:t>http://dl.cuni.cz/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590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72"/>
            <a:ext cx="12192000" cy="6851228"/>
          </a:xfrm>
          <a:prstGeom prst="rect">
            <a:avLst/>
          </a:prstGeom>
        </p:spPr>
      </p:pic>
      <p:grpSp>
        <p:nvGrpSpPr>
          <p:cNvPr id="31" name="Skupina 30"/>
          <p:cNvGrpSpPr/>
          <p:nvPr/>
        </p:nvGrpSpPr>
        <p:grpSpPr>
          <a:xfrm>
            <a:off x="838040" y="1482756"/>
            <a:ext cx="2073047" cy="914400"/>
            <a:chOff x="2644983" y="4343400"/>
            <a:chExt cx="1500800" cy="914400"/>
          </a:xfrm>
        </p:grpSpPr>
        <p:sp>
          <p:nvSpPr>
            <p:cNvPr id="32" name="Ovál 31"/>
            <p:cNvSpPr/>
            <p:nvPr/>
          </p:nvSpPr>
          <p:spPr>
            <a:xfrm>
              <a:off x="2644983" y="4343400"/>
              <a:ext cx="15008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2882261" y="4583936"/>
              <a:ext cx="102624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algn="ctr">
                <a:defRPr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cs-CZ" sz="2800" dirty="0">
                  <a:hlinkClick r:id="rId3"/>
                </a:rPr>
                <a:t>Moodle</a:t>
              </a:r>
              <a:endParaRPr lang="cs-CZ" sz="2800" dirty="0"/>
            </a:p>
          </p:txBody>
        </p:sp>
      </p:grpSp>
      <p:sp>
        <p:nvSpPr>
          <p:cNvPr id="8" name="Ovál 7"/>
          <p:cNvSpPr/>
          <p:nvPr/>
        </p:nvSpPr>
        <p:spPr>
          <a:xfrm>
            <a:off x="838040" y="3105123"/>
            <a:ext cx="2171851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Mefanet</a:t>
            </a:r>
            <a:endParaRPr lang="cs-CZ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ál 8"/>
          <p:cNvSpPr/>
          <p:nvPr/>
        </p:nvSpPr>
        <p:spPr>
          <a:xfrm>
            <a:off x="813440" y="4697337"/>
            <a:ext cx="2457062" cy="11172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Wiki platforma</a:t>
            </a:r>
            <a:endParaRPr lang="cs-CZ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ál 9"/>
          <p:cNvSpPr/>
          <p:nvPr/>
        </p:nvSpPr>
        <p:spPr>
          <a:xfrm>
            <a:off x="3695596" y="5325997"/>
            <a:ext cx="3551853" cy="11172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Streamservery</a:t>
            </a:r>
            <a:endParaRPr lang="cs-CZ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ál 10"/>
          <p:cNvSpPr/>
          <p:nvPr/>
        </p:nvSpPr>
        <p:spPr>
          <a:xfrm>
            <a:off x="7977577" y="4695083"/>
            <a:ext cx="3551853" cy="11172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E-knihy</a:t>
            </a:r>
            <a:endParaRPr lang="cs-CZ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ál 16"/>
          <p:cNvSpPr/>
          <p:nvPr/>
        </p:nvSpPr>
        <p:spPr>
          <a:xfrm>
            <a:off x="3290706" y="2012751"/>
            <a:ext cx="4261777" cy="282572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reflection stA="45000" endPos="1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Jednoznačný trend je elektronizace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36780" y="-6803"/>
            <a:ext cx="71032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Výukové materiály</a:t>
            </a:r>
            <a:endParaRPr lang="cs-CZ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62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228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205678" y="-114713"/>
            <a:ext cx="30075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E-knihy</a:t>
            </a:r>
            <a:endParaRPr lang="cs-CZ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926" y="474921"/>
            <a:ext cx="6389268" cy="620199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17" y="1273917"/>
            <a:ext cx="3103395" cy="550932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00660" y="844599"/>
            <a:ext cx="2054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5" action="ppaction://hlinkfile"/>
              </a:rPr>
              <a:t>pez.cuni.cz/</a:t>
            </a:r>
            <a:r>
              <a:rPr lang="cs-CZ" dirty="0" err="1">
                <a:hlinkClick r:id="rId5" action="ppaction://hlinkfile"/>
              </a:rPr>
              <a:t>eknihy</a:t>
            </a:r>
            <a:r>
              <a:rPr lang="cs-CZ" dirty="0" smtClean="0"/>
              <a:t>/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072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228"/>
          </a:xfrm>
          <a:prstGeom prst="rect">
            <a:avLst/>
          </a:prstGeom>
        </p:spPr>
      </p:pic>
      <p:grpSp>
        <p:nvGrpSpPr>
          <p:cNvPr id="31" name="Skupina 30"/>
          <p:cNvGrpSpPr/>
          <p:nvPr/>
        </p:nvGrpSpPr>
        <p:grpSpPr>
          <a:xfrm>
            <a:off x="838040" y="1482756"/>
            <a:ext cx="2073047" cy="914400"/>
            <a:chOff x="2644983" y="4343400"/>
            <a:chExt cx="1500800" cy="914400"/>
          </a:xfrm>
        </p:grpSpPr>
        <p:sp>
          <p:nvSpPr>
            <p:cNvPr id="32" name="Ovál 31"/>
            <p:cNvSpPr/>
            <p:nvPr/>
          </p:nvSpPr>
          <p:spPr>
            <a:xfrm>
              <a:off x="2644983" y="4343400"/>
              <a:ext cx="15008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2882261" y="4583936"/>
              <a:ext cx="102624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algn="ctr">
                <a:defRPr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cs-CZ" sz="2800" dirty="0">
                  <a:hlinkClick r:id="rId3"/>
                </a:rPr>
                <a:t>Moodle</a:t>
              </a:r>
              <a:endParaRPr lang="cs-CZ" sz="2800" dirty="0"/>
            </a:p>
          </p:txBody>
        </p:sp>
      </p:grpSp>
      <p:sp>
        <p:nvSpPr>
          <p:cNvPr id="8" name="Ovál 7"/>
          <p:cNvSpPr/>
          <p:nvPr/>
        </p:nvSpPr>
        <p:spPr>
          <a:xfrm>
            <a:off x="838040" y="3105123"/>
            <a:ext cx="2171851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Mefanet</a:t>
            </a:r>
            <a:endParaRPr lang="cs-CZ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ál 8"/>
          <p:cNvSpPr/>
          <p:nvPr/>
        </p:nvSpPr>
        <p:spPr>
          <a:xfrm>
            <a:off x="813440" y="4697337"/>
            <a:ext cx="2457062" cy="11172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Wiki platforma</a:t>
            </a:r>
            <a:endParaRPr lang="cs-CZ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ál 9"/>
          <p:cNvSpPr/>
          <p:nvPr/>
        </p:nvSpPr>
        <p:spPr>
          <a:xfrm>
            <a:off x="3695596" y="5325997"/>
            <a:ext cx="3551853" cy="11172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Streamservery</a:t>
            </a:r>
            <a:endParaRPr lang="cs-CZ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ál 10"/>
          <p:cNvSpPr/>
          <p:nvPr/>
        </p:nvSpPr>
        <p:spPr>
          <a:xfrm>
            <a:off x="7977577" y="4695083"/>
            <a:ext cx="3551853" cy="11172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E-knihy</a:t>
            </a:r>
            <a:endParaRPr lang="cs-CZ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ál 11"/>
          <p:cNvSpPr/>
          <p:nvPr/>
        </p:nvSpPr>
        <p:spPr>
          <a:xfrm>
            <a:off x="7728570" y="3040415"/>
            <a:ext cx="4287342" cy="11172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Webová knihovna</a:t>
            </a:r>
          </a:p>
          <a:p>
            <a:pPr algn="ctr"/>
            <a:r>
              <a:rPr lang="cs-CZ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eCUNI</a:t>
            </a:r>
            <a:endParaRPr lang="cs-CZ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ál 16"/>
          <p:cNvSpPr/>
          <p:nvPr/>
        </p:nvSpPr>
        <p:spPr>
          <a:xfrm>
            <a:off x="3290706" y="2012751"/>
            <a:ext cx="4261777" cy="282572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reflection stA="45000" endPos="1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Jednoznačný trend je elektronizace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24340" y="19204"/>
            <a:ext cx="71032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Výukové materiály</a:t>
            </a:r>
            <a:endParaRPr lang="cs-CZ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58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228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205678" y="-114713"/>
            <a:ext cx="69020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Webová knihovna</a:t>
            </a:r>
            <a:endParaRPr lang="cs-CZ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00660" y="844599"/>
            <a:ext cx="2278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3"/>
              </a:rPr>
              <a:t>https://ecuni.publi.cz/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343" y="1107996"/>
            <a:ext cx="5193039" cy="568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4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228"/>
          </a:xfrm>
          <a:prstGeom prst="rect">
            <a:avLst/>
          </a:prstGeom>
        </p:spPr>
      </p:pic>
      <p:grpSp>
        <p:nvGrpSpPr>
          <p:cNvPr id="31" name="Skupina 30"/>
          <p:cNvGrpSpPr/>
          <p:nvPr/>
        </p:nvGrpSpPr>
        <p:grpSpPr>
          <a:xfrm>
            <a:off x="838040" y="1482756"/>
            <a:ext cx="2073047" cy="914400"/>
            <a:chOff x="2644983" y="4343400"/>
            <a:chExt cx="1500800" cy="914400"/>
          </a:xfrm>
        </p:grpSpPr>
        <p:sp>
          <p:nvSpPr>
            <p:cNvPr id="32" name="Ovál 31"/>
            <p:cNvSpPr/>
            <p:nvPr/>
          </p:nvSpPr>
          <p:spPr>
            <a:xfrm>
              <a:off x="2644983" y="4343400"/>
              <a:ext cx="15008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2882261" y="4583936"/>
              <a:ext cx="102624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algn="ctr">
                <a:defRPr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cs-CZ" sz="2800" dirty="0">
                  <a:hlinkClick r:id="rId3"/>
                </a:rPr>
                <a:t>Moodle</a:t>
              </a:r>
              <a:endParaRPr lang="cs-CZ" sz="2800" dirty="0"/>
            </a:p>
          </p:txBody>
        </p:sp>
      </p:grpSp>
      <p:sp>
        <p:nvSpPr>
          <p:cNvPr id="8" name="Ovál 7"/>
          <p:cNvSpPr/>
          <p:nvPr/>
        </p:nvSpPr>
        <p:spPr>
          <a:xfrm>
            <a:off x="838040" y="3105123"/>
            <a:ext cx="2171851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Mefanet</a:t>
            </a:r>
            <a:endParaRPr lang="cs-CZ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ál 8"/>
          <p:cNvSpPr/>
          <p:nvPr/>
        </p:nvSpPr>
        <p:spPr>
          <a:xfrm>
            <a:off x="813440" y="4697337"/>
            <a:ext cx="2457062" cy="11172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Wiki platforma</a:t>
            </a:r>
            <a:endParaRPr lang="cs-CZ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ál 9"/>
          <p:cNvSpPr/>
          <p:nvPr/>
        </p:nvSpPr>
        <p:spPr>
          <a:xfrm>
            <a:off x="3695596" y="5325997"/>
            <a:ext cx="3551853" cy="11172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Streamservery</a:t>
            </a:r>
            <a:endParaRPr lang="cs-CZ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ál 10"/>
          <p:cNvSpPr/>
          <p:nvPr/>
        </p:nvSpPr>
        <p:spPr>
          <a:xfrm>
            <a:off x="7977577" y="4695083"/>
            <a:ext cx="3551853" cy="11172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E-knihy</a:t>
            </a:r>
            <a:endParaRPr lang="cs-CZ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ál 11"/>
          <p:cNvSpPr/>
          <p:nvPr/>
        </p:nvSpPr>
        <p:spPr>
          <a:xfrm>
            <a:off x="7728570" y="3040415"/>
            <a:ext cx="4287342" cy="11172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Webová knihovna</a:t>
            </a:r>
          </a:p>
          <a:p>
            <a:pPr algn="ctr"/>
            <a:r>
              <a:rPr lang="cs-CZ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eCUNI</a:t>
            </a:r>
            <a:endParaRPr lang="cs-CZ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ál 13"/>
          <p:cNvSpPr/>
          <p:nvPr/>
        </p:nvSpPr>
        <p:spPr>
          <a:xfrm>
            <a:off x="8136084" y="1442906"/>
            <a:ext cx="3022068" cy="11172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hlinkClick r:id="rId9"/>
              </a:rPr>
              <a:t>MOOC server </a:t>
            </a:r>
            <a:endParaRPr lang="cs-CZ" sz="2800" dirty="0"/>
          </a:p>
        </p:txBody>
      </p:sp>
      <p:sp>
        <p:nvSpPr>
          <p:cNvPr id="17" name="Ovál 16"/>
          <p:cNvSpPr/>
          <p:nvPr/>
        </p:nvSpPr>
        <p:spPr>
          <a:xfrm>
            <a:off x="3290706" y="2012751"/>
            <a:ext cx="4261777" cy="282572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reflection stA="45000" endPos="1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Jednoznačný trend je elektronizace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24339" y="-3997"/>
            <a:ext cx="106346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Výukové materiály- nástroje</a:t>
            </a:r>
            <a:endParaRPr lang="cs-CZ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30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228"/>
          </a:xfrm>
          <a:prstGeom prst="rect">
            <a:avLst/>
          </a:prstGeom>
        </p:spPr>
      </p:pic>
      <p:grpSp>
        <p:nvGrpSpPr>
          <p:cNvPr id="31" name="Skupina 30"/>
          <p:cNvGrpSpPr/>
          <p:nvPr/>
        </p:nvGrpSpPr>
        <p:grpSpPr>
          <a:xfrm>
            <a:off x="838040" y="1482756"/>
            <a:ext cx="2073047" cy="914400"/>
            <a:chOff x="2644983" y="4343400"/>
            <a:chExt cx="1500800" cy="914400"/>
          </a:xfrm>
        </p:grpSpPr>
        <p:sp>
          <p:nvSpPr>
            <p:cNvPr id="32" name="Ovál 31"/>
            <p:cNvSpPr/>
            <p:nvPr/>
          </p:nvSpPr>
          <p:spPr>
            <a:xfrm>
              <a:off x="2644983" y="4343400"/>
              <a:ext cx="15008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2882261" y="4583936"/>
              <a:ext cx="102624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algn="ctr">
                <a:defRPr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cs-CZ" sz="2800" dirty="0">
                  <a:hlinkClick r:id="rId3"/>
                </a:rPr>
                <a:t>Moodle</a:t>
              </a:r>
              <a:endParaRPr lang="cs-CZ" sz="2800" dirty="0"/>
            </a:p>
          </p:txBody>
        </p:sp>
      </p:grpSp>
      <p:sp>
        <p:nvSpPr>
          <p:cNvPr id="8" name="Ovál 7"/>
          <p:cNvSpPr/>
          <p:nvPr/>
        </p:nvSpPr>
        <p:spPr>
          <a:xfrm>
            <a:off x="838040" y="3105123"/>
            <a:ext cx="2171851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Mefanet</a:t>
            </a:r>
            <a:endParaRPr lang="cs-CZ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ál 8"/>
          <p:cNvSpPr/>
          <p:nvPr/>
        </p:nvSpPr>
        <p:spPr>
          <a:xfrm>
            <a:off x="813440" y="4697337"/>
            <a:ext cx="2457062" cy="11172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Wiki platforma</a:t>
            </a:r>
            <a:endParaRPr lang="cs-CZ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ál 9"/>
          <p:cNvSpPr/>
          <p:nvPr/>
        </p:nvSpPr>
        <p:spPr>
          <a:xfrm>
            <a:off x="3695596" y="5325997"/>
            <a:ext cx="3551853" cy="11172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Streamservery</a:t>
            </a:r>
            <a:endParaRPr lang="cs-CZ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ál 10"/>
          <p:cNvSpPr/>
          <p:nvPr/>
        </p:nvSpPr>
        <p:spPr>
          <a:xfrm>
            <a:off x="7977577" y="4695083"/>
            <a:ext cx="3551853" cy="11172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E-knihy</a:t>
            </a:r>
            <a:endParaRPr lang="cs-CZ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ál 11"/>
          <p:cNvSpPr/>
          <p:nvPr/>
        </p:nvSpPr>
        <p:spPr>
          <a:xfrm>
            <a:off x="7728570" y="3040415"/>
            <a:ext cx="4287342" cy="11172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Webová knihovna</a:t>
            </a:r>
          </a:p>
          <a:p>
            <a:pPr algn="ctr"/>
            <a:r>
              <a:rPr lang="cs-CZ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eCUNI</a:t>
            </a:r>
            <a:endParaRPr lang="cs-CZ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ál 13"/>
          <p:cNvSpPr/>
          <p:nvPr/>
        </p:nvSpPr>
        <p:spPr>
          <a:xfrm>
            <a:off x="8136084" y="1442906"/>
            <a:ext cx="3022068" cy="11172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hlinkClick r:id="rId9"/>
              </a:rPr>
              <a:t>MOOC server </a:t>
            </a:r>
            <a:endParaRPr lang="cs-CZ" sz="2800" dirty="0"/>
          </a:p>
        </p:txBody>
      </p:sp>
      <p:sp>
        <p:nvSpPr>
          <p:cNvPr id="16" name="Ovál 15"/>
          <p:cNvSpPr/>
          <p:nvPr/>
        </p:nvSpPr>
        <p:spPr>
          <a:xfrm>
            <a:off x="3512864" y="883087"/>
            <a:ext cx="3917316" cy="11172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solidFill>
                  <a:schemeClr val="tx1"/>
                </a:solidFill>
              </a:rPr>
              <a:t>Repozitář</a:t>
            </a:r>
            <a:r>
              <a:rPr lang="cs-CZ" sz="2800" dirty="0" smtClean="0">
                <a:solidFill>
                  <a:schemeClr val="tx1"/>
                </a:solidFill>
              </a:rPr>
              <a:t> závěrečných prací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17" name="Ovál 16"/>
          <p:cNvSpPr/>
          <p:nvPr/>
        </p:nvSpPr>
        <p:spPr>
          <a:xfrm>
            <a:off x="3290705" y="2149460"/>
            <a:ext cx="4261777" cy="282572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reflection stA="45000" endPos="1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Jednoznačný trend je elektronizace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99458" y="-61454"/>
            <a:ext cx="71032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Výukové materiály</a:t>
            </a:r>
            <a:endParaRPr lang="cs-CZ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39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228"/>
          </a:xfrm>
          <a:prstGeom prst="rect">
            <a:avLst/>
          </a:prstGeom>
        </p:spPr>
      </p:pic>
      <p:sp>
        <p:nvSpPr>
          <p:cNvPr id="32" name="TextovéPole 31"/>
          <p:cNvSpPr txBox="1"/>
          <p:nvPr/>
        </p:nvSpPr>
        <p:spPr>
          <a:xfrm>
            <a:off x="205678" y="-114713"/>
            <a:ext cx="29777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Turnitin</a:t>
            </a:r>
            <a:endParaRPr lang="cs-CZ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619" y="925837"/>
            <a:ext cx="8160599" cy="556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8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228"/>
          </a:xfrm>
          <a:prstGeom prst="rect">
            <a:avLst/>
          </a:prstGeom>
        </p:spPr>
      </p:pic>
      <p:sp>
        <p:nvSpPr>
          <p:cNvPr id="32" name="TextovéPole 31"/>
          <p:cNvSpPr txBox="1"/>
          <p:nvPr/>
        </p:nvSpPr>
        <p:spPr>
          <a:xfrm>
            <a:off x="205678" y="-58729"/>
            <a:ext cx="63049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Systém podpory</a:t>
            </a:r>
            <a:endParaRPr lang="cs-CZ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00" y="2185214"/>
            <a:ext cx="3397207" cy="441589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0408" y="1049267"/>
            <a:ext cx="50515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Vyškolení zaměstnanci </a:t>
            </a:r>
          </a:p>
          <a:p>
            <a:r>
              <a:rPr lang="cs-CZ" sz="3200" dirty="0" smtClean="0"/>
              <a:t>knihoven fakult a součástí UK</a:t>
            </a:r>
            <a:endParaRPr 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2424" y="2069656"/>
            <a:ext cx="2267728" cy="460338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566278" y="1049267"/>
            <a:ext cx="50487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Pracovní skupina zástupců fakult a součástí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362474" y="2348396"/>
            <a:ext cx="42962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Zaměstnanci centra pro</a:t>
            </a:r>
          </a:p>
          <a:p>
            <a:r>
              <a:rPr lang="cs-CZ" sz="3200" dirty="0" smtClean="0"/>
              <a:t>e-</a:t>
            </a:r>
            <a:r>
              <a:rPr lang="cs-CZ" sz="3200" dirty="0" err="1" smtClean="0"/>
              <a:t>learning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012" y="3820377"/>
            <a:ext cx="269557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8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72"/>
            <a:ext cx="12192000" cy="6851228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205678" y="-114713"/>
            <a:ext cx="88953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Centrum pro e-</a:t>
            </a:r>
            <a:r>
              <a:rPr lang="cs-CZ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endParaRPr lang="cs-CZ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725" y="966096"/>
            <a:ext cx="10373995" cy="583165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122743" y="2025569"/>
            <a:ext cx="3025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hlinkClick r:id="rId4"/>
              </a:rPr>
              <a:t>http://dl.cuni.cz</a:t>
            </a:r>
            <a:r>
              <a:rPr lang="cs-CZ" sz="3200" dirty="0" smtClean="0">
                <a:hlinkClick r:id="rId4"/>
              </a:rPr>
              <a:t>/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91394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Obrázek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07"/>
            <a:ext cx="12192000" cy="6873207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573318" y="233900"/>
            <a:ext cx="62584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Hodnocení kvality</a:t>
            </a:r>
            <a:endParaRPr lang="cs-CZ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864" y="1316086"/>
            <a:ext cx="7741978" cy="547539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13" y="1316086"/>
            <a:ext cx="4002190" cy="547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0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Obrázek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07"/>
            <a:ext cx="12192000" cy="6873207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573318" y="233900"/>
            <a:ext cx="62584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Hodnocení kvality</a:t>
            </a:r>
            <a:endParaRPr lang="cs-CZ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0" y="1535661"/>
            <a:ext cx="4754747" cy="497344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3623" y="2013097"/>
            <a:ext cx="5031404" cy="476146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7955" y="1249563"/>
            <a:ext cx="5346230" cy="5545646"/>
          </a:xfrm>
          <a:prstGeom prst="rect">
            <a:avLst/>
          </a:prstGeom>
        </p:spPr>
      </p:pic>
      <p:sp>
        <p:nvSpPr>
          <p:cNvPr id="27" name="TextovéPole 26"/>
          <p:cNvSpPr txBox="1"/>
          <p:nvPr/>
        </p:nvSpPr>
        <p:spPr>
          <a:xfrm>
            <a:off x="631302" y="1085539"/>
            <a:ext cx="2278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6"/>
              </a:rPr>
              <a:t>https://certik.cuni.cz/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28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Obrázek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3207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573318" y="233900"/>
            <a:ext cx="100433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Další rozvoj - </a:t>
            </a:r>
            <a:r>
              <a:rPr lang="cs-CZ" sz="6000" dirty="0" smtClean="0"/>
              <a:t>projekty </a:t>
            </a:r>
            <a:r>
              <a:rPr lang="cs-CZ" sz="6000" dirty="0"/>
              <a:t>OP VVV</a:t>
            </a:r>
          </a:p>
          <a:p>
            <a:r>
              <a:rPr lang="cs-CZ" sz="6000" dirty="0"/>
              <a:t>ESF a </a:t>
            </a:r>
            <a:r>
              <a:rPr lang="cs-CZ" sz="6000" dirty="0" smtClean="0"/>
              <a:t>ERDF</a:t>
            </a:r>
            <a:endParaRPr lang="cs-CZ" sz="6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83781" y="2680997"/>
            <a:ext cx="108244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Digitalizační centrum – digitalizace doporučené literatury</a:t>
            </a:r>
          </a:p>
          <a:p>
            <a:r>
              <a:rPr lang="cs-CZ" sz="3600" dirty="0" smtClean="0"/>
              <a:t>Školicí centrum</a:t>
            </a:r>
          </a:p>
          <a:p>
            <a:r>
              <a:rPr lang="cs-CZ" sz="3600" dirty="0" smtClean="0"/>
              <a:t>Virtuální učebny</a:t>
            </a:r>
          </a:p>
          <a:p>
            <a:r>
              <a:rPr lang="cs-CZ" sz="3600" dirty="0" smtClean="0"/>
              <a:t>AV pracoviště</a:t>
            </a:r>
          </a:p>
        </p:txBody>
      </p:sp>
    </p:spTree>
    <p:extLst>
      <p:ext uri="{BB962C8B-B14F-4D97-AF65-F5344CB8AC3E}">
        <p14:creationId xmlns:p14="http://schemas.microsoft.com/office/powerpoint/2010/main" val="214720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72"/>
            <a:ext cx="12192000" cy="6851228"/>
          </a:xfrm>
          <a:prstGeom prst="rect">
            <a:avLst/>
          </a:prstGeom>
        </p:spPr>
      </p:pic>
      <p:sp>
        <p:nvSpPr>
          <p:cNvPr id="32" name="TextovéPole 31"/>
          <p:cNvSpPr txBox="1"/>
          <p:nvPr/>
        </p:nvSpPr>
        <p:spPr>
          <a:xfrm>
            <a:off x="2367630" y="2160655"/>
            <a:ext cx="762260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endParaRPr lang="cs-CZ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s://d184958f-a-62cb3a1a-s-sites.googlegroups.com/site/cunikoid/loga/logoUKUK_CZ.png?attachauth=ANoY7couCnmuG4kqL1dd1EVKGzmP4Wl6B3o7kOeFtSt6-mdzqO9AQANRyu76AIJYl51x5Lmr7-pGFTo1kchaIJvTfk1B2eQ1dPGS200qyIENn377SW5Mk7T9ys0kxwfrZn8CBSyhbI8qsnjMOtasuOch5qRzTZ2GV3iChh_6AKAYTw2Hp2r4foI_E-8xQ0RsmMlU0gjYQ2a4cXCtbua5SRaLeHqw8tTLkQ%3D%3D&amp;attredirects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2" y="4740918"/>
            <a:ext cx="4867492" cy="121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539465" y="6085054"/>
            <a:ext cx="104139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Konference Kvalita vzdělávací činnosti a její hodnocení jako jeden z pilířů moderní univerzity,</a:t>
            </a:r>
          </a:p>
          <a:p>
            <a:r>
              <a:rPr lang="cs-CZ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listopadu </a:t>
            </a:r>
            <a:r>
              <a:rPr lang="cs-CZ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  <a:p>
            <a:endParaRPr lang="cs-CZ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7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72"/>
            <a:ext cx="12192000" cy="6851228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199457" y="0"/>
            <a:ext cx="71032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Výukové materiály</a:t>
            </a:r>
            <a:endParaRPr lang="cs-CZ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Skupina 30"/>
          <p:cNvGrpSpPr/>
          <p:nvPr/>
        </p:nvGrpSpPr>
        <p:grpSpPr>
          <a:xfrm>
            <a:off x="1071053" y="1390815"/>
            <a:ext cx="2073047" cy="914400"/>
            <a:chOff x="2644983" y="4343400"/>
            <a:chExt cx="1500800" cy="914400"/>
          </a:xfrm>
        </p:grpSpPr>
        <p:sp>
          <p:nvSpPr>
            <p:cNvPr id="32" name="Ovál 31"/>
            <p:cNvSpPr/>
            <p:nvPr/>
          </p:nvSpPr>
          <p:spPr>
            <a:xfrm>
              <a:off x="2644983" y="4343400"/>
              <a:ext cx="15008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2882261" y="4583936"/>
              <a:ext cx="102624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algn="ctr">
                <a:defRPr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cs-CZ" sz="2800" dirty="0" err="1" smtClean="0">
                  <a:hlinkClick r:id="rId3"/>
                </a:rPr>
                <a:t>Moodle</a:t>
              </a:r>
              <a:endParaRPr lang="cs-CZ" sz="2800" dirty="0"/>
            </a:p>
          </p:txBody>
        </p:sp>
      </p:grpSp>
      <p:sp>
        <p:nvSpPr>
          <p:cNvPr id="11" name="Ovál 10"/>
          <p:cNvSpPr/>
          <p:nvPr/>
        </p:nvSpPr>
        <p:spPr>
          <a:xfrm>
            <a:off x="3856075" y="1848015"/>
            <a:ext cx="4261777" cy="282572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reflection stA="45000" endPos="1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Jednoznačný trend je elektronizace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3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228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205678" y="-114713"/>
            <a:ext cx="29626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endParaRPr lang="cs-CZ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05678" y="1110596"/>
            <a:ext cx="10393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Na UK od roku 2004, cca 6000 kurzů, 60 tis. uživatelů</a:t>
            </a:r>
            <a:endParaRPr lang="cs-CZ" sz="36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856" y="1749832"/>
            <a:ext cx="9931711" cy="504671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08338" y="835957"/>
            <a:ext cx="2984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4"/>
              </a:rPr>
              <a:t>http://dl.cuni.cz/?page_id=17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721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228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205678" y="-114713"/>
            <a:ext cx="29626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endParaRPr lang="cs-CZ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05678" y="919235"/>
            <a:ext cx="10393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Ukázka kurzu</a:t>
            </a:r>
            <a:endParaRPr lang="cs-CZ" sz="36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248" y="83617"/>
            <a:ext cx="5582174" cy="668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72"/>
            <a:ext cx="12192000" cy="6851228"/>
          </a:xfrm>
          <a:prstGeom prst="rect">
            <a:avLst/>
          </a:prstGeom>
        </p:spPr>
      </p:pic>
      <p:grpSp>
        <p:nvGrpSpPr>
          <p:cNvPr id="31" name="Skupina 30"/>
          <p:cNvGrpSpPr/>
          <p:nvPr/>
        </p:nvGrpSpPr>
        <p:grpSpPr>
          <a:xfrm>
            <a:off x="1071053" y="1390815"/>
            <a:ext cx="2073047" cy="914400"/>
            <a:chOff x="2644983" y="4343400"/>
            <a:chExt cx="1500800" cy="914400"/>
          </a:xfrm>
        </p:grpSpPr>
        <p:sp>
          <p:nvSpPr>
            <p:cNvPr id="32" name="Ovál 31"/>
            <p:cNvSpPr/>
            <p:nvPr/>
          </p:nvSpPr>
          <p:spPr>
            <a:xfrm>
              <a:off x="2644983" y="4343400"/>
              <a:ext cx="15008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2882261" y="4583936"/>
              <a:ext cx="102624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algn="ctr">
                <a:defRPr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cs-CZ" sz="2800" dirty="0">
                  <a:hlinkClick r:id="rId3"/>
                </a:rPr>
                <a:t>Moodle</a:t>
              </a:r>
              <a:endParaRPr lang="cs-CZ" sz="2800" dirty="0"/>
            </a:p>
          </p:txBody>
        </p:sp>
      </p:grpSp>
      <p:sp>
        <p:nvSpPr>
          <p:cNvPr id="8" name="Ovál 7"/>
          <p:cNvSpPr/>
          <p:nvPr/>
        </p:nvSpPr>
        <p:spPr>
          <a:xfrm>
            <a:off x="1071053" y="3058518"/>
            <a:ext cx="2171851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Mefanet</a:t>
            </a:r>
            <a:endParaRPr lang="cs-CZ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ál 10"/>
          <p:cNvSpPr/>
          <p:nvPr/>
        </p:nvSpPr>
        <p:spPr>
          <a:xfrm>
            <a:off x="3834810" y="1848015"/>
            <a:ext cx="4261777" cy="282572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reflection stA="45000" endPos="1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Jednoznačný trend je elektronizace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93237" y="0"/>
            <a:ext cx="71032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Výukové materiály</a:t>
            </a:r>
            <a:endParaRPr lang="cs-CZ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59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228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205678" y="-114713"/>
            <a:ext cx="41823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MEFANET</a:t>
            </a:r>
            <a:endParaRPr lang="cs-CZ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019" y="1325526"/>
            <a:ext cx="6759092" cy="542465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66245" y="859140"/>
            <a:ext cx="5369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4"/>
              </a:rPr>
              <a:t>http://www.mefanet.cz/index.php?pg=ict-infrastuktura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165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72"/>
            <a:ext cx="12192000" cy="6851228"/>
          </a:xfrm>
          <a:prstGeom prst="rect">
            <a:avLst/>
          </a:prstGeom>
        </p:spPr>
      </p:pic>
      <p:grpSp>
        <p:nvGrpSpPr>
          <p:cNvPr id="31" name="Skupina 30"/>
          <p:cNvGrpSpPr/>
          <p:nvPr/>
        </p:nvGrpSpPr>
        <p:grpSpPr>
          <a:xfrm>
            <a:off x="1071053" y="1390815"/>
            <a:ext cx="2073047" cy="914400"/>
            <a:chOff x="2644983" y="4343400"/>
            <a:chExt cx="1500800" cy="914400"/>
          </a:xfrm>
        </p:grpSpPr>
        <p:sp>
          <p:nvSpPr>
            <p:cNvPr id="32" name="Ovál 31"/>
            <p:cNvSpPr/>
            <p:nvPr/>
          </p:nvSpPr>
          <p:spPr>
            <a:xfrm>
              <a:off x="2644983" y="4343400"/>
              <a:ext cx="15008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2882261" y="4583936"/>
              <a:ext cx="102624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algn="ctr">
                <a:defRPr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cs-CZ" sz="2800" dirty="0">
                  <a:hlinkClick r:id="rId3"/>
                </a:rPr>
                <a:t>Moodle</a:t>
              </a:r>
              <a:endParaRPr lang="cs-CZ" sz="2800" dirty="0"/>
            </a:p>
          </p:txBody>
        </p:sp>
      </p:grpSp>
      <p:sp>
        <p:nvSpPr>
          <p:cNvPr id="8" name="Ovál 7"/>
          <p:cNvSpPr/>
          <p:nvPr/>
        </p:nvSpPr>
        <p:spPr>
          <a:xfrm>
            <a:off x="1071053" y="3058518"/>
            <a:ext cx="2171851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Mefanet</a:t>
            </a:r>
            <a:endParaRPr lang="cs-CZ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ál 8"/>
          <p:cNvSpPr/>
          <p:nvPr/>
        </p:nvSpPr>
        <p:spPr>
          <a:xfrm>
            <a:off x="1071053" y="4920881"/>
            <a:ext cx="2457062" cy="11172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Wiki platforma</a:t>
            </a:r>
            <a:endParaRPr lang="cs-CZ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ál 10"/>
          <p:cNvSpPr/>
          <p:nvPr/>
        </p:nvSpPr>
        <p:spPr>
          <a:xfrm>
            <a:off x="3834810" y="1848015"/>
            <a:ext cx="4261777" cy="282572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reflection stA="45000" endPos="1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Jednoznačný trend je elektronizace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05678" y="0"/>
            <a:ext cx="71032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Výukové materiály</a:t>
            </a:r>
            <a:endParaRPr lang="cs-CZ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7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228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205678" y="-114713"/>
            <a:ext cx="20185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WIKI</a:t>
            </a:r>
            <a:endParaRPr lang="cs-CZ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71" y="1288348"/>
            <a:ext cx="7499776" cy="540052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590" y="1921822"/>
            <a:ext cx="6073850" cy="493617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1279" y="2531707"/>
            <a:ext cx="6355102" cy="39225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3470" y="3588380"/>
            <a:ext cx="6260958" cy="317812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23786" y="771484"/>
            <a:ext cx="1782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7"/>
              </a:rPr>
              <a:t>http://</a:t>
            </a:r>
            <a:r>
              <a:rPr lang="cs-CZ" dirty="0" smtClean="0">
                <a:hlinkClick r:id="rId7"/>
              </a:rPr>
              <a:t>dl.cuni.cz</a:t>
            </a:r>
            <a:r>
              <a:rPr lang="cs-CZ" dirty="0">
                <a:hlinkClick r:id="rId7"/>
              </a:rPr>
              <a:t>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367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5795</TotalTime>
  <Words>282</Words>
  <Application>Microsoft Office PowerPoint</Application>
  <PresentationFormat>Širokoúhlá obrazovka</PresentationFormat>
  <Paragraphs>97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Arial Unicode MS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ÚKUK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Ústřední knihovna</dc:title>
  <dc:creator>MUDr. Jitka Feberová Ph.D.</dc:creator>
  <cp:lastModifiedBy>Jitka Feberová</cp:lastModifiedBy>
  <cp:revision>74</cp:revision>
  <cp:lastPrinted>2016-11-07T18:02:54Z</cp:lastPrinted>
  <dcterms:created xsi:type="dcterms:W3CDTF">2016-10-28T20:23:31Z</dcterms:created>
  <dcterms:modified xsi:type="dcterms:W3CDTF">2016-11-16T08:59:04Z</dcterms:modified>
</cp:coreProperties>
</file>