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84" r:id="rId3"/>
    <p:sldId id="299" r:id="rId4"/>
    <p:sldId id="297" r:id="rId5"/>
    <p:sldId id="292" r:id="rId6"/>
    <p:sldId id="300" r:id="rId7"/>
    <p:sldId id="285" r:id="rId8"/>
    <p:sldId id="280" r:id="rId9"/>
    <p:sldId id="293" r:id="rId10"/>
    <p:sldId id="295" r:id="rId11"/>
    <p:sldId id="298" r:id="rId12"/>
    <p:sldId id="296" r:id="rId13"/>
    <p:sldId id="281" r:id="rId14"/>
    <p:sldId id="287" r:id="rId15"/>
    <p:sldId id="286" r:id="rId16"/>
    <p:sldId id="289" r:id="rId17"/>
    <p:sldId id="290" r:id="rId18"/>
    <p:sldId id="291" r:id="rId19"/>
    <p:sldId id="271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8D0D2-03CC-42D5-B13F-34CB7F33EC49}" type="datetimeFigureOut">
              <a:rPr lang="cs-CZ" smtClean="0"/>
              <a:pPr>
                <a:defRPr/>
              </a:pPr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9E6D-5E23-485F-BF12-DC9267E97C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46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9D81C2-9D29-47A3-81F1-0287CC35FB4B}" type="datetimeFigureOut">
              <a:rPr lang="cs-CZ" smtClean="0"/>
              <a:pPr>
                <a:defRPr/>
              </a:pPr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FCD07-7C46-4ADF-A200-4BF4D93DCFA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13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3BEC0-ADE3-49B5-8F14-94467926B093}" type="datetimeFigureOut">
              <a:rPr lang="cs-CZ" smtClean="0"/>
              <a:pPr>
                <a:defRPr/>
              </a:pPr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A5C76-6EFD-46F6-AE3B-6B0326B37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49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283739-DBDF-4239-BBD7-A8BCBCB7F9DA}" type="datetimeFigureOut">
              <a:rPr lang="cs-CZ" smtClean="0"/>
              <a:pPr>
                <a:defRPr/>
              </a:pPr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D26E5-DCC4-404D-9939-2D18832EA6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68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D60A5A-87D1-41CE-989E-C75C0D286AE8}" type="datetimeFigureOut">
              <a:rPr lang="cs-CZ" smtClean="0"/>
              <a:pPr>
                <a:defRPr/>
              </a:pPr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B78B-FD5A-4244-AE1B-CEE72BD85C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83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075E4-DCA8-4EA7-9380-6FD59CBB7774}" type="datetimeFigureOut">
              <a:rPr lang="cs-CZ" smtClean="0"/>
              <a:pPr>
                <a:defRPr/>
              </a:pPr>
              <a:t>15.11.2016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8ED16-3221-4E20-822D-16EA3C48CF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05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3D31F2-4DB8-40F1-AF53-56DCB3EA1317}" type="datetimeFigureOut">
              <a:rPr lang="cs-CZ" smtClean="0"/>
              <a:pPr>
                <a:defRPr/>
              </a:pPr>
              <a:t>15.11.2016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E0EE5-68C3-4AAB-B687-BE51B774F3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0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7A395-EE46-407B-8ADA-94C5B7CA8767}" type="datetimeFigureOut">
              <a:rPr lang="cs-CZ" smtClean="0"/>
              <a:pPr>
                <a:defRPr/>
              </a:pPr>
              <a:t>15.11.2016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4C97C-EEAA-4CC5-8DBA-863834A65C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75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45926-3020-4F47-8653-F3324420C8FF}" type="datetimeFigureOut">
              <a:rPr lang="cs-CZ" smtClean="0"/>
              <a:pPr>
                <a:defRPr/>
              </a:pPr>
              <a:t>15.11.2016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BBA8-E63B-432B-AC1F-56BB3D5C15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66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D89410-A6A8-4015-B81E-1FC18E18BC91}" type="datetimeFigureOut">
              <a:rPr lang="cs-CZ" smtClean="0"/>
              <a:pPr>
                <a:defRPr/>
              </a:pPr>
              <a:t>15.11.2016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787A-AADB-4FD9-9681-8CA4C75982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60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B8685-7F4E-4C3C-BFC8-41AA33385A17}" type="datetimeFigureOut">
              <a:rPr lang="cs-CZ" smtClean="0"/>
              <a:pPr>
                <a:defRPr/>
              </a:pPr>
              <a:t>15.11.2016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10FC0-D5F2-4B8B-B7EC-95F2DD540B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36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283739-DBDF-4239-BBD7-A8BCBCB7F9DA}" type="datetimeFigureOut">
              <a:rPr lang="cs-CZ" smtClean="0"/>
              <a:pPr>
                <a:defRPr/>
              </a:pPr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CD26E5-DCC4-404D-9939-2D18832EA6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uok.msmt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uvs.c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8640"/>
            <a:ext cx="4724809" cy="13046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21602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800" b="1" dirty="0" smtClean="0"/>
              <a:t>Činnost Národního akreditačního úřadu pro vysoké školství a akreditace</a:t>
            </a:r>
            <a:endParaRPr lang="cs-CZ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6912768" cy="1791072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b="1" dirty="0" smtClean="0"/>
              <a:t>Stanislav Labík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Další podstatné činnosti NAÚ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  <a:defRPr/>
            </a:pPr>
            <a:r>
              <a:rPr lang="cs-CZ" altLang="cs-CZ" sz="2800" dirty="0" smtClean="0"/>
              <a:t>Stanoviska ke státnímu souhlasu</a:t>
            </a:r>
          </a:p>
          <a:p>
            <a:pPr marL="514350" indent="-514350">
              <a:buAutoNum type="arabicPeriod"/>
              <a:defRPr/>
            </a:pPr>
            <a:r>
              <a:rPr lang="cs-CZ" altLang="cs-CZ" sz="2800" dirty="0" smtClean="0"/>
              <a:t>Stanoviska k určení typu vysoké školy</a:t>
            </a:r>
          </a:p>
          <a:p>
            <a:pPr marL="514350" indent="-514350">
              <a:buAutoNum type="arabicPeriod"/>
              <a:defRPr/>
            </a:pPr>
            <a:r>
              <a:rPr lang="cs-CZ" altLang="cs-CZ" sz="2800" dirty="0" smtClean="0"/>
              <a:t>Hodnocení činnosti vysokých škol</a:t>
            </a:r>
            <a:endParaRPr lang="cs-CZ" altLang="cs-CZ" sz="2800" dirty="0"/>
          </a:p>
          <a:p>
            <a:pPr marL="0" indent="0">
              <a:buNone/>
              <a:defRPr/>
            </a:pPr>
            <a:r>
              <a:rPr lang="cs-CZ" altLang="cs-CZ" sz="2400" dirty="0"/>
              <a:t>	- </a:t>
            </a:r>
            <a:r>
              <a:rPr lang="cs-CZ" altLang="cs-CZ" sz="2400" dirty="0" smtClean="0"/>
              <a:t>na žádost MŠMT nebo na základě podnětu</a:t>
            </a:r>
            <a:endParaRPr lang="cs-CZ" altLang="cs-CZ" sz="2400" dirty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cs-CZ" altLang="cs-CZ" sz="2800" dirty="0" smtClean="0"/>
              <a:t>Posuzování záležitosti týkající se vysokého školství</a:t>
            </a:r>
          </a:p>
          <a:p>
            <a:pPr>
              <a:buNone/>
              <a:defRPr/>
            </a:pPr>
            <a:r>
              <a:rPr lang="cs-CZ" altLang="cs-CZ" sz="2400" dirty="0" smtClean="0"/>
              <a:t>		- na žádost ministra školství</a:t>
            </a:r>
            <a:endParaRPr lang="cs-CZ" altLang="cs-CZ" sz="2200" dirty="0" smtClean="0"/>
          </a:p>
          <a:p>
            <a:pPr marL="514350" lvl="0" indent="-514350">
              <a:buFont typeface="+mj-lt"/>
              <a:buAutoNum type="arabicPeriod" startAt="5"/>
              <a:defRPr/>
            </a:pPr>
            <a:r>
              <a:rPr lang="cs-CZ" altLang="cs-CZ" sz="2800" dirty="0" smtClean="0"/>
              <a:t>Posuzování zabezpečení programu zahraničních VŠ</a:t>
            </a:r>
          </a:p>
          <a:p>
            <a:pPr marL="514350" indent="-514350">
              <a:buClr>
                <a:srgbClr val="E48312"/>
              </a:buClr>
              <a:buNone/>
              <a:defRPr/>
            </a:pPr>
            <a:r>
              <a:rPr lang="cs-CZ" altLang="cs-CZ" sz="2400" dirty="0" smtClean="0"/>
              <a:t>		- na žádost MŠMT</a:t>
            </a:r>
          </a:p>
          <a:p>
            <a:pPr marL="514350" lvl="0" indent="-514350">
              <a:buFont typeface="+mj-lt"/>
              <a:buAutoNum type="arabicPeriod" startAt="6"/>
              <a:defRPr/>
            </a:pPr>
            <a:r>
              <a:rPr lang="cs-CZ" altLang="cs-CZ" sz="2800" dirty="0" smtClean="0"/>
              <a:t>Provádění kontroly dodržování právních předpisů při uskutečňování akreditovaných činností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1266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Koncepční problémy k diskusi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776864" cy="402336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  <a:defRPr/>
            </a:pPr>
            <a:r>
              <a:rPr lang="cs-CZ" altLang="cs-CZ" sz="2800" dirty="0" smtClean="0"/>
              <a:t>Jak omezit nárůst počtu studijních programů při rušení oborů?</a:t>
            </a:r>
          </a:p>
          <a:p>
            <a:pPr marL="0" indent="0">
              <a:buNone/>
              <a:defRPr/>
            </a:pPr>
            <a:r>
              <a:rPr lang="cs-CZ" altLang="cs-CZ" sz="2800" dirty="0"/>
              <a:t>	</a:t>
            </a:r>
            <a:r>
              <a:rPr lang="cs-CZ" altLang="cs-CZ" sz="2800" dirty="0" smtClean="0"/>
              <a:t>(jsou přípustné specializace?)</a:t>
            </a: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cs-CZ" altLang="cs-CZ" sz="2800" dirty="0" smtClean="0"/>
              <a:t>Jak akreditovat „dvouoborové“ studium?</a:t>
            </a:r>
          </a:p>
          <a:p>
            <a:pPr marL="292608" lvl="1" indent="0">
              <a:buNone/>
              <a:defRPr/>
            </a:pPr>
            <a:r>
              <a:rPr lang="cs-CZ" altLang="cs-CZ" sz="2600" dirty="0" smtClean="0"/>
              <a:t>       (týká se </a:t>
            </a:r>
            <a:r>
              <a:rPr lang="cs-CZ" altLang="cs-CZ" sz="2800" dirty="0"/>
              <a:t>především</a:t>
            </a:r>
            <a:r>
              <a:rPr lang="cs-CZ" altLang="cs-CZ" sz="2600" dirty="0" smtClean="0"/>
              <a:t> programů na pedagogických, 		   filozofických a přírodovědeckých fakultách)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83741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609600" y="476250"/>
            <a:ext cx="8534400" cy="542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Odhad náročnosti práce NAÚ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1331640" y="1196752"/>
            <a:ext cx="7560840" cy="481511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AK posuzovala průměrně 1500 žádostí o akreditace studijních programů ročně</a:t>
            </a:r>
            <a:endParaRPr lang="cs-CZ" altLang="cs-CZ" sz="2800" u="sng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předpokládá se kulminace žádostí (zejména o institucionální akreditaci) v letech 2017 a 2018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náročnost je podmíněna strategií VŠ při přechodu na nové studijní programy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náročnost některých činností se zatím nedá odhadnout </a:t>
            </a:r>
            <a:r>
              <a:rPr lang="cs-CZ" altLang="cs-CZ" sz="2400" dirty="0" smtClean="0"/>
              <a:t>(např. počet žadatelů zahraničních VŠ, ke kterým bude NAÚ vydávat stanovisko)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/>
              <a:t> </a:t>
            </a:r>
            <a:r>
              <a:rPr lang="cs-CZ" altLang="cs-CZ" sz="2800" dirty="0" smtClean="0"/>
              <a:t>rok 2017 bude náročný na vytváření systému práce a správní praxe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995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Příprava na nový systém akreditací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800" dirty="0" smtClean="0"/>
              <a:t>1. Zavedení systému vnitřního zabezpečování kvality</a:t>
            </a:r>
          </a:p>
          <a:p>
            <a:pPr marL="0" indent="0">
              <a:buNone/>
              <a:defRPr/>
            </a:pPr>
            <a:r>
              <a:rPr lang="cs-CZ" altLang="cs-CZ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	- kompatibilita se zákonem a akreditačními standardy</a:t>
            </a: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2. Přiřazení programu (oboru) k oblasti vzdělávání                                                                                                                                             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- vodítko: základní tematické okruhy </a:t>
            </a:r>
            <a:r>
              <a:rPr lang="cs-CZ" altLang="cs-CZ" sz="2400" dirty="0" err="1"/>
              <a:t>SZZk</a:t>
            </a:r>
            <a:r>
              <a:rPr lang="cs-CZ" altLang="cs-CZ" sz="2400" dirty="0"/>
              <a:t> </a:t>
            </a:r>
            <a:endParaRPr lang="cs-CZ" altLang="cs-CZ" sz="2400" dirty="0" smtClean="0"/>
          </a:p>
          <a:p>
            <a:pPr marL="0" indent="0">
              <a:buNone/>
              <a:defRPr/>
            </a:pPr>
            <a:r>
              <a:rPr lang="cs-CZ" altLang="cs-CZ" sz="2400" dirty="0"/>
              <a:t>	- kombinovaný program – přiřazení k více oblastem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3. </a:t>
            </a:r>
            <a:r>
              <a:rPr lang="cs-CZ" altLang="cs-CZ" sz="2800" dirty="0"/>
              <a:t>Přiřazení </a:t>
            </a:r>
            <a:r>
              <a:rPr lang="cs-CZ" altLang="cs-CZ" sz="2800" dirty="0" smtClean="0"/>
              <a:t>profilu programu</a:t>
            </a:r>
            <a:endParaRPr lang="cs-CZ" altLang="cs-CZ" sz="2800" dirty="0"/>
          </a:p>
          <a:p>
            <a:pPr marL="0" indent="0">
              <a:buNone/>
              <a:defRPr/>
            </a:pPr>
            <a:r>
              <a:rPr lang="cs-CZ" altLang="cs-CZ" sz="2400" dirty="0"/>
              <a:t>	- </a:t>
            </a:r>
            <a:r>
              <a:rPr lang="cs-CZ" altLang="cs-CZ" sz="2400" dirty="0" smtClean="0"/>
              <a:t>profesně zaměřený x akademický</a:t>
            </a: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400" dirty="0"/>
              <a:t>	- </a:t>
            </a:r>
            <a:r>
              <a:rPr lang="cs-CZ" altLang="cs-CZ" sz="2400" dirty="0" smtClean="0"/>
              <a:t>jen u bakalářských a magisterských programů</a:t>
            </a:r>
            <a:endParaRPr lang="cs-CZ" altLang="cs-CZ" sz="2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1266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Příprava na nový systém akreditací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altLang="cs-CZ" sz="2800" dirty="0" smtClean="0"/>
              <a:t>4. Analýza programů z hlediska regulovaných povolání                                                                                                                         </a:t>
            </a:r>
          </a:p>
          <a:p>
            <a:pPr marL="0" indent="0">
              <a:buNone/>
              <a:defRPr/>
            </a:pPr>
            <a:r>
              <a:rPr lang="cs-CZ" altLang="cs-CZ" sz="2400" dirty="0" smtClean="0"/>
              <a:t>	- souhlasné stanovisko uznávacího orgánu je 	nezbytnou podmínkou pro akreditaci programu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- seznam regulovaných povolání a uznávacích </a:t>
            </a:r>
            <a:r>
              <a:rPr lang="cs-CZ" altLang="cs-CZ" sz="2400" dirty="0" smtClean="0"/>
              <a:t>orgánů:</a:t>
            </a:r>
            <a:endParaRPr lang="cs-CZ" altLang="cs-CZ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altLang="cs-CZ" sz="2400" dirty="0"/>
              <a:t>		</a:t>
            </a:r>
            <a:r>
              <a:rPr lang="cs-CZ" altLang="cs-CZ" sz="2400" dirty="0">
                <a:hlinkClick r:id="rId2"/>
              </a:rPr>
              <a:t>http://uok.msmt.cz</a:t>
            </a: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800" dirty="0" smtClean="0"/>
              <a:t>5. Příprava na zrušení dvoustupňového systému</a:t>
            </a:r>
            <a:endParaRPr lang="cs-CZ" altLang="cs-CZ" sz="2800" dirty="0"/>
          </a:p>
          <a:p>
            <a:pPr marL="0" indent="0">
              <a:buNone/>
              <a:defRPr/>
            </a:pPr>
            <a:r>
              <a:rPr lang="cs-CZ" altLang="cs-CZ" sz="2400" dirty="0"/>
              <a:t>	- </a:t>
            </a:r>
            <a:r>
              <a:rPr lang="cs-CZ" altLang="cs-CZ" sz="2400" dirty="0" smtClean="0"/>
              <a:t>zrušení dosavadních studijních programů a oborů</a:t>
            </a: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400" dirty="0" smtClean="0"/>
              <a:t>	- komplikace: po určitou dobu budou koexistovat dva 	rozdílné systémy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294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Akreditace studijních programů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postup obdobný jako v současnosti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liší se: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</a:t>
            </a:r>
            <a:r>
              <a:rPr lang="cs-CZ" altLang="cs-CZ" sz="2200" dirty="0" smtClean="0"/>
              <a:t>- nelze akreditovat ani </a:t>
            </a:r>
            <a:r>
              <a:rPr lang="cs-CZ" altLang="cs-CZ" sz="2200" dirty="0" err="1" smtClean="0"/>
              <a:t>reakreditovat</a:t>
            </a:r>
            <a:r>
              <a:rPr lang="cs-CZ" altLang="cs-CZ" sz="2200" dirty="0" smtClean="0"/>
              <a:t> studijní obor</a:t>
            </a:r>
          </a:p>
          <a:p>
            <a:pPr marL="0" indent="0">
              <a:buNone/>
              <a:defRPr/>
            </a:pPr>
            <a:r>
              <a:rPr lang="cs-CZ" altLang="cs-CZ" sz="2200" dirty="0"/>
              <a:t>	- </a:t>
            </a:r>
            <a:r>
              <a:rPr lang="cs-CZ" altLang="cs-CZ" sz="2200" dirty="0" smtClean="0"/>
              <a:t>u studijních programů připravujících k výkonu 	regulovaného povolání musí být souhlas uznávacího 	orgánu</a:t>
            </a:r>
          </a:p>
          <a:p>
            <a:pPr marL="0" indent="0">
              <a:buNone/>
              <a:defRPr/>
            </a:pPr>
            <a:r>
              <a:rPr lang="cs-CZ" altLang="cs-CZ" sz="2200" dirty="0" smtClean="0"/>
              <a:t>	- </a:t>
            </a:r>
            <a:r>
              <a:rPr lang="cs-CZ" altLang="cs-CZ" sz="2200" dirty="0"/>
              <a:t>v případě neúspěšné žádosti nová žádost možná až po 2 	</a:t>
            </a:r>
            <a:r>
              <a:rPr lang="cs-CZ" altLang="cs-CZ" sz="2200" dirty="0" smtClean="0"/>
              <a:t>letech</a:t>
            </a:r>
          </a:p>
          <a:p>
            <a:pPr marL="0" indent="0">
              <a:buNone/>
              <a:defRPr/>
            </a:pPr>
            <a:r>
              <a:rPr lang="cs-CZ" altLang="cs-CZ" sz="2200" dirty="0"/>
              <a:t>	- </a:t>
            </a:r>
            <a:r>
              <a:rPr lang="cs-CZ" altLang="cs-CZ" sz="2200" dirty="0" smtClean="0"/>
              <a:t>informace o studijních programech je nutné zveřejňovat 	na internetu</a:t>
            </a:r>
            <a:endParaRPr lang="cs-CZ" altLang="cs-CZ" sz="2200" dirty="0"/>
          </a:p>
          <a:p>
            <a:pPr marL="0" indent="0">
              <a:buNone/>
              <a:defRPr/>
            </a:pPr>
            <a:endParaRPr lang="cs-CZ" altLang="cs-CZ" sz="2200" dirty="0"/>
          </a:p>
          <a:p>
            <a:pPr marL="0" indent="0">
              <a:buNone/>
              <a:defRPr/>
            </a:pPr>
            <a:endParaRPr lang="cs-CZ" altLang="cs-CZ" sz="2400" dirty="0"/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0091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Institucionální akreditace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lze požádat o akreditaci 1 a více oblastí v 1 či více typu programů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po udělení akreditace lze akreditaci rozšířit o další oblast nebo o typ programů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programy mimo oblasti a typy akreditované v rámci institucionální akreditace lze uskutečňovat na základě programové akreditace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na „vnitřní akreditace“ vyplývající z institucionální akreditace by se měla vztahovat obdobná pravidla jako na akreditace studijních programů</a:t>
            </a:r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556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83671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Akreditace oborů habilitačního a profesorského řízení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nepodléhá institucionální akreditaci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lze požádat o akreditaci zároveň se žádostí o institucionální akreditaci nebo samostatně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postup </a:t>
            </a:r>
            <a:r>
              <a:rPr lang="cs-CZ" altLang="cs-CZ" sz="2800" dirty="0"/>
              <a:t>obdobný jako v současnosti </a:t>
            </a:r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485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83671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Společná akreditace programu s jinou právnickou osobou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postup podle § 81 zůstává obdobný – jinou právnickou osobu je nutné samostatně akreditovat i v případě institucionální akreditace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výjimkou je spolupráce s ústavy AV ČR, která je na základě institucionální akreditace možná bez další akreditace (musí být součástí institucionální akreditace)</a:t>
            </a:r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endParaRPr lang="cs-CZ" altLang="cs-CZ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0408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628650" y="3140967"/>
            <a:ext cx="7886700" cy="3035995"/>
          </a:xfrm>
        </p:spPr>
        <p:txBody>
          <a:bodyPr/>
          <a:lstStyle/>
          <a:p>
            <a:pPr algn="ctr"/>
            <a:endParaRPr lang="cs-CZ" altLang="cs-CZ" dirty="0" smtClean="0"/>
          </a:p>
          <a:p>
            <a:pPr algn="ctr"/>
            <a:endParaRPr lang="cs-CZ" altLang="cs-CZ" dirty="0" smtClean="0"/>
          </a:p>
          <a:p>
            <a:pPr algn="ctr"/>
            <a:endParaRPr lang="cs-CZ" altLang="cs-CZ" dirty="0" smtClean="0"/>
          </a:p>
          <a:p>
            <a:pPr algn="ctr">
              <a:buFont typeface="Wingdings 2" pitchFamily="18" charset="2"/>
              <a:buNone/>
            </a:pPr>
            <a:r>
              <a:rPr lang="cs-CZ" altLang="cs-CZ" sz="2800" dirty="0" smtClean="0"/>
              <a:t>Děkuji Vám za pozornost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439" y="1268760"/>
            <a:ext cx="4724809" cy="13046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dirty="0" smtClean="0">
                <a:solidFill>
                  <a:schemeClr val="tx2">
                    <a:satMod val="200000"/>
                  </a:schemeClr>
                </a:solidFill>
              </a:rPr>
              <a:t>Období „přechodu“ na nový systém</a:t>
            </a:r>
            <a:endParaRPr lang="cs-CZ" sz="4000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1600200" y="1844675"/>
            <a:ext cx="7543800" cy="415766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REALIZOVANÉ KROKY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/>
              <a:t>jmenování předsedy, místopředsedů a členů Rady NAÚ a členů </a:t>
            </a:r>
            <a:r>
              <a:rPr lang="cs-CZ" altLang="cs-CZ" sz="2200" dirty="0" err="1" smtClean="0"/>
              <a:t>Přezkumné</a:t>
            </a:r>
            <a:r>
              <a:rPr lang="cs-CZ" altLang="cs-CZ" sz="2200" dirty="0" smtClean="0"/>
              <a:t> komise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/>
              <a:t>příprava a schválení nařízení vlády:</a:t>
            </a:r>
          </a:p>
          <a:p>
            <a:pPr lvl="5"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/>
              <a:t>o oblastech vzdělávání ve vysokém školství</a:t>
            </a:r>
          </a:p>
          <a:p>
            <a:pPr lvl="5"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/>
              <a:t>o standardech pro akreditace ve vysokém školství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/>
              <a:t>příprava technického a administrativního zázemí pro činnost NAÚ</a:t>
            </a:r>
          </a:p>
          <a:p>
            <a:pPr lvl="2">
              <a:defRPr/>
            </a:pPr>
            <a:r>
              <a:rPr lang="cs-CZ" altLang="cs-CZ" sz="2200" dirty="0"/>
              <a:t>schválení statutu NAÚ </a:t>
            </a:r>
            <a:r>
              <a:rPr lang="cs-CZ" altLang="cs-CZ" sz="2200" dirty="0" smtClean="0"/>
              <a:t>vládou (17. 10. 2016)</a:t>
            </a:r>
          </a:p>
          <a:p>
            <a:pPr lvl="2">
              <a:defRPr/>
            </a:pPr>
            <a:r>
              <a:rPr lang="cs-CZ" altLang="cs-CZ" sz="2200" dirty="0"/>
              <a:t>v</a:t>
            </a:r>
            <a:r>
              <a:rPr lang="cs-CZ" altLang="cs-CZ" sz="2200" dirty="0" smtClean="0"/>
              <a:t>ýzva na podávání návrhů do seznamu hodnotitelů</a:t>
            </a:r>
          </a:p>
          <a:p>
            <a:pPr>
              <a:defRPr/>
            </a:pPr>
            <a:r>
              <a:rPr lang="cs-CZ" altLang="cs-CZ" sz="2800" dirty="0"/>
              <a:t>ZBÝVÁ REALIZOVAT</a:t>
            </a:r>
          </a:p>
          <a:p>
            <a:pPr lvl="2">
              <a:defRPr/>
            </a:pPr>
            <a:r>
              <a:rPr lang="cs-CZ" altLang="cs-CZ" sz="2200" dirty="0"/>
              <a:t>vytvoření seznamu hodnotitelů pro ustanovování hodnotících </a:t>
            </a:r>
            <a:r>
              <a:rPr lang="cs-CZ" altLang="cs-CZ" sz="2200" dirty="0" smtClean="0"/>
              <a:t>komisí</a:t>
            </a:r>
          </a:p>
          <a:p>
            <a:pPr lvl="2">
              <a:defRPr/>
            </a:pPr>
            <a:r>
              <a:rPr lang="cs-CZ" altLang="cs-CZ" sz="2200" dirty="0" smtClean="0"/>
              <a:t>stanovení doporučených postupů a metod hodností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335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dirty="0" smtClean="0">
                <a:solidFill>
                  <a:schemeClr val="tx2">
                    <a:satMod val="200000"/>
                  </a:schemeClr>
                </a:solidFill>
              </a:rPr>
              <a:t>Seznam hodnotitelů</a:t>
            </a:r>
            <a:endParaRPr lang="cs-CZ" sz="4000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1600200" y="1844675"/>
            <a:ext cx="7543800" cy="4157663"/>
          </a:xfrm>
        </p:spPr>
        <p:txBody>
          <a:bodyPr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bude členěn do 37 oddílů (podle oblastí vzdělávání)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v každé oblasti maximálně 50 osob (u učitelství, filologie a ekonomie 80 osob)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v současnosti se dokončuje příjem návrhů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/>
              <a:t>d</a:t>
            </a:r>
            <a:r>
              <a:rPr lang="cs-CZ" sz="2800" dirty="0" smtClean="0"/>
              <a:t>oposud jsme dostali cca 1800 formulářů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/>
              <a:t>v</a:t>
            </a:r>
            <a:r>
              <a:rPr lang="cs-CZ" sz="2800" dirty="0" smtClean="0"/>
              <a:t> nich bylo asi 3100 návrhů na pro jednotlivé oblasti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/>
              <a:t>p</a:t>
            </a:r>
            <a:r>
              <a:rPr lang="cs-CZ" sz="2800" dirty="0" smtClean="0"/>
              <a:t>o vyřazení duplikovaných návrhů zbývá 2250 návrhů</a:t>
            </a:r>
            <a:endParaRPr lang="cs-CZ" dirty="0" smtClean="0"/>
          </a:p>
          <a:p>
            <a:pPr lvl="1"/>
            <a:endParaRPr lang="cs-CZ" dirty="0"/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/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866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dirty="0" smtClean="0">
                <a:solidFill>
                  <a:schemeClr val="tx2">
                    <a:satMod val="200000"/>
                  </a:schemeClr>
                </a:solidFill>
              </a:rPr>
              <a:t>Podmínky pro zařazení do seznamu</a:t>
            </a:r>
            <a:endParaRPr lang="cs-CZ" sz="4000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1600200" y="1844675"/>
            <a:ext cx="7543800" cy="4157663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400" dirty="0" smtClean="0"/>
              <a:t>Rada NAÚ vybere z návrhů osoby, které splní podmínky zejména s ohledem na: </a:t>
            </a:r>
          </a:p>
          <a:p>
            <a:pPr lvl="0"/>
            <a:r>
              <a:rPr lang="cs-CZ" sz="2400" dirty="0" smtClean="0"/>
              <a:t>Zkušenosti v</a:t>
            </a:r>
            <a:r>
              <a:rPr lang="cs-CZ" sz="2400" dirty="0"/>
              <a:t> </a:t>
            </a:r>
            <a:r>
              <a:rPr lang="cs-CZ" sz="2400" dirty="0" smtClean="0"/>
              <a:t>oblasti pedagogické, tvůrčí činnosti, hodnocení a akreditace, vedoucí a řídicí práce</a:t>
            </a:r>
            <a:endParaRPr lang="cs-CZ" sz="2400" dirty="0"/>
          </a:p>
          <a:p>
            <a:pPr lvl="0"/>
            <a:r>
              <a:rPr lang="cs-CZ" sz="2400" dirty="0" smtClean="0"/>
              <a:t>Pokrytí </a:t>
            </a:r>
            <a:r>
              <a:rPr lang="cs-CZ" sz="2400" dirty="0"/>
              <a:t>oblasti z hlediska odborných disciplín v ní obsažených.</a:t>
            </a:r>
          </a:p>
          <a:p>
            <a:pPr lvl="0"/>
            <a:r>
              <a:rPr lang="cs-CZ" sz="2400" dirty="0"/>
              <a:t>Naplnění dostatečného počtu hodnotitelů z hlediska zastoupení </a:t>
            </a:r>
            <a:r>
              <a:rPr lang="cs-CZ" sz="2400" dirty="0" smtClean="0"/>
              <a:t>jednotlivých sfér.</a:t>
            </a:r>
            <a:endParaRPr lang="cs-CZ" sz="2400" dirty="0"/>
          </a:p>
          <a:p>
            <a:pPr lvl="0"/>
            <a:r>
              <a:rPr lang="cs-CZ" sz="2400" dirty="0"/>
              <a:t>Dostatečné zastoupení hodnotitelů z různých institucí pro možnost ustavování hodnoticích komisí se zřetelem na vyloučení podjatosti jejich členů. </a:t>
            </a:r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/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8298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dirty="0" smtClean="0">
                <a:solidFill>
                  <a:schemeClr val="tx2">
                    <a:satMod val="200000"/>
                  </a:schemeClr>
                </a:solidFill>
              </a:rPr>
              <a:t>Seznam hodnotitelů – oblasti</a:t>
            </a:r>
            <a:endParaRPr lang="cs-CZ" sz="4000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1600200" y="1844675"/>
            <a:ext cx="7543800" cy="41576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Analýza po oblastech</a:t>
            </a:r>
          </a:p>
          <a:p>
            <a:pPr lvl="1"/>
            <a:r>
              <a:rPr lang="cs-CZ" sz="2800" dirty="0"/>
              <a:t>05._Ekonomicke_obory</a:t>
            </a:r>
            <a:r>
              <a:rPr lang="cs-CZ" sz="2800" dirty="0" smtClean="0"/>
              <a:t> 		</a:t>
            </a:r>
            <a:r>
              <a:rPr lang="cs-CZ" sz="2800" dirty="0" smtClean="0"/>
              <a:t>240</a:t>
            </a:r>
            <a:endParaRPr lang="cs-CZ" sz="2800" dirty="0" smtClean="0"/>
          </a:p>
          <a:p>
            <a:pPr lvl="1"/>
            <a:r>
              <a:rPr lang="cs-CZ" sz="2800" dirty="0"/>
              <a:t>30._Ucitelstvi</a:t>
            </a:r>
            <a:r>
              <a:rPr lang="cs-CZ" sz="2800" dirty="0" smtClean="0"/>
              <a:t> 				</a:t>
            </a:r>
            <a:r>
              <a:rPr lang="cs-CZ" sz="2800" dirty="0" smtClean="0"/>
              <a:t>202</a:t>
            </a:r>
            <a:endParaRPr lang="cs-CZ" sz="2800" dirty="0" smtClean="0"/>
          </a:p>
          <a:p>
            <a:pPr lvl="1"/>
            <a:r>
              <a:rPr lang="cs-CZ" sz="2800" dirty="0" smtClean="0"/>
              <a:t>…</a:t>
            </a:r>
          </a:p>
          <a:p>
            <a:pPr lvl="1"/>
            <a:r>
              <a:rPr lang="cs-CZ" sz="2800" dirty="0" smtClean="0"/>
              <a:t>…</a:t>
            </a:r>
          </a:p>
          <a:p>
            <a:pPr lvl="1"/>
            <a:r>
              <a:rPr lang="cs-CZ" sz="2800" dirty="0" smtClean="0"/>
              <a:t>…</a:t>
            </a:r>
          </a:p>
          <a:p>
            <a:pPr lvl="1"/>
            <a:r>
              <a:rPr lang="cs-CZ" sz="2800" dirty="0"/>
              <a:t>34._Veterinarni_lekarstvi</a:t>
            </a:r>
            <a:r>
              <a:rPr lang="cs-CZ" sz="2800" dirty="0" smtClean="0"/>
              <a:t> 	</a:t>
            </a:r>
            <a:r>
              <a:rPr lang="cs-CZ" sz="2800" dirty="0" smtClean="0"/>
              <a:t> </a:t>
            </a:r>
            <a:r>
              <a:rPr lang="cs-CZ" sz="2800" dirty="0" smtClean="0"/>
              <a:t>13</a:t>
            </a:r>
          </a:p>
          <a:p>
            <a:pPr lvl="1"/>
            <a:r>
              <a:rPr lang="cs-CZ" sz="2800" dirty="0"/>
              <a:t>29._Tezba_surovin</a:t>
            </a:r>
            <a:r>
              <a:rPr lang="cs-CZ" sz="2800" dirty="0" smtClean="0"/>
              <a:t> 			</a:t>
            </a:r>
            <a:r>
              <a:rPr lang="cs-CZ" sz="2800" dirty="0" smtClean="0"/>
              <a:t> </a:t>
            </a:r>
            <a:r>
              <a:rPr lang="cs-CZ" sz="2800" dirty="0" smtClean="0"/>
              <a:t>12	</a:t>
            </a:r>
            <a:endParaRPr lang="cs-CZ" sz="2500" dirty="0" smtClean="0"/>
          </a:p>
          <a:p>
            <a:endParaRPr lang="cs-CZ" dirty="0"/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/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335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dirty="0" smtClean="0">
                <a:solidFill>
                  <a:schemeClr val="tx2">
                    <a:satMod val="200000"/>
                  </a:schemeClr>
                </a:solidFill>
              </a:rPr>
              <a:t>Seznam hodnotitelů – školy</a:t>
            </a:r>
            <a:endParaRPr lang="cs-CZ" sz="4000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1600200" y="1844675"/>
            <a:ext cx="7543800" cy="41576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Analýza po VŠ</a:t>
            </a:r>
          </a:p>
          <a:p>
            <a:pPr lvl="1"/>
            <a:r>
              <a:rPr lang="cs-CZ" sz="2400" dirty="0" smtClean="0"/>
              <a:t>UK Praha			191</a:t>
            </a:r>
          </a:p>
          <a:p>
            <a:pPr lvl="1"/>
            <a:r>
              <a:rPr lang="cs-CZ" sz="2400" dirty="0" smtClean="0"/>
              <a:t>ČZU Praha			148</a:t>
            </a:r>
          </a:p>
          <a:p>
            <a:pPr lvl="1"/>
            <a:r>
              <a:rPr lang="cs-CZ" sz="2400" dirty="0" smtClean="0"/>
              <a:t>MU Brno			127</a:t>
            </a:r>
          </a:p>
          <a:p>
            <a:pPr lvl="1"/>
            <a:r>
              <a:rPr lang="cs-CZ" sz="2400" dirty="0" smtClean="0"/>
              <a:t>ZČU Plzeň			125</a:t>
            </a:r>
          </a:p>
          <a:p>
            <a:pPr lvl="1"/>
            <a:r>
              <a:rPr lang="cs-CZ" sz="2400" dirty="0" err="1" smtClean="0"/>
              <a:t>UPa</a:t>
            </a:r>
            <a:r>
              <a:rPr lang="cs-CZ" sz="2400" dirty="0" smtClean="0"/>
              <a:t> Olomouc		124</a:t>
            </a:r>
          </a:p>
          <a:p>
            <a:pPr lvl="1"/>
            <a:r>
              <a:rPr lang="cs-CZ" sz="2400" dirty="0" smtClean="0"/>
              <a:t>VUT</a:t>
            </a:r>
            <a:r>
              <a:rPr lang="cs-CZ" sz="2400" dirty="0"/>
              <a:t> </a:t>
            </a:r>
            <a:r>
              <a:rPr lang="cs-CZ" sz="2400" dirty="0" smtClean="0"/>
              <a:t>Brno			   99</a:t>
            </a:r>
          </a:p>
          <a:p>
            <a:pPr lvl="1"/>
            <a:r>
              <a:rPr lang="cs-CZ" sz="2400" dirty="0" smtClean="0"/>
              <a:t>ČVUT Praha			   95</a:t>
            </a:r>
          </a:p>
          <a:p>
            <a:pPr marL="0" lvl="0" indent="0">
              <a:buNone/>
            </a:pPr>
            <a:r>
              <a:rPr lang="cs-CZ" sz="2800" dirty="0" smtClean="0"/>
              <a:t>	…</a:t>
            </a:r>
          </a:p>
          <a:p>
            <a:pPr marL="0" lvl="0" indent="0">
              <a:buNone/>
            </a:pPr>
            <a:r>
              <a:rPr lang="cs-CZ" sz="2800" dirty="0" smtClean="0"/>
              <a:t>	…</a:t>
            </a:r>
          </a:p>
          <a:p>
            <a:pPr lvl="0"/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1586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dirty="0" smtClean="0">
                <a:solidFill>
                  <a:schemeClr val="tx2">
                    <a:satMod val="200000"/>
                  </a:schemeClr>
                </a:solidFill>
              </a:rPr>
              <a:t>Nedokončená akreditační řízení</a:t>
            </a:r>
            <a:endParaRPr lang="cs-CZ" sz="4000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1600200" y="1844675"/>
            <a:ext cx="7543800" cy="4157663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nedokončená řízení se dokončí podle nového znění zákona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MŠMT předalo na začátku září NAÚ všechna nedokončená řízení: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altLang="cs-CZ" sz="2600" dirty="0" smtClean="0"/>
              <a:t>zahájená na základě žádosti (o udělení, prodloužení, rozšíření akreditace)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altLang="cs-CZ" sz="2600" dirty="0" smtClean="0"/>
              <a:t>zahájená z moci úřední (o přijetí omezení akreditace)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NAÚ u jednotlivých řízení rozhodne o dalším postupu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MŠMT zůstávají nedokončená řízení o udělení / odejmutí státního souhlasu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u="sng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3181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609600" y="476250"/>
            <a:ext cx="8534400" cy="542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Platné akreditace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1403648" y="1340768"/>
            <a:ext cx="7416824" cy="460851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rozhodné datum pro automatické prodloužení akreditace o tři roky je 31. 8. 2016 – </a:t>
            </a:r>
            <a:r>
              <a:rPr lang="cs-CZ" altLang="cs-CZ" sz="2800" u="sng" dirty="0" smtClean="0"/>
              <a:t>nebude se vydávat správní rozhodnutí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v platnosti zůstávají přijaté sankce (omezení akreditace)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NAÚ nebude moci rozhodnout ve věci akreditace / prodloužení / rozšíření / studijního programu o studijní obor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NAÚ bude moci nadále rozhodovat o sankcích i u studijních programů a oborů akreditovaných podle předchozí úpravy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informace </a:t>
            </a:r>
            <a:r>
              <a:rPr lang="cs-CZ" altLang="cs-CZ" sz="2800" dirty="0" smtClean="0"/>
              <a:t>o podstatných změnách ve studijních programech: zasílají se NAÚ (vyplývá to ze zákona)</a:t>
            </a:r>
          </a:p>
          <a:p>
            <a:pPr marL="0" indent="0">
              <a:buNone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995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609600" y="476250"/>
            <a:ext cx="8534400" cy="542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Nové žádosti o akreditaci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1691680" y="1196752"/>
            <a:ext cx="7200800" cy="481511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možno předložit žádost kdykoli, doporučujeme ale vyčkat, že bude NAÚ připraven na vyřizování žádostí (tj. schválené metodiky, vytvořené seznamy hodnotitelů)</a:t>
            </a:r>
            <a:endParaRPr lang="cs-CZ" altLang="cs-CZ" sz="2800" u="sng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prozatím nejsou žádné formuláře či metodiky ale alespoň část bude v lednu 2017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preferuje se předložení žádosti elektronicky (tj. datovou schránkou); případná listinná forma musí být doplněna o CD s totožnými dokumenty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datová schránka NAÚ: </a:t>
            </a:r>
            <a:r>
              <a:rPr lang="cs-CZ" altLang="cs-CZ" sz="2800" b="1" dirty="0" smtClean="0"/>
              <a:t>k9z3e3y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do budoucna se předpokládá vytvoření elektronické aplikace pro předkládání žádostí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informace budou zveřejňovány na webu NAÚ </a:t>
            </a:r>
            <a:r>
              <a:rPr lang="cs-CZ" altLang="cs-CZ" sz="2800" dirty="0" smtClean="0">
                <a:hlinkClick r:id="rId2"/>
              </a:rPr>
              <a:t>www.nauvs.cz</a:t>
            </a: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995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3494</TotalTime>
  <Words>737</Words>
  <Application>Microsoft Office PowerPoint</Application>
  <PresentationFormat>Předvádění na obrazovce (4:3)</PresentationFormat>
  <Paragraphs>247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 2</vt:lpstr>
      <vt:lpstr>Motiv Office</vt:lpstr>
      <vt:lpstr>Činnost Národního akreditačního úřadu pro vysoké školství a akreditace</vt:lpstr>
      <vt:lpstr>Období „přechodu“ na nový systém</vt:lpstr>
      <vt:lpstr>Seznam hodnotitelů</vt:lpstr>
      <vt:lpstr>Podmínky pro zařazení do seznamu</vt:lpstr>
      <vt:lpstr>Seznam hodnotitelů – oblasti</vt:lpstr>
      <vt:lpstr>Seznam hodnotitelů – školy</vt:lpstr>
      <vt:lpstr>Nedokončená akreditační řízení</vt:lpstr>
      <vt:lpstr>Platné akreditace</vt:lpstr>
      <vt:lpstr>Nové žádosti o akreditaci</vt:lpstr>
      <vt:lpstr>Další podstatné činnosti NAÚ</vt:lpstr>
      <vt:lpstr>Koncepční problémy k diskusi</vt:lpstr>
      <vt:lpstr>Odhad náročnosti práce NAÚ</vt:lpstr>
      <vt:lpstr>Příprava na nový systém akreditací</vt:lpstr>
      <vt:lpstr>Příprava na nový systém akreditací</vt:lpstr>
      <vt:lpstr>Akreditace studijních programů</vt:lpstr>
      <vt:lpstr>Institucionální akreditace</vt:lpstr>
      <vt:lpstr>Akreditace oborů habilitačního a profesorského řízení</vt:lpstr>
      <vt:lpstr>Společná akreditace programu s jinou právnickou osobou</vt:lpstr>
      <vt:lpstr> </vt:lpstr>
    </vt:vector>
  </TitlesOfParts>
  <Company>VSE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Akreditační komise 2006-2010</dc:title>
  <dc:creator>NOBODY</dc:creator>
  <cp:lastModifiedBy>Labík Stanislav</cp:lastModifiedBy>
  <cp:revision>232</cp:revision>
  <dcterms:created xsi:type="dcterms:W3CDTF">2010-02-13T18:35:58Z</dcterms:created>
  <dcterms:modified xsi:type="dcterms:W3CDTF">2016-11-15T14:29:16Z</dcterms:modified>
</cp:coreProperties>
</file>