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Lst>
  <p:notesMasterIdLst>
    <p:notesMasterId r:id="rId65"/>
  </p:notesMasterIdLst>
  <p:sldIdLst>
    <p:sldId id="305" r:id="rId2"/>
    <p:sldId id="424" r:id="rId3"/>
    <p:sldId id="384" r:id="rId4"/>
    <p:sldId id="410" r:id="rId5"/>
    <p:sldId id="318" r:id="rId6"/>
    <p:sldId id="411" r:id="rId7"/>
    <p:sldId id="352" r:id="rId8"/>
    <p:sldId id="353" r:id="rId9"/>
    <p:sldId id="354" r:id="rId10"/>
    <p:sldId id="355" r:id="rId11"/>
    <p:sldId id="412" r:id="rId12"/>
    <p:sldId id="413" r:id="rId13"/>
    <p:sldId id="357" r:id="rId14"/>
    <p:sldId id="358" r:id="rId15"/>
    <p:sldId id="359" r:id="rId16"/>
    <p:sldId id="360" r:id="rId17"/>
    <p:sldId id="387" r:id="rId18"/>
    <p:sldId id="362" r:id="rId19"/>
    <p:sldId id="433" r:id="rId20"/>
    <p:sldId id="361" r:id="rId21"/>
    <p:sldId id="432" r:id="rId22"/>
    <p:sldId id="390" r:id="rId23"/>
    <p:sldId id="391" r:id="rId24"/>
    <p:sldId id="392" r:id="rId25"/>
    <p:sldId id="393" r:id="rId26"/>
    <p:sldId id="417" r:id="rId27"/>
    <p:sldId id="416" r:id="rId28"/>
    <p:sldId id="419" r:id="rId29"/>
    <p:sldId id="420" r:id="rId30"/>
    <p:sldId id="421" r:id="rId31"/>
    <p:sldId id="422" r:id="rId32"/>
    <p:sldId id="418" r:id="rId33"/>
    <p:sldId id="399" r:id="rId34"/>
    <p:sldId id="400" r:id="rId35"/>
    <p:sldId id="401" r:id="rId36"/>
    <p:sldId id="423" r:id="rId37"/>
    <p:sldId id="402" r:id="rId38"/>
    <p:sldId id="403" r:id="rId39"/>
    <p:sldId id="404" r:id="rId40"/>
    <p:sldId id="406" r:id="rId41"/>
    <p:sldId id="405" r:id="rId42"/>
    <p:sldId id="407" r:id="rId43"/>
    <p:sldId id="408" r:id="rId44"/>
    <p:sldId id="409" r:id="rId45"/>
    <p:sldId id="425" r:id="rId46"/>
    <p:sldId id="426" r:id="rId47"/>
    <p:sldId id="428" r:id="rId48"/>
    <p:sldId id="385" r:id="rId49"/>
    <p:sldId id="350" r:id="rId50"/>
    <p:sldId id="319" r:id="rId51"/>
    <p:sldId id="429" r:id="rId52"/>
    <p:sldId id="431" r:id="rId53"/>
    <p:sldId id="430" r:id="rId54"/>
    <p:sldId id="304" r:id="rId55"/>
    <p:sldId id="303" r:id="rId56"/>
    <p:sldId id="300" r:id="rId57"/>
    <p:sldId id="302" r:id="rId58"/>
    <p:sldId id="306" r:id="rId59"/>
    <p:sldId id="301" r:id="rId60"/>
    <p:sldId id="307" r:id="rId61"/>
    <p:sldId id="322" r:id="rId62"/>
    <p:sldId id="270" r:id="rId63"/>
    <p:sldId id="313"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oponen, Esko 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2C3C"/>
    <a:srgbClr val="0A22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915" autoAdjust="0"/>
  </p:normalViewPr>
  <p:slideViewPr>
    <p:cSldViewPr snapToGrid="0" snapToObjects="1">
      <p:cViewPr varScale="1">
        <p:scale>
          <a:sx n="100" d="100"/>
          <a:sy n="100" d="100"/>
        </p:scale>
        <p:origin x="86" y="77"/>
      </p:cViewPr>
      <p:guideLst>
        <p:guide orient="horz" pos="2160"/>
        <p:guide pos="2880"/>
      </p:guideLst>
    </p:cSldViewPr>
  </p:slideViewPr>
  <p:notesTextViewPr>
    <p:cViewPr>
      <p:scale>
        <a:sx n="100" d="100"/>
        <a:sy n="100" d="100"/>
      </p:scale>
      <p:origin x="0" y="0"/>
    </p:cViewPr>
  </p:notesTextViewPr>
  <p:sorterViewPr>
    <p:cViewPr>
      <p:scale>
        <a:sx n="60" d="100"/>
        <a:sy n="60" d="100"/>
      </p:scale>
      <p:origin x="0" y="-28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8A9577-A8E0-554B-803D-B94231FC47E8}" type="datetimeFigureOut">
              <a:rPr lang="en-US" smtClean="0"/>
              <a:t>11/16/2016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71A0B8-EF41-CA4F-9157-EF55DB79808C}" type="slidenum">
              <a:rPr lang="en-US" smtClean="0"/>
              <a:t>‹#›</a:t>
            </a:fld>
            <a:endParaRPr lang="en-US"/>
          </a:p>
        </p:txBody>
      </p:sp>
    </p:spTree>
    <p:extLst>
      <p:ext uri="{BB962C8B-B14F-4D97-AF65-F5344CB8AC3E}">
        <p14:creationId xmlns:p14="http://schemas.microsoft.com/office/powerpoint/2010/main" val="32663021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latin typeface="+mn-lt"/>
                <a:ea typeface="+mn-ea"/>
                <a:cs typeface="+mn-cs"/>
              </a:rPr>
              <a:t>The Teachers' Academy </a:t>
            </a:r>
            <a:r>
              <a:rPr lang="en-US" sz="1200" b="1" i="0" kern="1200" dirty="0" smtClean="0">
                <a:solidFill>
                  <a:schemeClr val="tx1"/>
                </a:solidFill>
                <a:latin typeface="+mn-lt"/>
                <a:ea typeface="+mn-ea"/>
                <a:cs typeface="+mn-cs"/>
              </a:rPr>
              <a:t>logo</a:t>
            </a:r>
            <a:r>
              <a:rPr lang="en-US" sz="1200" i="0" kern="1200" dirty="0" smtClean="0">
                <a:solidFill>
                  <a:schemeClr val="tx1"/>
                </a:solidFill>
                <a:latin typeface="+mn-lt"/>
                <a:ea typeface="+mn-ea"/>
                <a:cs typeface="+mn-cs"/>
              </a:rPr>
              <a:t>, the acorn, stands for knowledge, a new beginning and the spread of wisdom. It is a sign of the distinguished university teacher as an inspirer of learning.</a:t>
            </a: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The oak tree, a symbol of knowledge and wisdom, stands for community and the Teachers' Academy as a network of scholarly teachers. It evokes the idea of a university community that is proud of its teachers, appreciates their skills and encourages them in their quest for better teaching.</a:t>
            </a:r>
            <a:endParaRPr lang="en-US" i="0" dirty="0"/>
          </a:p>
        </p:txBody>
      </p:sp>
      <p:sp>
        <p:nvSpPr>
          <p:cNvPr id="4" name="Slide Number Placeholder 3"/>
          <p:cNvSpPr>
            <a:spLocks noGrp="1"/>
          </p:cNvSpPr>
          <p:nvPr>
            <p:ph type="sldNum" sz="quarter" idx="10"/>
          </p:nvPr>
        </p:nvSpPr>
        <p:spPr/>
        <p:txBody>
          <a:bodyPr/>
          <a:lstStyle/>
          <a:p>
            <a:fld id="{E571A0B8-EF41-CA4F-9157-EF55DB79808C}" type="slidenum">
              <a:rPr lang="en-US" smtClean="0"/>
              <a:t>1</a:t>
            </a:fld>
            <a:endParaRPr lang="en-US"/>
          </a:p>
        </p:txBody>
      </p:sp>
    </p:spTree>
    <p:extLst>
      <p:ext uri="{BB962C8B-B14F-4D97-AF65-F5344CB8AC3E}">
        <p14:creationId xmlns:p14="http://schemas.microsoft.com/office/powerpoint/2010/main" val="2627724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sldNum"/>
          </p:nvPr>
        </p:nvSpPr>
        <p:spPr>
          <a:xfrm>
            <a:off x="2071688" y="8575812"/>
            <a:ext cx="1585119" cy="450809"/>
          </a:xfrm>
          <a:prstGeom prst="rect">
            <a:avLst/>
          </a:prstGeom>
          <a:ln/>
        </p:spPr>
        <p:txBody>
          <a:bodyPr lIns="68571" tIns="34285" rIns="68571" bIns="34285"/>
          <a:lstStyle/>
          <a:p>
            <a:fld id="{080FEBA6-FA95-4DA5-9199-38F221426721}" type="slidenum">
              <a:rPr lang="en-GB"/>
              <a:pPr/>
              <a:t>11</a:t>
            </a:fld>
            <a:endParaRPr lang="en-GB"/>
          </a:p>
        </p:txBody>
      </p:sp>
      <p:sp>
        <p:nvSpPr>
          <p:cNvPr id="27649" name="Rectangle 1"/>
          <p:cNvSpPr txBox="1">
            <a:spLocks noGrp="1" noRot="1" noChangeAspect="1" noChangeArrowheads="1"/>
          </p:cNvSpPr>
          <p:nvPr>
            <p:ph type="sldImg"/>
          </p:nvPr>
        </p:nvSpPr>
        <p:spPr bwMode="auto">
          <a:xfrm>
            <a:off x="-423863" y="677863"/>
            <a:ext cx="4500563" cy="3375025"/>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487363" y="4288654"/>
            <a:ext cx="2677319" cy="397069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43622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sldNum"/>
          </p:nvPr>
        </p:nvSpPr>
        <p:spPr>
          <a:xfrm>
            <a:off x="2071688" y="8575812"/>
            <a:ext cx="1585119" cy="450809"/>
          </a:xfrm>
          <a:prstGeom prst="rect">
            <a:avLst/>
          </a:prstGeom>
          <a:ln/>
        </p:spPr>
        <p:txBody>
          <a:bodyPr lIns="68571" tIns="34285" rIns="68571" bIns="34285"/>
          <a:lstStyle/>
          <a:p>
            <a:fld id="{080FEBA6-FA95-4DA5-9199-38F221426721}" type="slidenum">
              <a:rPr lang="en-GB"/>
              <a:pPr/>
              <a:t>12</a:t>
            </a:fld>
            <a:endParaRPr lang="en-GB"/>
          </a:p>
        </p:txBody>
      </p:sp>
      <p:sp>
        <p:nvSpPr>
          <p:cNvPr id="27649" name="Rectangle 1"/>
          <p:cNvSpPr txBox="1">
            <a:spLocks noGrp="1" noRot="1" noChangeAspect="1" noChangeArrowheads="1"/>
          </p:cNvSpPr>
          <p:nvPr>
            <p:ph type="sldImg"/>
          </p:nvPr>
        </p:nvSpPr>
        <p:spPr bwMode="auto">
          <a:xfrm>
            <a:off x="-423863" y="677863"/>
            <a:ext cx="4500563" cy="3375025"/>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487363" y="4288654"/>
            <a:ext cx="2677319" cy="397069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17067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sldNum"/>
          </p:nvPr>
        </p:nvSpPr>
        <p:spPr>
          <a:xfrm>
            <a:off x="2071688" y="8575812"/>
            <a:ext cx="1585119" cy="450809"/>
          </a:xfrm>
          <a:prstGeom prst="rect">
            <a:avLst/>
          </a:prstGeom>
          <a:ln/>
        </p:spPr>
        <p:txBody>
          <a:bodyPr lIns="68571" tIns="34285" rIns="68571" bIns="34285"/>
          <a:lstStyle/>
          <a:p>
            <a:fld id="{080FEBA6-FA95-4DA5-9199-38F221426721}" type="slidenum">
              <a:rPr lang="en-GB"/>
              <a:pPr/>
              <a:t>14</a:t>
            </a:fld>
            <a:endParaRPr lang="en-GB"/>
          </a:p>
        </p:txBody>
      </p:sp>
      <p:sp>
        <p:nvSpPr>
          <p:cNvPr id="27649" name="Rectangle 1"/>
          <p:cNvSpPr txBox="1">
            <a:spLocks noGrp="1" noRot="1" noChangeAspect="1" noChangeArrowheads="1"/>
          </p:cNvSpPr>
          <p:nvPr>
            <p:ph type="sldImg"/>
          </p:nvPr>
        </p:nvSpPr>
        <p:spPr bwMode="auto">
          <a:xfrm>
            <a:off x="-423863" y="677863"/>
            <a:ext cx="4500563" cy="3375025"/>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487363" y="4288654"/>
            <a:ext cx="2677319" cy="397069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22987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sldNum"/>
          </p:nvPr>
        </p:nvSpPr>
        <p:spPr>
          <a:xfrm>
            <a:off x="2071688" y="8575812"/>
            <a:ext cx="1585119" cy="450809"/>
          </a:xfrm>
          <a:prstGeom prst="rect">
            <a:avLst/>
          </a:prstGeom>
          <a:ln/>
        </p:spPr>
        <p:txBody>
          <a:bodyPr lIns="68571" tIns="34285" rIns="68571" bIns="34285"/>
          <a:lstStyle/>
          <a:p>
            <a:fld id="{080FEBA6-FA95-4DA5-9199-38F221426721}" type="slidenum">
              <a:rPr lang="en-GB"/>
              <a:pPr/>
              <a:t>15</a:t>
            </a:fld>
            <a:endParaRPr lang="en-GB"/>
          </a:p>
        </p:txBody>
      </p:sp>
      <p:sp>
        <p:nvSpPr>
          <p:cNvPr id="27649" name="Rectangle 1"/>
          <p:cNvSpPr txBox="1">
            <a:spLocks noGrp="1" noRot="1" noChangeAspect="1" noChangeArrowheads="1"/>
          </p:cNvSpPr>
          <p:nvPr>
            <p:ph type="sldImg"/>
          </p:nvPr>
        </p:nvSpPr>
        <p:spPr bwMode="auto">
          <a:xfrm>
            <a:off x="-423863" y="677863"/>
            <a:ext cx="4500563" cy="3375025"/>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487363" y="4288654"/>
            <a:ext cx="2677319" cy="397069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28842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sldNum"/>
          </p:nvPr>
        </p:nvSpPr>
        <p:spPr>
          <a:xfrm>
            <a:off x="2071688" y="8575812"/>
            <a:ext cx="1585119" cy="450809"/>
          </a:xfrm>
          <a:prstGeom prst="rect">
            <a:avLst/>
          </a:prstGeom>
          <a:ln/>
        </p:spPr>
        <p:txBody>
          <a:bodyPr lIns="68571" tIns="34285" rIns="68571" bIns="34285"/>
          <a:lstStyle/>
          <a:p>
            <a:fld id="{080FEBA6-FA95-4DA5-9199-38F221426721}" type="slidenum">
              <a:rPr lang="en-GB"/>
              <a:pPr/>
              <a:t>16</a:t>
            </a:fld>
            <a:endParaRPr lang="en-GB"/>
          </a:p>
        </p:txBody>
      </p:sp>
      <p:sp>
        <p:nvSpPr>
          <p:cNvPr id="27649" name="Rectangle 1"/>
          <p:cNvSpPr txBox="1">
            <a:spLocks noGrp="1" noRot="1" noChangeAspect="1" noChangeArrowheads="1"/>
          </p:cNvSpPr>
          <p:nvPr>
            <p:ph type="sldImg"/>
          </p:nvPr>
        </p:nvSpPr>
        <p:spPr bwMode="auto">
          <a:xfrm>
            <a:off x="-423863" y="677863"/>
            <a:ext cx="4500563" cy="3375025"/>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487363" y="4288654"/>
            <a:ext cx="2677319" cy="397069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90823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sldNum"/>
          </p:nvPr>
        </p:nvSpPr>
        <p:spPr>
          <a:xfrm>
            <a:off x="2071688" y="8575812"/>
            <a:ext cx="1585119" cy="450809"/>
          </a:xfrm>
          <a:prstGeom prst="rect">
            <a:avLst/>
          </a:prstGeom>
          <a:ln/>
        </p:spPr>
        <p:txBody>
          <a:bodyPr lIns="68571" tIns="34285" rIns="68571" bIns="34285"/>
          <a:lstStyle/>
          <a:p>
            <a:fld id="{080FEBA6-FA95-4DA5-9199-38F221426721}" type="slidenum">
              <a:rPr lang="en-GB"/>
              <a:pPr/>
              <a:t>17</a:t>
            </a:fld>
            <a:endParaRPr lang="en-GB"/>
          </a:p>
        </p:txBody>
      </p:sp>
      <p:sp>
        <p:nvSpPr>
          <p:cNvPr id="27649" name="Rectangle 1"/>
          <p:cNvSpPr txBox="1">
            <a:spLocks noGrp="1" noRot="1" noChangeAspect="1" noChangeArrowheads="1"/>
          </p:cNvSpPr>
          <p:nvPr>
            <p:ph type="sldImg"/>
          </p:nvPr>
        </p:nvSpPr>
        <p:spPr bwMode="auto">
          <a:xfrm>
            <a:off x="-423863" y="677863"/>
            <a:ext cx="4500563" cy="3375025"/>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487363" y="4288654"/>
            <a:ext cx="2677319" cy="397069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45413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sldNum"/>
          </p:nvPr>
        </p:nvSpPr>
        <p:spPr>
          <a:xfrm>
            <a:off x="2071688" y="8575812"/>
            <a:ext cx="1585119" cy="450809"/>
          </a:xfrm>
          <a:prstGeom prst="rect">
            <a:avLst/>
          </a:prstGeom>
          <a:ln/>
        </p:spPr>
        <p:txBody>
          <a:bodyPr lIns="68571" tIns="34285" rIns="68571" bIns="34285"/>
          <a:lstStyle/>
          <a:p>
            <a:fld id="{080FEBA6-FA95-4DA5-9199-38F221426721}" type="slidenum">
              <a:rPr lang="en-GB"/>
              <a:pPr/>
              <a:t>18</a:t>
            </a:fld>
            <a:endParaRPr lang="en-GB"/>
          </a:p>
        </p:txBody>
      </p:sp>
      <p:sp>
        <p:nvSpPr>
          <p:cNvPr id="27649" name="Rectangle 1"/>
          <p:cNvSpPr txBox="1">
            <a:spLocks noGrp="1" noRot="1" noChangeAspect="1" noChangeArrowheads="1"/>
          </p:cNvSpPr>
          <p:nvPr>
            <p:ph type="sldImg"/>
          </p:nvPr>
        </p:nvSpPr>
        <p:spPr bwMode="auto">
          <a:xfrm>
            <a:off x="-423863" y="677863"/>
            <a:ext cx="4500563" cy="3375025"/>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487363" y="4288654"/>
            <a:ext cx="2677319" cy="397069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58234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sldNum"/>
          </p:nvPr>
        </p:nvSpPr>
        <p:spPr>
          <a:xfrm>
            <a:off x="2071688" y="8575812"/>
            <a:ext cx="1585119" cy="450809"/>
          </a:xfrm>
          <a:prstGeom prst="rect">
            <a:avLst/>
          </a:prstGeom>
          <a:ln/>
        </p:spPr>
        <p:txBody>
          <a:bodyPr lIns="68571" tIns="34285" rIns="68571" bIns="34285"/>
          <a:lstStyle/>
          <a:p>
            <a:fld id="{080FEBA6-FA95-4DA5-9199-38F221426721}" type="slidenum">
              <a:rPr lang="en-GB"/>
              <a:pPr/>
              <a:t>19</a:t>
            </a:fld>
            <a:endParaRPr lang="en-GB"/>
          </a:p>
        </p:txBody>
      </p:sp>
      <p:sp>
        <p:nvSpPr>
          <p:cNvPr id="27649" name="Rectangle 1"/>
          <p:cNvSpPr txBox="1">
            <a:spLocks noGrp="1" noRot="1" noChangeAspect="1" noChangeArrowheads="1"/>
          </p:cNvSpPr>
          <p:nvPr>
            <p:ph type="sldImg"/>
          </p:nvPr>
        </p:nvSpPr>
        <p:spPr bwMode="auto">
          <a:xfrm>
            <a:off x="-423863" y="677863"/>
            <a:ext cx="4500563" cy="3375025"/>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487363" y="4288654"/>
            <a:ext cx="2677319" cy="397069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19442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sldNum"/>
          </p:nvPr>
        </p:nvSpPr>
        <p:spPr>
          <a:xfrm>
            <a:off x="2071688" y="8575812"/>
            <a:ext cx="1585119" cy="450809"/>
          </a:xfrm>
          <a:prstGeom prst="rect">
            <a:avLst/>
          </a:prstGeom>
          <a:ln/>
        </p:spPr>
        <p:txBody>
          <a:bodyPr lIns="68571" tIns="34285" rIns="68571" bIns="34285"/>
          <a:lstStyle/>
          <a:p>
            <a:fld id="{080FEBA6-FA95-4DA5-9199-38F221426721}" type="slidenum">
              <a:rPr lang="en-GB"/>
              <a:pPr/>
              <a:t>21</a:t>
            </a:fld>
            <a:endParaRPr lang="en-GB"/>
          </a:p>
        </p:txBody>
      </p:sp>
      <p:sp>
        <p:nvSpPr>
          <p:cNvPr id="27649" name="Rectangle 1"/>
          <p:cNvSpPr txBox="1">
            <a:spLocks noGrp="1" noRot="1" noChangeAspect="1" noChangeArrowheads="1"/>
          </p:cNvSpPr>
          <p:nvPr>
            <p:ph type="sldImg"/>
          </p:nvPr>
        </p:nvSpPr>
        <p:spPr bwMode="auto">
          <a:xfrm>
            <a:off x="-423863" y="677863"/>
            <a:ext cx="4500563" cy="3375025"/>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487363" y="4288654"/>
            <a:ext cx="2677319" cy="397069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14962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sldNum"/>
          </p:nvPr>
        </p:nvSpPr>
        <p:spPr>
          <a:xfrm>
            <a:off x="2071688" y="8575812"/>
            <a:ext cx="1585119" cy="450809"/>
          </a:xfrm>
          <a:prstGeom prst="rect">
            <a:avLst/>
          </a:prstGeom>
          <a:ln/>
        </p:spPr>
        <p:txBody>
          <a:bodyPr lIns="68571" tIns="34285" rIns="68571" bIns="34285"/>
          <a:lstStyle/>
          <a:p>
            <a:fld id="{080FEBA6-FA95-4DA5-9199-38F221426721}" type="slidenum">
              <a:rPr lang="en-GB"/>
              <a:pPr/>
              <a:t>26</a:t>
            </a:fld>
            <a:endParaRPr lang="en-GB"/>
          </a:p>
        </p:txBody>
      </p:sp>
      <p:sp>
        <p:nvSpPr>
          <p:cNvPr id="27649" name="Rectangle 1"/>
          <p:cNvSpPr txBox="1">
            <a:spLocks noGrp="1" noRot="1" noChangeAspect="1" noChangeArrowheads="1"/>
          </p:cNvSpPr>
          <p:nvPr>
            <p:ph type="sldImg"/>
          </p:nvPr>
        </p:nvSpPr>
        <p:spPr bwMode="auto">
          <a:xfrm>
            <a:off x="-423863" y="677863"/>
            <a:ext cx="4500563" cy="3375025"/>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487363" y="4288654"/>
            <a:ext cx="2677319" cy="397069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571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latin typeface="+mn-lt"/>
                <a:ea typeface="+mn-ea"/>
                <a:cs typeface="+mn-cs"/>
              </a:rPr>
              <a:t>The Teachers' Academy </a:t>
            </a:r>
            <a:r>
              <a:rPr lang="en-US" sz="1200" b="1" i="0" kern="1200" dirty="0" smtClean="0">
                <a:solidFill>
                  <a:schemeClr val="tx1"/>
                </a:solidFill>
                <a:latin typeface="+mn-lt"/>
                <a:ea typeface="+mn-ea"/>
                <a:cs typeface="+mn-cs"/>
              </a:rPr>
              <a:t>logo</a:t>
            </a:r>
            <a:r>
              <a:rPr lang="en-US" sz="1200" i="0" kern="1200" dirty="0" smtClean="0">
                <a:solidFill>
                  <a:schemeClr val="tx1"/>
                </a:solidFill>
                <a:latin typeface="+mn-lt"/>
                <a:ea typeface="+mn-ea"/>
                <a:cs typeface="+mn-cs"/>
              </a:rPr>
              <a:t>, the acorn, stands for knowledge, a new beginning and the spread of wisdom. It is a sign of the distinguished university teacher as an inspirer of learning.</a:t>
            </a: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The oak tree, a symbol of knowledge and wisdom, stands for community and the Teachers' Academy as a network of scholarly teachers. It evokes the idea of a university community that is proud of its teachers, appreciates their skills and encourages them in their quest for better teaching.</a:t>
            </a:r>
            <a:endParaRPr lang="en-US" i="0" dirty="0"/>
          </a:p>
        </p:txBody>
      </p:sp>
      <p:sp>
        <p:nvSpPr>
          <p:cNvPr id="4" name="Slide Number Placeholder 3"/>
          <p:cNvSpPr>
            <a:spLocks noGrp="1"/>
          </p:cNvSpPr>
          <p:nvPr>
            <p:ph type="sldNum" sz="quarter" idx="10"/>
          </p:nvPr>
        </p:nvSpPr>
        <p:spPr/>
        <p:txBody>
          <a:bodyPr/>
          <a:lstStyle/>
          <a:p>
            <a:fld id="{E571A0B8-EF41-CA4F-9157-EF55DB79808C}" type="slidenum">
              <a:rPr lang="en-US" smtClean="0"/>
              <a:t>2</a:t>
            </a:fld>
            <a:endParaRPr lang="en-US"/>
          </a:p>
        </p:txBody>
      </p:sp>
    </p:spTree>
    <p:extLst>
      <p:ext uri="{BB962C8B-B14F-4D97-AF65-F5344CB8AC3E}">
        <p14:creationId xmlns:p14="http://schemas.microsoft.com/office/powerpoint/2010/main" val="3808175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sldNum"/>
          </p:nvPr>
        </p:nvSpPr>
        <p:spPr>
          <a:xfrm>
            <a:off x="2071688" y="8575812"/>
            <a:ext cx="1585119" cy="450809"/>
          </a:xfrm>
          <a:prstGeom prst="rect">
            <a:avLst/>
          </a:prstGeom>
          <a:ln/>
        </p:spPr>
        <p:txBody>
          <a:bodyPr lIns="68571" tIns="34285" rIns="68571" bIns="34285"/>
          <a:lstStyle/>
          <a:p>
            <a:fld id="{080FEBA6-FA95-4DA5-9199-38F221426721}" type="slidenum">
              <a:rPr lang="en-GB"/>
              <a:pPr/>
              <a:t>32</a:t>
            </a:fld>
            <a:endParaRPr lang="en-GB"/>
          </a:p>
        </p:txBody>
      </p:sp>
      <p:sp>
        <p:nvSpPr>
          <p:cNvPr id="27649" name="Rectangle 1"/>
          <p:cNvSpPr txBox="1">
            <a:spLocks noGrp="1" noRot="1" noChangeAspect="1" noChangeArrowheads="1"/>
          </p:cNvSpPr>
          <p:nvPr>
            <p:ph type="sldImg"/>
          </p:nvPr>
        </p:nvSpPr>
        <p:spPr bwMode="auto">
          <a:xfrm>
            <a:off x="-423863" y="677863"/>
            <a:ext cx="4500563" cy="3375025"/>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487363" y="4288654"/>
            <a:ext cx="2677319" cy="397069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65542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144588" y="685800"/>
            <a:ext cx="457041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1" y="4343400"/>
            <a:ext cx="5486399" cy="369285"/>
          </a:xfrm>
          <a:prstGeom prst="rect">
            <a:avLst/>
          </a:prstGeom>
        </p:spPr>
        <p:txBody>
          <a:bodyPr lIns="91417" tIns="91417" rIns="91417" bIns="91417" anchor="t" anchorCtr="0">
            <a:spAutoFit/>
          </a:bodyPr>
          <a:lstStyle/>
          <a:p>
            <a:endParaRPr/>
          </a:p>
        </p:txBody>
      </p:sp>
    </p:spTree>
    <p:extLst>
      <p:ext uri="{BB962C8B-B14F-4D97-AF65-F5344CB8AC3E}">
        <p14:creationId xmlns:p14="http://schemas.microsoft.com/office/powerpoint/2010/main" val="904109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sldNum"/>
          </p:nvPr>
        </p:nvSpPr>
        <p:spPr>
          <a:xfrm>
            <a:off x="2071688" y="8575812"/>
            <a:ext cx="1585119" cy="450809"/>
          </a:xfrm>
          <a:prstGeom prst="rect">
            <a:avLst/>
          </a:prstGeom>
          <a:ln/>
        </p:spPr>
        <p:txBody>
          <a:bodyPr lIns="68571" tIns="34285" rIns="68571" bIns="34285"/>
          <a:lstStyle/>
          <a:p>
            <a:fld id="{080FEBA6-FA95-4DA5-9199-38F221426721}" type="slidenum">
              <a:rPr lang="en-GB"/>
              <a:pPr/>
              <a:t>45</a:t>
            </a:fld>
            <a:endParaRPr lang="en-GB"/>
          </a:p>
        </p:txBody>
      </p:sp>
      <p:sp>
        <p:nvSpPr>
          <p:cNvPr id="27649" name="Rectangle 1"/>
          <p:cNvSpPr txBox="1">
            <a:spLocks noGrp="1" noRot="1" noChangeAspect="1" noChangeArrowheads="1"/>
          </p:cNvSpPr>
          <p:nvPr>
            <p:ph type="sldImg"/>
          </p:nvPr>
        </p:nvSpPr>
        <p:spPr bwMode="auto">
          <a:xfrm>
            <a:off x="-423863" y="677863"/>
            <a:ext cx="4500563" cy="3375025"/>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487363" y="4288654"/>
            <a:ext cx="2677319" cy="397069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81652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8"/>
          <p:cNvSpPr>
            <a:spLocks noGrp="1" noChangeArrowheads="1"/>
          </p:cNvSpPr>
          <p:nvPr>
            <p:ph type="sldNum" sz="quarter"/>
          </p:nvPr>
        </p:nvSpPr>
        <p:spPr>
          <a:noFill/>
        </p:spPr>
        <p:txBody>
          <a:bodyPr/>
          <a:lstStyle/>
          <a:p>
            <a:pPr>
              <a:buFont typeface="Wingdings" pitchFamily="2" charset="2"/>
              <a:buNone/>
            </a:pPr>
            <a:fld id="{51556DC3-AEAB-4DE2-BA3B-9FB059333D02}" type="slidenum">
              <a:rPr lang="en-GB" smtClean="0">
                <a:latin typeface="Times New Roman" pitchFamily="18" charset="0"/>
              </a:rPr>
              <a:pPr>
                <a:buFont typeface="Wingdings" pitchFamily="2" charset="2"/>
                <a:buNone/>
              </a:pPr>
              <a:t>46</a:t>
            </a:fld>
            <a:endParaRPr lang="en-GB" smtClean="0">
              <a:latin typeface="Times New Roman"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xfrm>
            <a:off x="913805" y="4343704"/>
            <a:ext cx="5027414" cy="4113892"/>
          </a:xfrm>
          <a:noFill/>
          <a:ln/>
        </p:spPr>
        <p:txBody>
          <a:bodyPr wrap="none" anchor="ctr"/>
          <a:lstStyle/>
          <a:p>
            <a:endParaRPr lang="fi-FI" smtClean="0">
              <a:latin typeface="Times New Roman" pitchFamily="18" charset="0"/>
            </a:endParaRPr>
          </a:p>
        </p:txBody>
      </p:sp>
    </p:spTree>
    <p:extLst>
      <p:ext uri="{BB962C8B-B14F-4D97-AF65-F5344CB8AC3E}">
        <p14:creationId xmlns:p14="http://schemas.microsoft.com/office/powerpoint/2010/main" val="1104633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sldNum"/>
          </p:nvPr>
        </p:nvSpPr>
        <p:spPr>
          <a:xfrm>
            <a:off x="2071688" y="8575812"/>
            <a:ext cx="1585119" cy="450809"/>
          </a:xfrm>
          <a:prstGeom prst="rect">
            <a:avLst/>
          </a:prstGeom>
          <a:ln/>
        </p:spPr>
        <p:txBody>
          <a:bodyPr lIns="68571" tIns="34285" rIns="68571" bIns="34285"/>
          <a:lstStyle/>
          <a:p>
            <a:fld id="{080FEBA6-FA95-4DA5-9199-38F221426721}" type="slidenum">
              <a:rPr lang="en-GB"/>
              <a:pPr/>
              <a:t>48</a:t>
            </a:fld>
            <a:endParaRPr lang="en-GB"/>
          </a:p>
        </p:txBody>
      </p:sp>
      <p:sp>
        <p:nvSpPr>
          <p:cNvPr id="27649" name="Rectangle 1"/>
          <p:cNvSpPr txBox="1">
            <a:spLocks noGrp="1" noRot="1" noChangeAspect="1" noChangeArrowheads="1"/>
          </p:cNvSpPr>
          <p:nvPr>
            <p:ph type="sldImg"/>
          </p:nvPr>
        </p:nvSpPr>
        <p:spPr bwMode="auto">
          <a:xfrm>
            <a:off x="-423863" y="677863"/>
            <a:ext cx="4500563" cy="3375025"/>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487363" y="4288654"/>
            <a:ext cx="2677319" cy="397069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464049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extLst>
      <p:ext uri="{BB962C8B-B14F-4D97-AF65-F5344CB8AC3E}">
        <p14:creationId xmlns:p14="http://schemas.microsoft.com/office/powerpoint/2010/main" val="2393330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extLst>
      <p:ext uri="{BB962C8B-B14F-4D97-AF65-F5344CB8AC3E}">
        <p14:creationId xmlns:p14="http://schemas.microsoft.com/office/powerpoint/2010/main" val="515045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extLst>
      <p:ext uri="{BB962C8B-B14F-4D97-AF65-F5344CB8AC3E}">
        <p14:creationId xmlns:p14="http://schemas.microsoft.com/office/powerpoint/2010/main" val="4277268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extLst>
      <p:ext uri="{BB962C8B-B14F-4D97-AF65-F5344CB8AC3E}">
        <p14:creationId xmlns:p14="http://schemas.microsoft.com/office/powerpoint/2010/main" val="41515728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success of the Academy has been possible because of the earlier strategic choices of the university; the establishment of the Centre for Research and Development of Higher Education (established at beginning of the 2000’s) and the network of senior lecturers in university pedagogy (established 1998).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establishment of these networks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has been significant and even internationally unique contribution to the development of the teaching.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GB" sz="1200" kern="1200" dirty="0" smtClean="0">
                <a:solidFill>
                  <a:schemeClr val="tx1"/>
                </a:solidFill>
                <a:effectLst/>
                <a:latin typeface="+mn-lt"/>
                <a:ea typeface="+mn-ea"/>
                <a:cs typeface="+mn-cs"/>
              </a:rPr>
              <a:t>The senior lecturers in university pedagogy at the faculties as well as the permanent research and teaching staff of the Centre for Research and Development of Higher Education serve as permanent expert members of the Teachers’ Academy. They support and coordinate the discipline-specific and interdisciplinary efforts to develop and investigate teaching; participate in organising events, visits and publications related to the development of University teaching together with the Teachers’ Academy; and serve as pedagogical experts on the Academy’s assessment panels.</a:t>
            </a:r>
            <a:endParaRPr lang="fi-FI"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571A0B8-EF41-CA4F-9157-EF55DB79808C}" type="slidenum">
              <a:rPr lang="en-US" smtClean="0"/>
              <a:t>54</a:t>
            </a:fld>
            <a:endParaRPr lang="en-US"/>
          </a:p>
        </p:txBody>
      </p:sp>
    </p:spTree>
    <p:extLst>
      <p:ext uri="{BB962C8B-B14F-4D97-AF65-F5344CB8AC3E}">
        <p14:creationId xmlns:p14="http://schemas.microsoft.com/office/powerpoint/2010/main" val="763227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latin typeface="+mn-lt"/>
                <a:ea typeface="+mn-ea"/>
                <a:cs typeface="+mn-cs"/>
              </a:rPr>
              <a:t>The Teachers' Academy </a:t>
            </a:r>
            <a:r>
              <a:rPr lang="en-US" sz="1200" b="1" i="0" kern="1200" dirty="0" smtClean="0">
                <a:solidFill>
                  <a:schemeClr val="tx1"/>
                </a:solidFill>
                <a:latin typeface="+mn-lt"/>
                <a:ea typeface="+mn-ea"/>
                <a:cs typeface="+mn-cs"/>
              </a:rPr>
              <a:t>logo</a:t>
            </a:r>
            <a:r>
              <a:rPr lang="en-US" sz="1200" i="0" kern="1200" dirty="0" smtClean="0">
                <a:solidFill>
                  <a:schemeClr val="tx1"/>
                </a:solidFill>
                <a:latin typeface="+mn-lt"/>
                <a:ea typeface="+mn-ea"/>
                <a:cs typeface="+mn-cs"/>
              </a:rPr>
              <a:t>, the acorn, stands for knowledge, a new beginning and the spread of wisdom. It is a sign of the distinguished university teacher as an inspirer of learning.</a:t>
            </a: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The oak tree, a symbol of knowledge and wisdom, stands for community and the Teachers' Academy as a network of scholarly teachers. It evokes the idea of a university community that is proud of its teachers, appreciates their skills and encourages them in their quest for better teaching.</a:t>
            </a:r>
            <a:endParaRPr lang="en-US" i="0" dirty="0"/>
          </a:p>
        </p:txBody>
      </p:sp>
      <p:sp>
        <p:nvSpPr>
          <p:cNvPr id="4" name="Slide Number Placeholder 3"/>
          <p:cNvSpPr>
            <a:spLocks noGrp="1"/>
          </p:cNvSpPr>
          <p:nvPr>
            <p:ph type="sldNum" sz="quarter" idx="10"/>
          </p:nvPr>
        </p:nvSpPr>
        <p:spPr/>
        <p:txBody>
          <a:bodyPr/>
          <a:lstStyle/>
          <a:p>
            <a:fld id="{E571A0B8-EF41-CA4F-9157-EF55DB79808C}" type="slidenum">
              <a:rPr lang="en-US" smtClean="0"/>
              <a:t>3</a:t>
            </a:fld>
            <a:endParaRPr lang="en-US"/>
          </a:p>
        </p:txBody>
      </p:sp>
    </p:spTree>
    <p:extLst>
      <p:ext uri="{BB962C8B-B14F-4D97-AF65-F5344CB8AC3E}">
        <p14:creationId xmlns:p14="http://schemas.microsoft.com/office/powerpoint/2010/main" val="21006707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success of the Academy has been possible because of the earlier strategic choices of the university; the establishment of the Centre for Research and Development of Higher Education (established at beginning of the 2000’s) and the network of senior lecturers in university pedagogy (established 1998).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establishment of these networks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has been significant and even internationally unique contribution to the development of the teaching.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GB" sz="1200" kern="1200" dirty="0" smtClean="0">
                <a:solidFill>
                  <a:schemeClr val="tx1"/>
                </a:solidFill>
                <a:effectLst/>
                <a:latin typeface="+mn-lt"/>
                <a:ea typeface="+mn-ea"/>
                <a:cs typeface="+mn-cs"/>
              </a:rPr>
              <a:t>The senior lecturers in university pedagogy at the faculties as well as the permanent research and teaching staff of the Centre for Research and Development of Higher Education serve as permanent expert members of the Teachers’ Academy. They support and coordinate the discipline-specific and interdisciplinary efforts to develop and investigate teaching; participate in organising events, visits and publications related to the development of University teaching together with the Teachers’ Academy; and serve as pedagogical experts on the Academy’s assessment panels.</a:t>
            </a:r>
            <a:endParaRPr lang="fi-FI"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571A0B8-EF41-CA4F-9157-EF55DB79808C}" type="slidenum">
              <a:rPr lang="en-US" smtClean="0"/>
              <a:t>55</a:t>
            </a:fld>
            <a:endParaRPr lang="en-US"/>
          </a:p>
        </p:txBody>
      </p:sp>
    </p:spTree>
    <p:extLst>
      <p:ext uri="{BB962C8B-B14F-4D97-AF65-F5344CB8AC3E}">
        <p14:creationId xmlns:p14="http://schemas.microsoft.com/office/powerpoint/2010/main" val="1935380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success of the Academy has been possible because of the earlier strategic choices of the university; the establishment of the Centre for Research and Development of Higher Education (established at beginning of the 2000’s) and the network of senior lecturers in university pedagogy (established 1998).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establishment of these networks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has been significant and even internationally unique contribution to the development of the teaching.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GB" sz="1200" kern="1200" dirty="0" smtClean="0">
                <a:solidFill>
                  <a:schemeClr val="tx1"/>
                </a:solidFill>
                <a:effectLst/>
                <a:latin typeface="+mn-lt"/>
                <a:ea typeface="+mn-ea"/>
                <a:cs typeface="+mn-cs"/>
              </a:rPr>
              <a:t>The senior lecturers in university pedagogy at the faculties as well as the permanent research and teaching staff of the Centre for Research and Development of Higher Education serve as permanent expert members of the Teachers’ Academy. They support and coordinate the discipline-specific and interdisciplinary efforts to develop and investigate teaching; participate in organising events, visits and publications related to the development of University teaching together with the Teachers’ Academy; and serve as pedagogical experts on the Academy’s assessment panels.</a:t>
            </a:r>
            <a:endParaRPr lang="fi-FI"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571A0B8-EF41-CA4F-9157-EF55DB79808C}" type="slidenum">
              <a:rPr lang="en-US" smtClean="0"/>
              <a:t>56</a:t>
            </a:fld>
            <a:endParaRPr lang="en-US"/>
          </a:p>
        </p:txBody>
      </p:sp>
    </p:spTree>
    <p:extLst>
      <p:ext uri="{BB962C8B-B14F-4D97-AF65-F5344CB8AC3E}">
        <p14:creationId xmlns:p14="http://schemas.microsoft.com/office/powerpoint/2010/main" val="2021820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success of the Academy has been possible because of the earlier strategic choices of the university; the establishment of the Centre for Research and Development of Higher Education (established at beginning of the 2000’s) and the network of senior lecturers in university pedagogy (established 1998).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establishment of these networks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has been significant and even internationally unique contribution to the development of the teaching.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GB" sz="1200" kern="1200" dirty="0" smtClean="0">
                <a:solidFill>
                  <a:schemeClr val="tx1"/>
                </a:solidFill>
                <a:effectLst/>
                <a:latin typeface="+mn-lt"/>
                <a:ea typeface="+mn-ea"/>
                <a:cs typeface="+mn-cs"/>
              </a:rPr>
              <a:t>The senior lecturers in university pedagogy at the faculties as well as the permanent research and teaching staff of the Centre for Research and Development of Higher Education serve as permanent expert members of the Teachers’ Academy. They support and coordinate the discipline-specific and interdisciplinary efforts to develop and investigate teaching; participate in organising events, visits and publications related to the development of University teaching together with the Teachers’ Academy; and serve as pedagogical experts on the Academy’s assessment panels.</a:t>
            </a:r>
            <a:endParaRPr lang="fi-FI"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571A0B8-EF41-CA4F-9157-EF55DB79808C}" type="slidenum">
              <a:rPr lang="en-US" smtClean="0"/>
              <a:t>57</a:t>
            </a:fld>
            <a:endParaRPr lang="en-US"/>
          </a:p>
        </p:txBody>
      </p:sp>
    </p:spTree>
    <p:extLst>
      <p:ext uri="{BB962C8B-B14F-4D97-AF65-F5344CB8AC3E}">
        <p14:creationId xmlns:p14="http://schemas.microsoft.com/office/powerpoint/2010/main" val="8603965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success of the Academy has been possible because of the earlier strategic choices of the university; the establishment of the Centre for Research and Development of Higher Education (established at beginning of the 2000’s) and the network of senior lecturers in university pedagogy (established 1998).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establishment of these networks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has been significant and even internationally unique contribution to the development of the teaching.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GB" sz="1200" kern="1200" dirty="0" smtClean="0">
                <a:solidFill>
                  <a:schemeClr val="tx1"/>
                </a:solidFill>
                <a:effectLst/>
                <a:latin typeface="+mn-lt"/>
                <a:ea typeface="+mn-ea"/>
                <a:cs typeface="+mn-cs"/>
              </a:rPr>
              <a:t>The senior lecturers in university pedagogy at the faculties as well as the permanent research and teaching staff of the Centre for Research and Development of Higher Education serve as permanent expert members of the Teachers’ Academy. They support and coordinate the discipline-specific and interdisciplinary efforts to develop and investigate teaching; participate in organising events, visits and publications related to the development of University teaching together with the Teachers’ Academy; and serve as pedagogical experts on the Academy’s assessment panels.</a:t>
            </a:r>
            <a:endParaRPr lang="fi-FI"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571A0B8-EF41-CA4F-9157-EF55DB79808C}" type="slidenum">
              <a:rPr lang="en-US" smtClean="0"/>
              <a:t>58</a:t>
            </a:fld>
            <a:endParaRPr lang="en-US"/>
          </a:p>
        </p:txBody>
      </p:sp>
    </p:spTree>
    <p:extLst>
      <p:ext uri="{BB962C8B-B14F-4D97-AF65-F5344CB8AC3E}">
        <p14:creationId xmlns:p14="http://schemas.microsoft.com/office/powerpoint/2010/main" val="17599871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success of the Academy has been possible because of the earlier strategic choices of the university; the establishment of the Centre for Research and Development of Higher Education (established at beginning of the 2000’s) and the network of senior lecturers in university pedagogy (established 1998).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establishment of these networks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has been significant and even internationally unique contribution to the development of the teaching.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GB" sz="1200" kern="1200" dirty="0" smtClean="0">
                <a:solidFill>
                  <a:schemeClr val="tx1"/>
                </a:solidFill>
                <a:effectLst/>
                <a:latin typeface="+mn-lt"/>
                <a:ea typeface="+mn-ea"/>
                <a:cs typeface="+mn-cs"/>
              </a:rPr>
              <a:t>The senior lecturers in university pedagogy at the faculties as well as the permanent research and teaching staff of the Centre for Research and Development of Higher Education serve as permanent expert members of the Teachers’ Academy. They support and coordinate the discipline-specific and interdisciplinary efforts to develop and investigate teaching; participate in organising events, visits and publications related to the development of University teaching together with the Teachers’ Academy; and serve as pedagogical experts on the Academy’s assessment panels.</a:t>
            </a:r>
            <a:endParaRPr lang="fi-FI"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571A0B8-EF41-CA4F-9157-EF55DB79808C}" type="slidenum">
              <a:rPr lang="en-US" smtClean="0"/>
              <a:t>59</a:t>
            </a:fld>
            <a:endParaRPr lang="en-US"/>
          </a:p>
        </p:txBody>
      </p:sp>
    </p:spTree>
    <p:extLst>
      <p:ext uri="{BB962C8B-B14F-4D97-AF65-F5344CB8AC3E}">
        <p14:creationId xmlns:p14="http://schemas.microsoft.com/office/powerpoint/2010/main" val="13873199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latin typeface="+mn-lt"/>
                <a:ea typeface="+mn-ea"/>
                <a:cs typeface="+mn-cs"/>
              </a:rPr>
              <a:t>The Teachers' Academy </a:t>
            </a:r>
            <a:r>
              <a:rPr lang="en-US" sz="1200" b="1" i="0" kern="1200" dirty="0" smtClean="0">
                <a:solidFill>
                  <a:schemeClr val="tx1"/>
                </a:solidFill>
                <a:latin typeface="+mn-lt"/>
                <a:ea typeface="+mn-ea"/>
                <a:cs typeface="+mn-cs"/>
              </a:rPr>
              <a:t>logo</a:t>
            </a:r>
            <a:r>
              <a:rPr lang="en-US" sz="1200" i="0" kern="1200" dirty="0" smtClean="0">
                <a:solidFill>
                  <a:schemeClr val="tx1"/>
                </a:solidFill>
                <a:latin typeface="+mn-lt"/>
                <a:ea typeface="+mn-ea"/>
                <a:cs typeface="+mn-cs"/>
              </a:rPr>
              <a:t>, the acorn, stands for knowledge, a new beginning and the spread of wisdom. It is a sign of the distinguished university teacher as an inspirer of learning.</a:t>
            </a: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The oak tree, a symbol of knowledge and wisdom, stands for community and the Teachers' Academy as a network of scholarly teachers. It evokes the idea of a university community that is proud of its teachers, appreciates their skills and encourages them in their quest for better teaching.</a:t>
            </a:r>
            <a:endParaRPr lang="en-US" i="0" dirty="0"/>
          </a:p>
        </p:txBody>
      </p:sp>
      <p:sp>
        <p:nvSpPr>
          <p:cNvPr id="4" name="Slide Number Placeholder 3"/>
          <p:cNvSpPr>
            <a:spLocks noGrp="1"/>
          </p:cNvSpPr>
          <p:nvPr>
            <p:ph type="sldNum" sz="quarter" idx="10"/>
          </p:nvPr>
        </p:nvSpPr>
        <p:spPr/>
        <p:txBody>
          <a:bodyPr/>
          <a:lstStyle/>
          <a:p>
            <a:fld id="{E571A0B8-EF41-CA4F-9157-EF55DB79808C}" type="slidenum">
              <a:rPr lang="en-US" smtClean="0"/>
              <a:t>60</a:t>
            </a:fld>
            <a:endParaRPr lang="en-US"/>
          </a:p>
        </p:txBody>
      </p:sp>
    </p:spTree>
    <p:extLst>
      <p:ext uri="{BB962C8B-B14F-4D97-AF65-F5344CB8AC3E}">
        <p14:creationId xmlns:p14="http://schemas.microsoft.com/office/powerpoint/2010/main" val="23584988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Each member of the Teachers’ Academy receives a two-year grant of 10,000 euros per year. The grant must be used towards professional development. </a:t>
            </a:r>
          </a:p>
          <a:p>
            <a:pPr marL="171450" indent="-171450">
              <a:buFont typeface="Arial"/>
              <a:buChar char="•"/>
            </a:pP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new member’s home unit (department, group of disciplines, discipline or equivalent) is awarded performance-based funding of 15,000 euros per year for each rewarded teacher. This funding is provided for two years and must be used for the development of teaching (e.g., pedagogical training or various teaching experiments). The allocation of the funding must be subjected to discussion in the unit, taking into consideration suggestions and ideas from the rewarded member(s) and the entire community. Unit heads must ensure that the funding is allocated to teaching development. Separate instructions have been issued for the use and conditions of these grants.</a:t>
            </a:r>
          </a:p>
          <a:p>
            <a:endParaRPr lang="en-GB" sz="1200" kern="120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Examples of the use of the personal</a:t>
            </a:r>
            <a:r>
              <a:rPr lang="en-US" sz="1200" kern="1200" baseline="0" dirty="0" smtClean="0">
                <a:solidFill>
                  <a:schemeClr val="tx1"/>
                </a:solidFill>
                <a:latin typeface="+mn-lt"/>
                <a:ea typeface="+mn-ea"/>
                <a:cs typeface="+mn-cs"/>
              </a:rPr>
              <a:t> grant:</a:t>
            </a:r>
          </a:p>
          <a:p>
            <a:pPr marL="171450" indent="-171450">
              <a:buFont typeface="Arial"/>
              <a:buChar char="•"/>
            </a:pPr>
            <a:r>
              <a:rPr lang="en-GB" sz="1200" kern="1200" dirty="0" smtClean="0">
                <a:solidFill>
                  <a:schemeClr val="tx1"/>
                </a:solidFill>
                <a:effectLst/>
                <a:latin typeface="+mn-lt"/>
                <a:ea typeface="+mn-ea"/>
                <a:cs typeface="+mn-cs"/>
              </a:rPr>
              <a:t>international pedagogical conferences </a:t>
            </a:r>
          </a:p>
          <a:p>
            <a:pPr marL="171450" indent="-171450">
              <a:buFont typeface="Arial"/>
              <a:buChar char="•"/>
            </a:pPr>
            <a:r>
              <a:rPr lang="en-GB" sz="1200" kern="1200" dirty="0" smtClean="0">
                <a:solidFill>
                  <a:schemeClr val="tx1"/>
                </a:solidFill>
                <a:effectLst/>
                <a:latin typeface="+mn-lt"/>
                <a:ea typeface="+mn-ea"/>
                <a:cs typeface="+mn-cs"/>
              </a:rPr>
              <a:t>projects or experiments related to the development of teaching (incl. various pilot and project-based courses)</a:t>
            </a:r>
            <a:endParaRPr lang="fi-FI" sz="1200" kern="1200" dirty="0" smtClean="0">
              <a:solidFill>
                <a:schemeClr val="tx1"/>
              </a:solidFill>
              <a:effectLst/>
              <a:latin typeface="+mn-lt"/>
              <a:ea typeface="+mn-ea"/>
              <a:cs typeface="+mn-cs"/>
            </a:endParaRPr>
          </a:p>
          <a:p>
            <a:pPr marL="171450" indent="-171450">
              <a:buFont typeface="Arial"/>
              <a:buChar char="•"/>
            </a:pPr>
            <a:r>
              <a:rPr lang="en-GB" sz="1200" kern="1200" dirty="0" smtClean="0">
                <a:solidFill>
                  <a:schemeClr val="tx1"/>
                </a:solidFill>
                <a:effectLst/>
                <a:latin typeface="+mn-lt"/>
                <a:ea typeface="+mn-ea"/>
                <a:cs typeface="+mn-cs"/>
              </a:rPr>
              <a:t>acquisitions related to teaching and educational technology, such as laptops, tablet computers, simulators, game licences, anatomical models, equipment for teaching laboratories and classrooms for calculation exercises, and the digitisation of collections of teaching specimens</a:t>
            </a:r>
            <a:endParaRPr lang="fi-FI" sz="1200" kern="1200" dirty="0" smtClean="0">
              <a:solidFill>
                <a:schemeClr val="tx1"/>
              </a:solidFill>
              <a:effectLst/>
              <a:latin typeface="+mn-lt"/>
              <a:ea typeface="+mn-ea"/>
              <a:cs typeface="+mn-cs"/>
            </a:endParaRPr>
          </a:p>
          <a:p>
            <a:pPr marL="171450" indent="-171450">
              <a:buFont typeface="Arial"/>
              <a:buChar char="•"/>
            </a:pPr>
            <a:r>
              <a:rPr lang="fi-FI" sz="1200" kern="1200" dirty="0" smtClean="0">
                <a:solidFill>
                  <a:schemeClr val="tx1"/>
                </a:solidFill>
                <a:effectLst/>
                <a:latin typeface="+mn-lt"/>
                <a:ea typeface="+mn-ea"/>
                <a:cs typeface="+mn-cs"/>
              </a:rPr>
              <a:t>P</a:t>
            </a:r>
            <a:r>
              <a:rPr lang="en-GB" sz="1200" kern="1200" dirty="0" err="1" smtClean="0">
                <a:solidFill>
                  <a:schemeClr val="tx1"/>
                </a:solidFill>
                <a:effectLst/>
                <a:latin typeface="+mn-lt"/>
                <a:ea typeface="+mn-ea"/>
                <a:cs typeface="+mn-cs"/>
              </a:rPr>
              <a:t>roduction</a:t>
            </a:r>
            <a:r>
              <a:rPr lang="en-GB" sz="1200" kern="1200" dirty="0" smtClean="0">
                <a:solidFill>
                  <a:schemeClr val="tx1"/>
                </a:solidFill>
                <a:effectLst/>
                <a:latin typeface="+mn-lt"/>
                <a:ea typeface="+mn-ea"/>
                <a:cs typeface="+mn-cs"/>
              </a:rPr>
              <a:t> and publication</a:t>
            </a:r>
            <a:r>
              <a:rPr lang="en-GB" sz="1200" kern="1200" baseline="0" dirty="0" smtClean="0">
                <a:solidFill>
                  <a:schemeClr val="tx1"/>
                </a:solidFill>
                <a:effectLst/>
                <a:latin typeface="+mn-lt"/>
                <a:ea typeface="+mn-ea"/>
                <a:cs typeface="+mn-cs"/>
              </a:rPr>
              <a:t> of learning materials related to teacher’s own field of science</a:t>
            </a:r>
          </a:p>
          <a:p>
            <a:pPr marL="171450" indent="-171450">
              <a:buFont typeface="Arial"/>
              <a:buChar char="•"/>
            </a:pPr>
            <a:r>
              <a:rPr lang="en-GB" sz="1200" kern="1200" baseline="0" dirty="0" smtClean="0">
                <a:solidFill>
                  <a:schemeClr val="tx1"/>
                </a:solidFill>
                <a:effectLst/>
                <a:latin typeface="+mn-lt"/>
                <a:ea typeface="+mn-ea"/>
                <a:cs typeface="+mn-cs"/>
              </a:rPr>
              <a:t>teaching-related visits </a:t>
            </a:r>
            <a:r>
              <a:rPr lang="en-GB" sz="1200" kern="1200" dirty="0" smtClean="0">
                <a:solidFill>
                  <a:schemeClr val="tx1"/>
                </a:solidFill>
                <a:effectLst/>
                <a:latin typeface="+mn-lt"/>
                <a:ea typeface="+mn-ea"/>
                <a:cs typeface="+mn-cs"/>
              </a:rPr>
              <a:t>to a university abroad</a:t>
            </a:r>
            <a:endParaRPr lang="fi-FI" sz="1200" kern="1200" dirty="0" smtClean="0">
              <a:solidFill>
                <a:schemeClr val="tx1"/>
              </a:solidFill>
              <a:effectLst/>
              <a:latin typeface="+mn-lt"/>
              <a:ea typeface="+mn-ea"/>
              <a:cs typeface="+mn-cs"/>
            </a:endParaRPr>
          </a:p>
          <a:p>
            <a:pPr marL="171450" indent="-171450">
              <a:buFont typeface="Arial"/>
              <a:buChar char="•"/>
            </a:pPr>
            <a:r>
              <a:rPr lang="fi-FI" sz="1200" kern="1200" dirty="0" err="1" smtClean="0">
                <a:solidFill>
                  <a:schemeClr val="tx1"/>
                </a:solidFill>
                <a:effectLst/>
                <a:latin typeface="+mn-lt"/>
                <a:ea typeface="+mn-ea"/>
                <a:cs typeface="+mn-cs"/>
              </a:rPr>
              <a:t>participate</a:t>
            </a:r>
            <a:r>
              <a:rPr lang="fi-FI"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in a course or training related to the development of teaching</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Examples</a:t>
            </a:r>
            <a:r>
              <a:rPr lang="en-GB" sz="1200" kern="1200" baseline="0" dirty="0" smtClean="0">
                <a:solidFill>
                  <a:schemeClr val="tx1"/>
                </a:solidFill>
                <a:effectLst/>
                <a:latin typeface="+mn-lt"/>
                <a:ea typeface="+mn-ea"/>
                <a:cs typeface="+mn-cs"/>
              </a:rPr>
              <a:t> of the use of unit’s grants:</a:t>
            </a:r>
          </a:p>
          <a:p>
            <a:pPr marL="171450" indent="-171450">
              <a:buFont typeface="Arial"/>
              <a:buChar char="•"/>
            </a:pPr>
            <a:r>
              <a:rPr lang="en-GB" sz="1200" kern="1200" dirty="0" smtClean="0">
                <a:solidFill>
                  <a:schemeClr val="tx1"/>
                </a:solidFill>
                <a:effectLst/>
                <a:latin typeface="+mn-lt"/>
                <a:ea typeface="+mn-ea"/>
                <a:cs typeface="+mn-cs"/>
              </a:rPr>
              <a:t>development days and seminars</a:t>
            </a:r>
            <a:r>
              <a:rPr lang="fi-FI" dirty="0" smtClean="0">
                <a:effectLst/>
              </a:rPr>
              <a:t> </a:t>
            </a:r>
          </a:p>
          <a:p>
            <a:pPr marL="171450" indent="-171450">
              <a:buFont typeface="Arial"/>
              <a:buChar char="•"/>
            </a:pPr>
            <a:r>
              <a:rPr lang="en-GB" sz="1200" kern="1200" dirty="0" smtClean="0">
                <a:solidFill>
                  <a:schemeClr val="tx1"/>
                </a:solidFill>
                <a:effectLst/>
                <a:latin typeface="+mn-lt"/>
                <a:ea typeface="+mn-ea"/>
                <a:cs typeface="+mn-cs"/>
              </a:rPr>
              <a:t>projects and teaching experiments</a:t>
            </a:r>
            <a:r>
              <a:rPr lang="fi-FI" dirty="0" smtClean="0">
                <a:effectLst/>
              </a:rPr>
              <a:t> </a:t>
            </a:r>
          </a:p>
          <a:p>
            <a:pPr marL="171450" indent="-171450">
              <a:buFont typeface="Arial"/>
              <a:buChar char="•"/>
            </a:pPr>
            <a:r>
              <a:rPr lang="en-GB" sz="1200" kern="1200" dirty="0" smtClean="0">
                <a:solidFill>
                  <a:schemeClr val="tx1"/>
                </a:solidFill>
                <a:effectLst/>
                <a:latin typeface="+mn-lt"/>
                <a:ea typeface="+mn-ea"/>
                <a:cs typeface="+mn-cs"/>
              </a:rPr>
              <a:t>acquisitions related to teaching and educational technology</a:t>
            </a:r>
          </a:p>
          <a:p>
            <a:pPr marL="171450" indent="-171450">
              <a:buFont typeface="Arial"/>
              <a:buChar char="•"/>
            </a:pPr>
            <a:r>
              <a:rPr lang="en-GB" sz="1200" kern="1200" dirty="0" smtClean="0">
                <a:solidFill>
                  <a:schemeClr val="tx1"/>
                </a:solidFill>
                <a:effectLst/>
                <a:latin typeface="+mn-lt"/>
                <a:ea typeface="+mn-ea"/>
                <a:cs typeface="+mn-cs"/>
              </a:rPr>
              <a:t>research and reports related to the development of teaching</a:t>
            </a:r>
            <a:r>
              <a:rPr lang="fi-FI" dirty="0" smtClean="0">
                <a:effectLst/>
              </a:rPr>
              <a:t> (</a:t>
            </a:r>
            <a:r>
              <a:rPr lang="fi-FI" dirty="0" err="1" smtClean="0">
                <a:effectLst/>
              </a:rPr>
              <a:t>e.g</a:t>
            </a:r>
            <a:r>
              <a:rPr lang="fi-FI" dirty="0" smtClean="0">
                <a:effectLst/>
              </a:rPr>
              <a:t>. </a:t>
            </a:r>
            <a:r>
              <a:rPr lang="en-GB" sz="1200" kern="1200" dirty="0" smtClean="0">
                <a:solidFill>
                  <a:schemeClr val="tx1"/>
                </a:solidFill>
                <a:effectLst/>
                <a:latin typeface="+mn-lt"/>
                <a:ea typeface="+mn-ea"/>
                <a:cs typeface="+mn-cs"/>
              </a:rPr>
              <a:t>survey of student experiences at the faculty, the research and development of methodological teaching combining the natural and human sciences, the collection of student experiences of exchange arrangements, and a review of student experiences of Bachelor’s and Master’s thesis seminars and supervision</a:t>
            </a:r>
            <a:r>
              <a:rPr lang="fi-FI" sz="1200" kern="1200" dirty="0" smtClean="0">
                <a:solidFill>
                  <a:schemeClr val="tx1"/>
                </a:solidFill>
                <a:effectLst/>
                <a:latin typeface="+mn-lt"/>
                <a:ea typeface="+mn-ea"/>
                <a:cs typeface="+mn-cs"/>
              </a:rPr>
              <a: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sz="1200" kern="1200" dirty="0" smtClean="0">
                <a:solidFill>
                  <a:schemeClr val="tx1"/>
                </a:solidFill>
                <a:effectLst/>
                <a:latin typeface="+mn-lt"/>
                <a:ea typeface="+mn-ea"/>
                <a:cs typeface="+mn-cs"/>
              </a:rPr>
              <a:t>international pedagogical conferences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sz="1200" kern="1200" dirty="0" smtClean="0">
                <a:solidFill>
                  <a:schemeClr val="tx1"/>
                </a:solidFill>
                <a:effectLst/>
                <a:latin typeface="+mn-lt"/>
                <a:ea typeface="+mn-ea"/>
                <a:cs typeface="+mn-cs"/>
              </a:rPr>
              <a:t>visits to universities outside Finland</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sz="1200" kern="1200" dirty="0" smtClean="0">
                <a:solidFill>
                  <a:schemeClr val="tx1"/>
                </a:solidFill>
                <a:effectLst/>
                <a:latin typeface="+mn-lt"/>
                <a:ea typeface="+mn-ea"/>
                <a:cs typeface="+mn-cs"/>
              </a:rPr>
              <a:t>production and acquisition of learning material</a:t>
            </a:r>
            <a:r>
              <a:rPr lang="fi-FI" dirty="0" smtClean="0">
                <a:effectLst/>
              </a:rPr>
              <a:t> </a:t>
            </a:r>
            <a:endParaRPr lang="en-GB" sz="1200" kern="1200" dirty="0" smtClean="0">
              <a:solidFill>
                <a:schemeClr val="tx1"/>
              </a:solidFill>
              <a:effectLst/>
              <a:latin typeface="+mn-lt"/>
              <a:ea typeface="+mn-ea"/>
              <a:cs typeface="+mn-cs"/>
            </a:endParaRPr>
          </a:p>
          <a:p>
            <a:pPr marL="171450" indent="-171450">
              <a:buFont typeface="Arial"/>
              <a:buChar char="•"/>
            </a:pPr>
            <a:endParaRPr lang="fi-FI" sz="1200" kern="1200" dirty="0" smtClean="0">
              <a:solidFill>
                <a:schemeClr val="tx1"/>
              </a:solidFill>
              <a:effectLst/>
              <a:latin typeface="+mn-lt"/>
              <a:ea typeface="+mn-ea"/>
              <a:cs typeface="+mn-cs"/>
            </a:endParaRPr>
          </a:p>
          <a:p>
            <a:pPr marL="0" indent="0">
              <a:buFont typeface="Arial"/>
              <a:buNone/>
            </a:pPr>
            <a:r>
              <a:rPr lang="fi-FI" sz="1200" kern="1200" dirty="0" smtClean="0">
                <a:solidFill>
                  <a:schemeClr val="tx1"/>
                </a:solidFill>
                <a:effectLst/>
                <a:latin typeface="+mn-lt"/>
                <a:ea typeface="+mn-ea"/>
                <a:cs typeface="+mn-cs"/>
              </a:rPr>
              <a:t>&gt;&gt;</a:t>
            </a:r>
            <a:r>
              <a:rPr lang="fi-FI" sz="1200" kern="1200" baseline="0" dirty="0" smtClean="0">
                <a:solidFill>
                  <a:schemeClr val="tx1"/>
                </a:solidFill>
                <a:effectLst/>
                <a:latin typeface="+mn-lt"/>
                <a:ea typeface="+mn-ea"/>
                <a:cs typeface="+mn-cs"/>
              </a:rPr>
              <a:t> The </a:t>
            </a:r>
            <a:r>
              <a:rPr lang="en-GB" sz="1200" kern="1200" dirty="0" smtClean="0">
                <a:solidFill>
                  <a:schemeClr val="tx1"/>
                </a:solidFill>
                <a:effectLst/>
                <a:latin typeface="+mn-lt"/>
                <a:ea typeface="+mn-ea"/>
                <a:cs typeface="+mn-cs"/>
              </a:rPr>
              <a:t>funding has been used in diverse and innovative ways. It has clearly enabled investments in pedagogical development, which are really necessary for high-quality teaching in the research-intensive context. </a:t>
            </a:r>
          </a:p>
          <a:p>
            <a:pPr marL="0" indent="0">
              <a:buFont typeface="Arial"/>
              <a:buNone/>
            </a:pPr>
            <a:endParaRPr lang="en-GB" sz="1200" kern="1200" dirty="0" smtClean="0">
              <a:solidFill>
                <a:schemeClr val="tx1"/>
              </a:solidFill>
              <a:effectLst/>
              <a:latin typeface="+mn-lt"/>
              <a:ea typeface="+mn-ea"/>
              <a:cs typeface="+mn-cs"/>
            </a:endParaRPr>
          </a:p>
          <a:p>
            <a:pPr marL="0" indent="0">
              <a:buFont typeface="Arial"/>
              <a:buNone/>
            </a:pPr>
            <a:r>
              <a:rPr lang="en-GB" sz="1200" kern="1200" dirty="0" smtClean="0">
                <a:solidFill>
                  <a:schemeClr val="tx1"/>
                </a:solidFill>
                <a:effectLst/>
                <a:latin typeface="+mn-lt"/>
                <a:ea typeface="+mn-ea"/>
                <a:cs typeface="+mn-cs"/>
              </a:rPr>
              <a:t>It is particularly commendable that the funding has enabled participation in international pedagogical conferences as well as pedagogical research. Many teachers feel (according the enquiry of the use of funding) that department grants are barely sufficient for academic conferences in one’s own field.  International pedagogical conferences may also be expensive, which may prohibit teachers from attending them in addition to academic conferences. Participation in pedagogical conferences has, however, provided many Academy fellows with new perspectives on teaching and learning and allowed them to create new networks, and thus, promote the long-term development of teaching.</a:t>
            </a:r>
            <a:r>
              <a:rPr lang="fi-FI" dirty="0" smtClean="0">
                <a:effectLst/>
              </a:rPr>
              <a:t> </a:t>
            </a:r>
            <a:endParaRPr lang="fi-FI" sz="1200" kern="1200" dirty="0" smtClean="0">
              <a:solidFill>
                <a:schemeClr val="tx1"/>
              </a:solidFill>
              <a:effectLst/>
              <a:latin typeface="+mn-lt"/>
              <a:ea typeface="+mn-ea"/>
              <a:cs typeface="+mn-cs"/>
            </a:endParaRPr>
          </a:p>
          <a:p>
            <a:pPr marL="171450" indent="-171450">
              <a:buFont typeface="Arial"/>
              <a:buChar char="•"/>
            </a:pPr>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 is also particularly important and positive that the Teachers’ Academy funding has been used for collaborative efforts to develop teaching. Comments from many teachers show how the entire community has benefited from a single teacher being recognised. In addition, it is important and impressive for the University to find that its investment in the Teachers’ Academy has led to a permanent change of culture in units and that many experiments and acquisitions will provide enduring or long-term benefits for teaching and learning.</a:t>
            </a:r>
            <a:r>
              <a:rPr lang="fi-FI" sz="1200" kern="1200" dirty="0" smtClean="0">
                <a:solidFill>
                  <a:schemeClr val="tx1"/>
                </a:solidFill>
                <a:effectLst/>
                <a:latin typeface="+mn-lt"/>
                <a:ea typeface="+mn-ea"/>
                <a:cs typeface="+mn-cs"/>
              </a:rPr>
              <a:t> </a:t>
            </a:r>
          </a:p>
          <a:p>
            <a:endParaRPr lang="fi-FI" sz="1200" kern="120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The total costs of the Academy have been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620 000-1 270 000 euros / the year.</a:t>
            </a:r>
            <a:r>
              <a:rPr lang="en-US" sz="1200" kern="1200" baseline="0" dirty="0" smtClean="0">
                <a:solidFill>
                  <a:schemeClr val="tx1"/>
                </a:solidFill>
                <a:latin typeface="+mn-lt"/>
                <a:ea typeface="+mn-ea"/>
                <a:cs typeface="+mn-cs"/>
              </a:rPr>
              <a:t> </a:t>
            </a:r>
          </a:p>
          <a:p>
            <a:endParaRPr lang="fi-FI" sz="1200" kern="1200" dirty="0" smtClean="0">
              <a:solidFill>
                <a:schemeClr val="tx1"/>
              </a:solidFill>
              <a:effectLst/>
              <a:latin typeface="+mn-lt"/>
              <a:ea typeface="+mn-ea"/>
              <a:cs typeface="+mn-cs"/>
            </a:endParaRPr>
          </a:p>
          <a:p>
            <a:r>
              <a:rPr lang="fi-FI"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2013	   	2104	  	  2015	 	  2016</a:t>
            </a:r>
          </a:p>
          <a:p>
            <a:r>
              <a:rPr lang="fi-FI" sz="1200" b="0" kern="1200" dirty="0" smtClean="0">
                <a:solidFill>
                  <a:schemeClr val="tx1"/>
                </a:solidFill>
                <a:effectLst/>
                <a:latin typeface="+mn-lt"/>
                <a:ea typeface="+mn-ea"/>
                <a:cs typeface="+mn-cs"/>
              </a:rPr>
              <a:t>		(</a:t>
            </a:r>
            <a:r>
              <a:rPr lang="fi-FI" sz="1200" b="0" kern="1200" dirty="0" err="1" smtClean="0">
                <a:solidFill>
                  <a:schemeClr val="tx1"/>
                </a:solidFill>
                <a:effectLst/>
                <a:latin typeface="+mn-lt"/>
                <a:ea typeface="+mn-ea"/>
                <a:cs typeface="+mn-cs"/>
              </a:rPr>
              <a:t>Number</a:t>
            </a:r>
            <a:r>
              <a:rPr lang="fi-FI" sz="1200" b="0" kern="1200" baseline="0" dirty="0" smtClean="0">
                <a:solidFill>
                  <a:schemeClr val="tx1"/>
                </a:solidFill>
                <a:effectLst/>
                <a:latin typeface="+mn-lt"/>
                <a:ea typeface="+mn-ea"/>
                <a:cs typeface="+mn-cs"/>
              </a:rPr>
              <a:t> of </a:t>
            </a:r>
            <a:r>
              <a:rPr lang="fi-FI" sz="1200" b="0" kern="1200" baseline="0" dirty="0" err="1" smtClean="0">
                <a:solidFill>
                  <a:schemeClr val="tx1"/>
                </a:solidFill>
                <a:effectLst/>
                <a:latin typeface="+mn-lt"/>
                <a:ea typeface="+mn-ea"/>
                <a:cs typeface="+mn-cs"/>
              </a:rPr>
              <a:t>members</a:t>
            </a:r>
            <a:r>
              <a:rPr lang="fi-FI" sz="1200" b="0" kern="1200" baseline="0" dirty="0" smtClean="0">
                <a:solidFill>
                  <a:schemeClr val="tx1"/>
                </a:solidFill>
                <a:effectLst/>
                <a:latin typeface="+mn-lt"/>
                <a:ea typeface="+mn-ea"/>
                <a:cs typeface="+mn-cs"/>
              </a:rPr>
              <a:t>)	(30)		(30 + 20)	(20+20)	(no new </a:t>
            </a:r>
            <a:r>
              <a:rPr lang="fi-FI" sz="1200" b="0" kern="1200" baseline="0" dirty="0" err="1" smtClean="0">
                <a:solidFill>
                  <a:schemeClr val="tx1"/>
                </a:solidFill>
                <a:effectLst/>
                <a:latin typeface="+mn-lt"/>
                <a:ea typeface="+mn-ea"/>
                <a:cs typeface="+mn-cs"/>
              </a:rPr>
              <a:t>members</a:t>
            </a:r>
            <a:r>
              <a:rPr lang="fi-FI" sz="1200" b="0" kern="1200" baseline="0" dirty="0" smtClean="0">
                <a:solidFill>
                  <a:schemeClr val="tx1"/>
                </a:solidFill>
                <a:effectLst/>
                <a:latin typeface="+mn-lt"/>
                <a:ea typeface="+mn-ea"/>
                <a:cs typeface="+mn-cs"/>
              </a:rPr>
              <a:t>)</a:t>
            </a:r>
            <a:endParaRPr lang="fi-FI" sz="1200" b="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Personal funding, 10.000 € / member	300 000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500 000 	400 000 	200 000</a:t>
            </a:r>
            <a:endParaRPr lang="fi-FI"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Unit funding 15.000 € / member</a:t>
            </a:r>
            <a:r>
              <a:rPr lang="fi-FI" dirty="0" smtClean="0">
                <a:effectLst/>
              </a:rPr>
              <a:t> 		450 000	750 000	600 000	300 000</a:t>
            </a:r>
          </a:p>
          <a:p>
            <a:r>
              <a:rPr lang="fi-FI" sz="1200" kern="1200" dirty="0" smtClean="0">
                <a:solidFill>
                  <a:schemeClr val="tx1"/>
                </a:solidFill>
                <a:effectLst/>
                <a:latin typeface="+mn-lt"/>
                <a:ea typeface="+mn-ea"/>
                <a:cs typeface="+mn-cs"/>
              </a:rPr>
              <a:t>General </a:t>
            </a:r>
            <a:r>
              <a:rPr lang="fi-FI" sz="1200" kern="1200" dirty="0" err="1" smtClean="0">
                <a:solidFill>
                  <a:schemeClr val="tx1"/>
                </a:solidFill>
                <a:effectLst/>
                <a:latin typeface="+mn-lt"/>
                <a:ea typeface="+mn-ea"/>
                <a:cs typeface="+mn-cs"/>
              </a:rPr>
              <a:t>expenses</a:t>
            </a:r>
            <a:r>
              <a:rPr lang="fi-FI" sz="1200" kern="1200" dirty="0" smtClean="0">
                <a:solidFill>
                  <a:schemeClr val="tx1"/>
                </a:solidFill>
                <a:effectLst/>
                <a:latin typeface="+mn-lt"/>
                <a:ea typeface="+mn-ea"/>
                <a:cs typeface="+mn-cs"/>
              </a:rPr>
              <a:t> (common </a:t>
            </a:r>
            <a:r>
              <a:rPr lang="fi-FI" sz="1200" kern="1200" dirty="0" err="1" smtClean="0">
                <a:solidFill>
                  <a:schemeClr val="tx1"/>
                </a:solidFill>
                <a:effectLst/>
                <a:latin typeface="+mn-lt"/>
                <a:ea typeface="+mn-ea"/>
                <a:cs typeface="+mn-cs"/>
              </a:rPr>
              <a:t>activities</a:t>
            </a:r>
            <a:r>
              <a:rPr lang="fi-FI" sz="1200" kern="1200" dirty="0" smtClean="0">
                <a:solidFill>
                  <a:schemeClr val="tx1"/>
                </a:solidFill>
                <a:effectLst/>
                <a:latin typeface="+mn-lt"/>
                <a:ea typeface="+mn-ea"/>
                <a:cs typeface="+mn-cs"/>
              </a:rPr>
              <a:t>)	</a:t>
            </a:r>
            <a:r>
              <a:rPr lang="fi-FI" sz="1200" kern="1200" baseline="0" dirty="0" smtClean="0">
                <a:solidFill>
                  <a:schemeClr val="tx1"/>
                </a:solidFill>
                <a:effectLst/>
                <a:latin typeface="+mn-lt"/>
                <a:ea typeface="+mn-ea"/>
                <a:cs typeface="+mn-cs"/>
              </a:rPr>
              <a:t>  -		  20 000	 20 000	 20 000</a:t>
            </a:r>
            <a:endParaRPr lang="fi-FI" sz="1200" kern="1200" dirty="0" smtClean="0">
              <a:solidFill>
                <a:schemeClr val="tx1"/>
              </a:solidFill>
              <a:effectLst/>
              <a:latin typeface="+mn-lt"/>
              <a:ea typeface="+mn-ea"/>
              <a:cs typeface="+mn-cs"/>
            </a:endParaRPr>
          </a:p>
          <a:p>
            <a:r>
              <a:rPr lang="fi-FI" sz="1200" kern="1200" dirty="0" smtClean="0">
                <a:solidFill>
                  <a:schemeClr val="tx1"/>
                </a:solidFill>
                <a:effectLst/>
                <a:latin typeface="+mn-lt"/>
                <a:ea typeface="+mn-ea"/>
                <a:cs typeface="+mn-cs"/>
              </a:rPr>
              <a:t> </a:t>
            </a:r>
            <a:r>
              <a:rPr lang="fi-FI" sz="1200" b="1" kern="1200" dirty="0" smtClean="0">
                <a:solidFill>
                  <a:schemeClr val="tx1"/>
                </a:solidFill>
                <a:effectLst/>
                <a:latin typeface="+mn-lt"/>
                <a:ea typeface="+mn-ea"/>
                <a:cs typeface="+mn-cs"/>
              </a:rPr>
              <a:t>Total						750 000	1270 000	1 020 000	550 000</a:t>
            </a:r>
          </a:p>
          <a:p>
            <a:endParaRPr lang="fi-FI" sz="1200" b="1" kern="1200" dirty="0" smtClean="0">
              <a:solidFill>
                <a:schemeClr val="tx1"/>
              </a:solidFill>
              <a:effectLst/>
              <a:latin typeface="+mn-lt"/>
              <a:ea typeface="+mn-ea"/>
              <a:cs typeface="+mn-cs"/>
            </a:endParaRPr>
          </a:p>
          <a:p>
            <a:r>
              <a:rPr lang="en-GB" sz="1200" b="0" kern="1200" noProof="0" dirty="0" smtClean="0">
                <a:solidFill>
                  <a:schemeClr val="tx1"/>
                </a:solidFill>
                <a:effectLst/>
                <a:latin typeface="+mn-lt"/>
                <a:ea typeface="+mn-ea"/>
                <a:cs typeface="+mn-cs"/>
              </a:rPr>
              <a:t>The</a:t>
            </a:r>
            <a:r>
              <a:rPr lang="en-GB" sz="1200" b="0" kern="1200" baseline="0" noProof="0" dirty="0" smtClean="0">
                <a:solidFill>
                  <a:schemeClr val="tx1"/>
                </a:solidFill>
                <a:effectLst/>
                <a:latin typeface="+mn-lt"/>
                <a:ea typeface="+mn-ea"/>
                <a:cs typeface="+mn-cs"/>
              </a:rPr>
              <a:t> number of the members and the amount of the funding after year 2017 are still open.</a:t>
            </a:r>
            <a:endParaRPr lang="en-GB" sz="1200" b="0" kern="1200" noProof="0" dirty="0" smtClean="0">
              <a:solidFill>
                <a:schemeClr val="tx1"/>
              </a:solidFill>
              <a:effectLst/>
              <a:latin typeface="+mn-lt"/>
              <a:ea typeface="+mn-ea"/>
              <a:cs typeface="+mn-cs"/>
            </a:endParaRPr>
          </a:p>
          <a:p>
            <a:endParaRPr lang="fi-FI" sz="1200" b="1" kern="1200" dirty="0" smtClean="0">
              <a:solidFill>
                <a:schemeClr val="tx1"/>
              </a:solidFill>
              <a:effectLst/>
              <a:latin typeface="+mn-lt"/>
              <a:ea typeface="+mn-ea"/>
              <a:cs typeface="+mn-cs"/>
            </a:endParaRPr>
          </a:p>
          <a:p>
            <a:endParaRPr lang="fi-FI" sz="1200" b="1"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baseline="30000" dirty="0" smtClean="0">
                <a:solidFill>
                  <a:schemeClr val="tx1"/>
                </a:solidFill>
                <a:effectLst/>
                <a:latin typeface="+mn-lt"/>
                <a:ea typeface="+mn-ea"/>
                <a:cs typeface="+mn-cs"/>
              </a:rPr>
              <a:t> </a:t>
            </a:r>
          </a:p>
          <a:p>
            <a:endParaRPr lang="en-GB" sz="1200" kern="1200" baseline="30000" dirty="0" smtClean="0">
              <a:solidFill>
                <a:schemeClr val="tx1"/>
              </a:solidFill>
              <a:effectLst/>
              <a:latin typeface="+mn-lt"/>
              <a:ea typeface="+mn-ea"/>
              <a:cs typeface="+mn-cs"/>
            </a:endParaRPr>
          </a:p>
          <a:p>
            <a:endParaRPr lang="en-GB" sz="1200" kern="1200" baseline="300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571A0B8-EF41-CA4F-9157-EF55DB79808C}" type="slidenum">
              <a:rPr lang="en-US" smtClean="0"/>
              <a:t>61</a:t>
            </a:fld>
            <a:endParaRPr lang="en-US"/>
          </a:p>
        </p:txBody>
      </p:sp>
    </p:spTree>
    <p:extLst>
      <p:ext uri="{BB962C8B-B14F-4D97-AF65-F5344CB8AC3E}">
        <p14:creationId xmlns:p14="http://schemas.microsoft.com/office/powerpoint/2010/main" val="29956471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Applications have been invited once a year (a total of three application rounds so far). </a:t>
            </a:r>
          </a:p>
          <a:p>
            <a:endParaRPr lang="fi-FI" sz="1200" kern="1200" dirty="0" smtClean="0">
              <a:solidFill>
                <a:schemeClr val="tx1"/>
              </a:solidFill>
              <a:effectLst/>
              <a:latin typeface="+mn-lt"/>
              <a:ea typeface="+mn-ea"/>
              <a:cs typeface="+mn-cs"/>
            </a:endParaRPr>
          </a:p>
          <a:p>
            <a:r>
              <a:rPr lang="en-US" b="1" dirty="0" smtClean="0"/>
              <a:t>Application statistics 2012-2014</a:t>
            </a:r>
          </a:p>
          <a:p>
            <a:endParaRPr lang="en-US" b="1" dirty="0" smtClean="0"/>
          </a:p>
          <a:p>
            <a:r>
              <a:rPr lang="en-US" b="1" dirty="0" smtClean="0"/>
              <a:t>APPLICANTS		2012		2013		2014</a:t>
            </a:r>
          </a:p>
          <a:p>
            <a:r>
              <a:rPr lang="en-US" dirty="0" smtClean="0"/>
              <a:t>Applicants</a:t>
            </a:r>
            <a:r>
              <a:rPr lang="en-US" baseline="0" dirty="0" smtClean="0"/>
              <a:t> altogether	132		69		81</a:t>
            </a:r>
          </a:p>
          <a:p>
            <a:r>
              <a:rPr lang="en-US" baseline="0" dirty="0" smtClean="0"/>
              <a:t>Men				39%		45%		30%</a:t>
            </a:r>
          </a:p>
          <a:p>
            <a:r>
              <a:rPr lang="en-US" baseline="0" dirty="0" smtClean="0"/>
              <a:t>Professors			16%		7%*		22%</a:t>
            </a:r>
          </a:p>
          <a:p>
            <a:r>
              <a:rPr lang="en-US" baseline="0" dirty="0" smtClean="0"/>
              <a:t>University lecturers		59%		63%		54%</a:t>
            </a:r>
          </a:p>
          <a:p>
            <a:r>
              <a:rPr lang="en-US" baseline="0" dirty="0" smtClean="0"/>
              <a:t>University instructors	9%		9%		7%</a:t>
            </a:r>
          </a:p>
          <a:p>
            <a:endParaRPr lang="en-US" dirty="0" smtClean="0"/>
          </a:p>
          <a:p>
            <a:r>
              <a:rPr lang="en-US" b="1" dirty="0" smtClean="0"/>
              <a:t>ACCEPTED			2012		2013		2014</a:t>
            </a:r>
          </a:p>
          <a:p>
            <a:r>
              <a:rPr lang="en-US" dirty="0" smtClean="0"/>
              <a:t>Accepted** altogether	30		20		20</a:t>
            </a:r>
          </a:p>
          <a:p>
            <a:r>
              <a:rPr lang="en-US" baseline="0" dirty="0" smtClean="0"/>
              <a:t>Men				43%		40%		25%</a:t>
            </a:r>
          </a:p>
          <a:p>
            <a:r>
              <a:rPr lang="en-US" baseline="0" dirty="0" smtClean="0"/>
              <a:t>Professors			33%		5%*		30%</a:t>
            </a:r>
          </a:p>
          <a:p>
            <a:r>
              <a:rPr lang="en-US" baseline="0" dirty="0" smtClean="0"/>
              <a:t>University lecturers		63%		75%		65%</a:t>
            </a:r>
          </a:p>
          <a:p>
            <a:r>
              <a:rPr lang="en-US" baseline="0" dirty="0" smtClean="0"/>
              <a:t>University instructors	3%		5%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a:t>
            </a:r>
            <a:r>
              <a:rPr lang="en-GB" sz="1200" kern="1200" dirty="0" smtClean="0">
                <a:solidFill>
                  <a:schemeClr val="tx1"/>
                </a:solidFill>
                <a:effectLst/>
                <a:latin typeface="+mn-lt"/>
                <a:ea typeface="+mn-ea"/>
                <a:cs typeface="+mn-cs"/>
              </a:rPr>
              <a:t>In 2013 the end of the application period for the Academy was at</a:t>
            </a:r>
            <a:r>
              <a:rPr lang="en-GB" sz="1200" kern="1200" baseline="0" dirty="0" smtClean="0">
                <a:solidFill>
                  <a:schemeClr val="tx1"/>
                </a:solidFill>
                <a:effectLst/>
                <a:latin typeface="+mn-lt"/>
                <a:ea typeface="+mn-ea"/>
                <a:cs typeface="+mn-cs"/>
              </a:rPr>
              <a:t> the same time than the end of the application period of Academy </a:t>
            </a:r>
            <a:r>
              <a:rPr lang="en-GB" sz="1200" kern="1200" dirty="0" smtClean="0">
                <a:solidFill>
                  <a:schemeClr val="tx1"/>
                </a:solidFill>
                <a:effectLst/>
                <a:latin typeface="+mn-lt"/>
                <a:ea typeface="+mn-ea"/>
                <a:cs typeface="+mn-cs"/>
              </a:rPr>
              <a:t>of Finland research grants</a:t>
            </a:r>
            <a:r>
              <a:rPr lang="fi-FI" dirty="0" smtClean="0">
                <a:effectLst/>
              </a:rPr>
              <a:t> &gt; </a:t>
            </a:r>
            <a:r>
              <a:rPr lang="fi-FI" dirty="0" err="1" smtClean="0">
                <a:effectLst/>
              </a:rPr>
              <a:t>Lower</a:t>
            </a:r>
            <a:r>
              <a:rPr lang="fi-FI" baseline="0" dirty="0" smtClean="0">
                <a:effectLst/>
              </a:rPr>
              <a:t> the </a:t>
            </a:r>
            <a:r>
              <a:rPr lang="fi-FI" baseline="0" dirty="0" err="1" smtClean="0">
                <a:effectLst/>
              </a:rPr>
              <a:t>number</a:t>
            </a:r>
            <a:r>
              <a:rPr lang="fi-FI" baseline="0" dirty="0" smtClean="0">
                <a:effectLst/>
              </a:rPr>
              <a:t> of </a:t>
            </a:r>
            <a:r>
              <a:rPr lang="fi-FI" baseline="0" dirty="0" err="1" smtClean="0">
                <a:effectLst/>
              </a:rPr>
              <a:t>professors</a:t>
            </a:r>
            <a:endParaRPr lang="en-US" dirty="0" smtClean="0"/>
          </a:p>
          <a:p>
            <a:r>
              <a:rPr lang="en-US" dirty="0" smtClean="0"/>
              <a:t>** The maximum amount of accepted was set in advance</a:t>
            </a:r>
            <a:r>
              <a:rPr lang="en-US" baseline="0" dirty="0" smtClean="0"/>
              <a:t> – based on the reserved </a:t>
            </a:r>
            <a:r>
              <a:rPr lang="en-US" baseline="0" dirty="0" err="1" smtClean="0"/>
              <a:t>fundings</a:t>
            </a:r>
            <a:endParaRPr lang="en-US" baseline="0" dirty="0" smtClean="0"/>
          </a:p>
          <a:p>
            <a:endParaRPr lang="en-US" baseline="0" dirty="0" smtClean="0"/>
          </a:p>
          <a:p>
            <a:r>
              <a:rPr lang="en-US" sz="1200" kern="1200" dirty="0" smtClean="0">
                <a:solidFill>
                  <a:schemeClr val="tx1"/>
                </a:solidFill>
                <a:latin typeface="+mn-lt"/>
                <a:ea typeface="+mn-ea"/>
                <a:cs typeface="+mn-cs"/>
              </a:rPr>
              <a:t>There have been applicants from all the faculties.</a:t>
            </a:r>
            <a:endParaRPr lang="en-US" dirty="0"/>
          </a:p>
        </p:txBody>
      </p:sp>
      <p:sp>
        <p:nvSpPr>
          <p:cNvPr id="4" name="Slide Number Placeholder 3"/>
          <p:cNvSpPr>
            <a:spLocks noGrp="1"/>
          </p:cNvSpPr>
          <p:nvPr>
            <p:ph type="sldNum" sz="quarter" idx="10"/>
          </p:nvPr>
        </p:nvSpPr>
        <p:spPr/>
        <p:txBody>
          <a:bodyPr/>
          <a:lstStyle/>
          <a:p>
            <a:fld id="{E571A0B8-EF41-CA4F-9157-EF55DB79808C}" type="slidenum">
              <a:rPr lang="en-US" smtClean="0"/>
              <a:t>62</a:t>
            </a:fld>
            <a:endParaRPr lang="en-US"/>
          </a:p>
        </p:txBody>
      </p:sp>
    </p:spTree>
    <p:extLst>
      <p:ext uri="{BB962C8B-B14F-4D97-AF65-F5344CB8AC3E}">
        <p14:creationId xmlns:p14="http://schemas.microsoft.com/office/powerpoint/2010/main" val="2745132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latin typeface="+mn-lt"/>
                <a:ea typeface="+mn-ea"/>
                <a:cs typeface="+mn-cs"/>
              </a:rPr>
              <a:t>The Teachers' Academy </a:t>
            </a:r>
            <a:r>
              <a:rPr lang="en-US" sz="1200" b="1" i="0" kern="1200" dirty="0" smtClean="0">
                <a:solidFill>
                  <a:schemeClr val="tx1"/>
                </a:solidFill>
                <a:latin typeface="+mn-lt"/>
                <a:ea typeface="+mn-ea"/>
                <a:cs typeface="+mn-cs"/>
              </a:rPr>
              <a:t>logo</a:t>
            </a:r>
            <a:r>
              <a:rPr lang="en-US" sz="1200" i="0" kern="1200" dirty="0" smtClean="0">
                <a:solidFill>
                  <a:schemeClr val="tx1"/>
                </a:solidFill>
                <a:latin typeface="+mn-lt"/>
                <a:ea typeface="+mn-ea"/>
                <a:cs typeface="+mn-cs"/>
              </a:rPr>
              <a:t>, the acorn, stands for knowledge, a new beginning and the spread of wisdom. It is a sign of the distinguished university teacher as an inspirer of learning.</a:t>
            </a: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The oak tree, a symbol of knowledge and wisdom, stands for community and the Teachers' Academy as a network of scholarly teachers. It evokes the idea of a university community that is proud of its teachers, appreciates their skills and encourages them in their quest for better teaching.</a:t>
            </a:r>
            <a:endParaRPr lang="en-US" i="0" dirty="0"/>
          </a:p>
        </p:txBody>
      </p:sp>
      <p:sp>
        <p:nvSpPr>
          <p:cNvPr id="4" name="Slide Number Placeholder 3"/>
          <p:cNvSpPr>
            <a:spLocks noGrp="1"/>
          </p:cNvSpPr>
          <p:nvPr>
            <p:ph type="sldNum" sz="quarter" idx="10"/>
          </p:nvPr>
        </p:nvSpPr>
        <p:spPr/>
        <p:txBody>
          <a:bodyPr/>
          <a:lstStyle/>
          <a:p>
            <a:fld id="{E571A0B8-EF41-CA4F-9157-EF55DB79808C}" type="slidenum">
              <a:rPr lang="en-US" smtClean="0"/>
              <a:t>5</a:t>
            </a:fld>
            <a:endParaRPr lang="en-US"/>
          </a:p>
        </p:txBody>
      </p:sp>
    </p:spTree>
    <p:extLst>
      <p:ext uri="{BB962C8B-B14F-4D97-AF65-F5344CB8AC3E}">
        <p14:creationId xmlns:p14="http://schemas.microsoft.com/office/powerpoint/2010/main" val="908961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sldNum"/>
          </p:nvPr>
        </p:nvSpPr>
        <p:spPr>
          <a:xfrm>
            <a:off x="2071688" y="8575812"/>
            <a:ext cx="1585119" cy="450809"/>
          </a:xfrm>
          <a:prstGeom prst="rect">
            <a:avLst/>
          </a:prstGeom>
          <a:ln/>
        </p:spPr>
        <p:txBody>
          <a:bodyPr lIns="68571" tIns="34285" rIns="68571" bIns="34285"/>
          <a:lstStyle/>
          <a:p>
            <a:fld id="{080FEBA6-FA95-4DA5-9199-38F221426721}" type="slidenum">
              <a:rPr lang="en-GB"/>
              <a:pPr/>
              <a:t>6</a:t>
            </a:fld>
            <a:endParaRPr lang="en-GB"/>
          </a:p>
        </p:txBody>
      </p:sp>
      <p:sp>
        <p:nvSpPr>
          <p:cNvPr id="27649" name="Rectangle 1"/>
          <p:cNvSpPr txBox="1">
            <a:spLocks noGrp="1" noRot="1" noChangeAspect="1" noChangeArrowheads="1"/>
          </p:cNvSpPr>
          <p:nvPr>
            <p:ph type="sldImg"/>
          </p:nvPr>
        </p:nvSpPr>
        <p:spPr bwMode="auto">
          <a:xfrm>
            <a:off x="-423863" y="677863"/>
            <a:ext cx="4500563" cy="3375025"/>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487363" y="4288654"/>
            <a:ext cx="2677319" cy="397069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89969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sldNum"/>
          </p:nvPr>
        </p:nvSpPr>
        <p:spPr>
          <a:xfrm>
            <a:off x="2071688" y="8575812"/>
            <a:ext cx="1585119" cy="450809"/>
          </a:xfrm>
          <a:prstGeom prst="rect">
            <a:avLst/>
          </a:prstGeom>
          <a:ln/>
        </p:spPr>
        <p:txBody>
          <a:bodyPr lIns="68571" tIns="34285" rIns="68571" bIns="34285"/>
          <a:lstStyle/>
          <a:p>
            <a:fld id="{080FEBA6-FA95-4DA5-9199-38F221426721}" type="slidenum">
              <a:rPr lang="en-GB"/>
              <a:pPr/>
              <a:t>7</a:t>
            </a:fld>
            <a:endParaRPr lang="en-GB"/>
          </a:p>
        </p:txBody>
      </p:sp>
      <p:sp>
        <p:nvSpPr>
          <p:cNvPr id="27649" name="Rectangle 1"/>
          <p:cNvSpPr txBox="1">
            <a:spLocks noGrp="1" noRot="1" noChangeAspect="1" noChangeArrowheads="1"/>
          </p:cNvSpPr>
          <p:nvPr>
            <p:ph type="sldImg"/>
          </p:nvPr>
        </p:nvSpPr>
        <p:spPr bwMode="auto">
          <a:xfrm>
            <a:off x="-423863" y="677863"/>
            <a:ext cx="4500563" cy="3375025"/>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487363" y="4288654"/>
            <a:ext cx="2677319" cy="397069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8764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sldNum"/>
          </p:nvPr>
        </p:nvSpPr>
        <p:spPr>
          <a:xfrm>
            <a:off x="2071688" y="8575812"/>
            <a:ext cx="1585119" cy="450809"/>
          </a:xfrm>
          <a:prstGeom prst="rect">
            <a:avLst/>
          </a:prstGeom>
          <a:ln/>
        </p:spPr>
        <p:txBody>
          <a:bodyPr lIns="68571" tIns="34285" rIns="68571" bIns="34285"/>
          <a:lstStyle/>
          <a:p>
            <a:fld id="{080FEBA6-FA95-4DA5-9199-38F221426721}" type="slidenum">
              <a:rPr lang="en-GB"/>
              <a:pPr/>
              <a:t>8</a:t>
            </a:fld>
            <a:endParaRPr lang="en-GB"/>
          </a:p>
        </p:txBody>
      </p:sp>
      <p:sp>
        <p:nvSpPr>
          <p:cNvPr id="27649" name="Rectangle 1"/>
          <p:cNvSpPr txBox="1">
            <a:spLocks noGrp="1" noRot="1" noChangeAspect="1" noChangeArrowheads="1"/>
          </p:cNvSpPr>
          <p:nvPr>
            <p:ph type="sldImg"/>
          </p:nvPr>
        </p:nvSpPr>
        <p:spPr bwMode="auto">
          <a:xfrm>
            <a:off x="-423863" y="677863"/>
            <a:ext cx="4500563" cy="3375025"/>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487363" y="4288654"/>
            <a:ext cx="2677319" cy="397069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19627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sldNum"/>
          </p:nvPr>
        </p:nvSpPr>
        <p:spPr>
          <a:xfrm>
            <a:off x="2071688" y="8575812"/>
            <a:ext cx="1585119" cy="450809"/>
          </a:xfrm>
          <a:prstGeom prst="rect">
            <a:avLst/>
          </a:prstGeom>
          <a:ln/>
        </p:spPr>
        <p:txBody>
          <a:bodyPr lIns="68571" tIns="34285" rIns="68571" bIns="34285"/>
          <a:lstStyle/>
          <a:p>
            <a:fld id="{080FEBA6-FA95-4DA5-9199-38F221426721}" type="slidenum">
              <a:rPr lang="en-GB"/>
              <a:pPr/>
              <a:t>9</a:t>
            </a:fld>
            <a:endParaRPr lang="en-GB"/>
          </a:p>
        </p:txBody>
      </p:sp>
      <p:sp>
        <p:nvSpPr>
          <p:cNvPr id="27649" name="Rectangle 1"/>
          <p:cNvSpPr txBox="1">
            <a:spLocks noGrp="1" noRot="1" noChangeAspect="1" noChangeArrowheads="1"/>
          </p:cNvSpPr>
          <p:nvPr>
            <p:ph type="sldImg"/>
          </p:nvPr>
        </p:nvSpPr>
        <p:spPr bwMode="auto">
          <a:xfrm>
            <a:off x="-423863" y="677863"/>
            <a:ext cx="4500563" cy="3375025"/>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487363" y="4288654"/>
            <a:ext cx="2677319" cy="397069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89613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sldNum"/>
          </p:nvPr>
        </p:nvSpPr>
        <p:spPr>
          <a:xfrm>
            <a:off x="2071688" y="8575812"/>
            <a:ext cx="1585119" cy="450809"/>
          </a:xfrm>
          <a:prstGeom prst="rect">
            <a:avLst/>
          </a:prstGeom>
          <a:ln/>
        </p:spPr>
        <p:txBody>
          <a:bodyPr lIns="68571" tIns="34285" rIns="68571" bIns="34285"/>
          <a:lstStyle/>
          <a:p>
            <a:fld id="{080FEBA6-FA95-4DA5-9199-38F221426721}" type="slidenum">
              <a:rPr lang="en-GB"/>
              <a:pPr/>
              <a:t>10</a:t>
            </a:fld>
            <a:endParaRPr lang="en-GB"/>
          </a:p>
        </p:txBody>
      </p:sp>
      <p:sp>
        <p:nvSpPr>
          <p:cNvPr id="27649" name="Rectangle 1"/>
          <p:cNvSpPr txBox="1">
            <a:spLocks noGrp="1" noRot="1" noChangeAspect="1" noChangeArrowheads="1"/>
          </p:cNvSpPr>
          <p:nvPr>
            <p:ph type="sldImg"/>
          </p:nvPr>
        </p:nvSpPr>
        <p:spPr bwMode="auto">
          <a:xfrm>
            <a:off x="-423863" y="677863"/>
            <a:ext cx="4500563" cy="3375025"/>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487363" y="4288654"/>
            <a:ext cx="2677319" cy="397069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42003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435429"/>
            <a:ext cx="7772400" cy="3165021"/>
          </a:xfrm>
        </p:spPr>
        <p:txBody>
          <a:bodyPr anchor="b" anchorCtr="0"/>
          <a:lstStyle>
            <a:lvl1pPr algn="ctr">
              <a:defRPr sz="8500" baseline="0"/>
            </a:lvl1pPr>
          </a:lstStyle>
          <a:p>
            <a:r>
              <a:rPr lang="fi-FI" dirty="0" smtClean="0"/>
              <a:t>CLICK TO ADD MASTER TITLE</a:t>
            </a:r>
            <a:endParaRPr lang="en-US" dirty="0"/>
          </a:p>
        </p:txBody>
      </p:sp>
      <p:sp>
        <p:nvSpPr>
          <p:cNvPr id="3" name="Subtitle 2"/>
          <p:cNvSpPr>
            <a:spLocks noGrp="1"/>
          </p:cNvSpPr>
          <p:nvPr>
            <p:ph type="subTitle" idx="1" hasCustomPrompt="1"/>
          </p:nvPr>
        </p:nvSpPr>
        <p:spPr>
          <a:xfrm>
            <a:off x="1371600" y="3766457"/>
            <a:ext cx="6400800" cy="783771"/>
          </a:xfrm>
        </p:spPr>
        <p:txBody>
          <a:bodyPr/>
          <a:lstStyle>
            <a:lvl1pPr marL="0" indent="0" algn="ctr">
              <a:buNone/>
              <a:defRPr cap="all"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smtClean="0"/>
              <a:t>Click</a:t>
            </a:r>
            <a:r>
              <a:rPr lang="fi-FI" dirty="0" smtClean="0"/>
              <a:t> to ADD </a:t>
            </a:r>
            <a:r>
              <a:rPr lang="fi-FI" dirty="0" err="1" smtClean="0"/>
              <a:t>subtitle</a:t>
            </a:r>
            <a:endParaRPr lang="en-US" dirty="0"/>
          </a:p>
        </p:txBody>
      </p:sp>
    </p:spTree>
    <p:extLst>
      <p:ext uri="{BB962C8B-B14F-4D97-AF65-F5344CB8AC3E}">
        <p14:creationId xmlns:p14="http://schemas.microsoft.com/office/powerpoint/2010/main" val="34580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66801" y="2098677"/>
            <a:ext cx="5407025" cy="1139825"/>
          </a:xfrm>
        </p:spPr>
        <p:txBody>
          <a:bodyPr/>
          <a:lstStyle/>
          <a:p>
            <a:r>
              <a:rPr lang="en-US" smtClean="0"/>
              <a:t>Click to edit Master title style</a:t>
            </a:r>
            <a:endParaRPr lang="en-US"/>
          </a:p>
        </p:txBody>
      </p:sp>
    </p:spTree>
    <p:extLst>
      <p:ext uri="{BB962C8B-B14F-4D97-AF65-F5344CB8AC3E}">
        <p14:creationId xmlns:p14="http://schemas.microsoft.com/office/powerpoint/2010/main" val="1994230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2463910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90EA914E-7D14-43CC-B69A-EE7F10BA2AE4}" type="datetimeFigureOut">
              <a:rPr lang="fi-FI" smtClean="0"/>
              <a:t>16.11.2016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57C23F1-2FAC-4B1E-8203-0ED49A309EDA}" type="slidenum">
              <a:rPr lang="fi-FI" smtClean="0"/>
              <a:t>‹#›</a:t>
            </a:fld>
            <a:endParaRPr lang="fi-FI"/>
          </a:p>
        </p:txBody>
      </p:sp>
    </p:spTree>
    <p:extLst>
      <p:ext uri="{BB962C8B-B14F-4D97-AF65-F5344CB8AC3E}">
        <p14:creationId xmlns:p14="http://schemas.microsoft.com/office/powerpoint/2010/main" val="1196034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4800" y="1494971"/>
            <a:ext cx="8841600" cy="3407773"/>
          </a:xfrm>
        </p:spPr>
        <p:txBody>
          <a:bodyPr anchor="ctr" anchorCtr="0"/>
          <a:lstStyle>
            <a:lvl1pPr algn="ctr">
              <a:lnSpc>
                <a:spcPct val="70000"/>
              </a:lnSpc>
              <a:defRPr sz="8500" cap="all" spc="-500" baseline="0"/>
            </a:lvl1pPr>
          </a:lstStyle>
          <a:p>
            <a:r>
              <a:rPr lang="fi-FI" dirty="0" smtClean="0"/>
              <a:t>CLICK TO EDIT MASTER TITLE STYLE</a:t>
            </a:r>
            <a:endParaRPr lang="en-US" dirty="0"/>
          </a:p>
        </p:txBody>
      </p:sp>
    </p:spTree>
    <p:extLst>
      <p:ext uri="{BB962C8B-B14F-4D97-AF65-F5344CB8AC3E}">
        <p14:creationId xmlns:p14="http://schemas.microsoft.com/office/powerpoint/2010/main" val="2464678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nten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435430"/>
            <a:ext cx="7772400" cy="2256970"/>
          </a:xfrm>
        </p:spPr>
        <p:txBody>
          <a:bodyPr anchor="b" anchorCtr="0"/>
          <a:lstStyle>
            <a:lvl1pPr algn="ctr">
              <a:defRPr sz="6800" baseline="0"/>
            </a:lvl1pPr>
          </a:lstStyle>
          <a:p>
            <a:r>
              <a:rPr lang="fi-FI" dirty="0" smtClean="0"/>
              <a:t>CLICK TO EDIT MASTER TITLE STYLE</a:t>
            </a:r>
            <a:endParaRPr lang="en-US" dirty="0"/>
          </a:p>
        </p:txBody>
      </p:sp>
      <p:sp>
        <p:nvSpPr>
          <p:cNvPr id="3" name="Subtitle 2"/>
          <p:cNvSpPr>
            <a:spLocks noGrp="1"/>
          </p:cNvSpPr>
          <p:nvPr>
            <p:ph type="subTitle" idx="1"/>
          </p:nvPr>
        </p:nvSpPr>
        <p:spPr>
          <a:xfrm>
            <a:off x="685800" y="2823027"/>
            <a:ext cx="7772400" cy="2344059"/>
          </a:xfrm>
        </p:spPr>
        <p:txBody>
          <a:bodyPr/>
          <a:lstStyle>
            <a:lvl1pPr marL="0" indent="0" algn="ctr">
              <a:lnSpc>
                <a:spcPct val="75000"/>
              </a:lnSpc>
              <a:spcBef>
                <a:spcPts val="800"/>
              </a:spcBef>
              <a:buNone/>
              <a:defRPr sz="2400" cap="all"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subtitle</a:t>
            </a:r>
            <a:r>
              <a:rPr lang="fi-FI" dirty="0" smtClean="0"/>
              <a:t> </a:t>
            </a:r>
            <a:r>
              <a:rPr lang="fi-FI" dirty="0" err="1" smtClean="0"/>
              <a:t>style</a:t>
            </a:r>
            <a:endParaRPr lang="en-US" dirty="0"/>
          </a:p>
        </p:txBody>
      </p:sp>
    </p:spTree>
    <p:extLst>
      <p:ext uri="{BB962C8B-B14F-4D97-AF65-F5344CB8AC3E}">
        <p14:creationId xmlns:p14="http://schemas.microsoft.com/office/powerpoint/2010/main" val="3348401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Basic">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200" y="1600200"/>
            <a:ext cx="8562000" cy="3622853"/>
          </a:xfrm>
        </p:spPr>
        <p:txBody>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7" name="Otsikko 6"/>
          <p:cNvSpPr>
            <a:spLocks noGrp="1"/>
          </p:cNvSpPr>
          <p:nvPr>
            <p:ph type="title" hasCustomPrompt="1"/>
          </p:nvPr>
        </p:nvSpPr>
        <p:spPr/>
        <p:txBody>
          <a:bodyPr/>
          <a:lstStyle/>
          <a:p>
            <a:r>
              <a:rPr lang="fi-FI" dirty="0" smtClean="0"/>
              <a:t>ADD TITLE</a:t>
            </a:r>
            <a:br>
              <a:rPr lang="fi-FI" dirty="0" smtClean="0"/>
            </a:br>
            <a:r>
              <a:rPr lang="fi-FI" dirty="0" smtClean="0"/>
              <a:t>HERE</a:t>
            </a:r>
            <a:endParaRPr lang="fi-FI" dirty="0"/>
          </a:p>
        </p:txBody>
      </p:sp>
    </p:spTree>
    <p:extLst>
      <p:ext uri="{BB962C8B-B14F-4D97-AF65-F5344CB8AC3E}">
        <p14:creationId xmlns:p14="http://schemas.microsoft.com/office/powerpoint/2010/main" val="699472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icture">
    <p:bg>
      <p:bgPr>
        <a:solidFill>
          <a:schemeClr val="bg1">
            <a:lumMod val="8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200" y="1706400"/>
            <a:ext cx="8562000" cy="3516653"/>
          </a:xfrm>
        </p:spPr>
        <p:txBody>
          <a:bodyPr/>
          <a:lstStyle>
            <a:lvl1pPr marL="0" indent="0">
              <a:lnSpc>
                <a:spcPct val="75000"/>
              </a:lnSpc>
              <a:buFontTx/>
              <a:buNone/>
              <a:defRPr sz="1800" cap="all" spc="-40" baseline="0">
                <a:latin typeface="+mj-lt"/>
              </a:defRPr>
            </a:lvl1pPr>
            <a:lvl2pPr marL="457200" indent="0">
              <a:lnSpc>
                <a:spcPct val="75000"/>
              </a:lnSpc>
              <a:buFontTx/>
              <a:buNone/>
              <a:defRPr sz="1800" cap="all" spc="-40" baseline="0">
                <a:latin typeface="+mj-lt"/>
              </a:defRPr>
            </a:lvl2pPr>
            <a:lvl3pPr marL="914400" indent="0">
              <a:lnSpc>
                <a:spcPct val="75000"/>
              </a:lnSpc>
              <a:buFontTx/>
              <a:buNone/>
              <a:defRPr sz="1800" cap="all" spc="-40" baseline="0">
                <a:latin typeface="+mj-lt"/>
              </a:defRPr>
            </a:lvl3pPr>
            <a:lvl4pPr marL="1371600" indent="0">
              <a:lnSpc>
                <a:spcPct val="75000"/>
              </a:lnSpc>
              <a:buFontTx/>
              <a:buNone/>
              <a:defRPr sz="1800" cap="all" spc="-40" baseline="0">
                <a:latin typeface="+mj-lt"/>
              </a:defRPr>
            </a:lvl4pPr>
            <a:lvl5pPr marL="1828800" indent="0">
              <a:lnSpc>
                <a:spcPct val="75000"/>
              </a:lnSpc>
              <a:buFontTx/>
              <a:buNone/>
              <a:defRPr sz="1800" cap="all" spc="-40" baseline="0">
                <a:latin typeface="+mj-lt"/>
              </a:defRPr>
            </a:lvl5p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7" name="Otsikko 6"/>
          <p:cNvSpPr>
            <a:spLocks noGrp="1"/>
          </p:cNvSpPr>
          <p:nvPr>
            <p:ph type="title" hasCustomPrompt="1"/>
          </p:nvPr>
        </p:nvSpPr>
        <p:spPr/>
        <p:txBody>
          <a:bodyPr/>
          <a:lstStyle/>
          <a:p>
            <a:r>
              <a:rPr lang="fi-FI" dirty="0" smtClean="0"/>
              <a:t>ADD TITLE</a:t>
            </a:r>
            <a:br>
              <a:rPr lang="fi-FI" dirty="0" smtClean="0"/>
            </a:br>
            <a:r>
              <a:rPr lang="fi-FI" dirty="0" smtClean="0"/>
              <a:t>HERE</a:t>
            </a:r>
            <a:endParaRPr lang="fi-FI" dirty="0"/>
          </a:p>
        </p:txBody>
      </p:sp>
      <p:grpSp>
        <p:nvGrpSpPr>
          <p:cNvPr id="8" name="Ryhmä 7"/>
          <p:cNvGrpSpPr/>
          <p:nvPr userDrawn="1"/>
        </p:nvGrpSpPr>
        <p:grpSpPr>
          <a:xfrm>
            <a:off x="-1" y="0"/>
            <a:ext cx="9145336" cy="6862856"/>
            <a:chOff x="-1" y="0"/>
            <a:chExt cx="9145336" cy="6862856"/>
          </a:xfrm>
        </p:grpSpPr>
        <p:sp>
          <p:nvSpPr>
            <p:cNvPr id="9" name="Suorakulmio 8"/>
            <p:cNvSpPr/>
            <p:nvPr userDrawn="1"/>
          </p:nvSpPr>
          <p:spPr>
            <a:xfrm>
              <a:off x="-1" y="0"/>
              <a:ext cx="9144000" cy="14525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i-FI">
                <a:solidFill>
                  <a:srgbClr val="FFFFFF"/>
                </a:solidFill>
                <a:latin typeface="Gotham Narrow Book"/>
              </a:endParaRPr>
            </a:p>
          </p:txBody>
        </p:sp>
        <p:sp>
          <p:nvSpPr>
            <p:cNvPr id="10" name="Suorakulmio 9"/>
            <p:cNvSpPr/>
            <p:nvPr userDrawn="1"/>
          </p:nvSpPr>
          <p:spPr>
            <a:xfrm>
              <a:off x="0" y="6717600"/>
              <a:ext cx="9144000" cy="14525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i-FI">
                <a:solidFill>
                  <a:srgbClr val="FFFFFF"/>
                </a:solidFill>
                <a:latin typeface="Gotham Narrow Book"/>
              </a:endParaRPr>
            </a:p>
          </p:txBody>
        </p:sp>
        <p:sp>
          <p:nvSpPr>
            <p:cNvPr id="11" name="Suorakulmio 10"/>
            <p:cNvSpPr/>
            <p:nvPr userDrawn="1"/>
          </p:nvSpPr>
          <p:spPr>
            <a:xfrm>
              <a:off x="0" y="0"/>
              <a:ext cx="144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i-FI">
                <a:solidFill>
                  <a:srgbClr val="FFFFFF"/>
                </a:solidFill>
                <a:latin typeface="Gotham Narrow Book"/>
              </a:endParaRPr>
            </a:p>
          </p:txBody>
        </p:sp>
        <p:sp>
          <p:nvSpPr>
            <p:cNvPr id="12" name="Suorakulmio 11"/>
            <p:cNvSpPr/>
            <p:nvPr userDrawn="1"/>
          </p:nvSpPr>
          <p:spPr>
            <a:xfrm>
              <a:off x="9001335" y="0"/>
              <a:ext cx="144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i-FI">
                <a:solidFill>
                  <a:srgbClr val="FFFFFF"/>
                </a:solidFill>
                <a:latin typeface="Gotham Narrow Book"/>
              </a:endParaRPr>
            </a:p>
          </p:txBody>
        </p:sp>
      </p:grpSp>
      <p:pic>
        <p:nvPicPr>
          <p:cNvPr id="14" name="Kuva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66017" y="5200865"/>
            <a:ext cx="2008392" cy="1362093"/>
          </a:xfrm>
          <a:prstGeom prst="rect">
            <a:avLst/>
          </a:prstGeom>
        </p:spPr>
      </p:pic>
    </p:spTree>
    <p:extLst>
      <p:ext uri="{BB962C8B-B14F-4D97-AF65-F5344CB8AC3E}">
        <p14:creationId xmlns:p14="http://schemas.microsoft.com/office/powerpoint/2010/main" val="1148871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icture Nega">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77200" y="1706400"/>
            <a:ext cx="8562000" cy="3516653"/>
          </a:xfrm>
        </p:spPr>
        <p:txBody>
          <a:bodyPr/>
          <a:lstStyle>
            <a:lvl1pPr marL="0" indent="0">
              <a:lnSpc>
                <a:spcPct val="75000"/>
              </a:lnSpc>
              <a:buFontTx/>
              <a:buNone/>
              <a:defRPr sz="1800" cap="all" spc="-40" baseline="0">
                <a:solidFill>
                  <a:srgbClr val="FFFFFF"/>
                </a:solidFill>
                <a:latin typeface="+mj-lt"/>
              </a:defRPr>
            </a:lvl1pPr>
            <a:lvl2pPr marL="457200" indent="0">
              <a:lnSpc>
                <a:spcPct val="75000"/>
              </a:lnSpc>
              <a:buFontTx/>
              <a:buNone/>
              <a:defRPr sz="1800" cap="all" spc="-40" baseline="0">
                <a:solidFill>
                  <a:srgbClr val="FFFFFF"/>
                </a:solidFill>
                <a:latin typeface="+mj-lt"/>
              </a:defRPr>
            </a:lvl2pPr>
            <a:lvl3pPr marL="914400" indent="0">
              <a:lnSpc>
                <a:spcPct val="75000"/>
              </a:lnSpc>
              <a:buFontTx/>
              <a:buNone/>
              <a:defRPr sz="1800" cap="all" spc="-40" baseline="0">
                <a:solidFill>
                  <a:srgbClr val="FFFFFF"/>
                </a:solidFill>
                <a:latin typeface="+mj-lt"/>
              </a:defRPr>
            </a:lvl3pPr>
            <a:lvl4pPr marL="1371600" indent="0">
              <a:lnSpc>
                <a:spcPct val="75000"/>
              </a:lnSpc>
              <a:buFontTx/>
              <a:buNone/>
              <a:defRPr sz="1800" cap="all" spc="-40" baseline="0">
                <a:solidFill>
                  <a:srgbClr val="FFFFFF"/>
                </a:solidFill>
                <a:latin typeface="+mj-lt"/>
              </a:defRPr>
            </a:lvl4pPr>
            <a:lvl5pPr marL="1828800" indent="0">
              <a:lnSpc>
                <a:spcPct val="75000"/>
              </a:lnSpc>
              <a:buFontTx/>
              <a:buNone/>
              <a:defRPr sz="1800" cap="all" spc="-40" baseline="0">
                <a:solidFill>
                  <a:srgbClr val="FFFFFF"/>
                </a:solidFill>
                <a:latin typeface="+mj-lt"/>
              </a:defRPr>
            </a:lvl5pPr>
          </a:lstStyle>
          <a:p>
            <a:pPr lvl="0"/>
            <a:r>
              <a:rPr lang="fi-FI" dirty="0" smtClean="0"/>
              <a:t>CLICK TO ADD TEXT</a:t>
            </a:r>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7" name="Otsikko 6"/>
          <p:cNvSpPr>
            <a:spLocks noGrp="1"/>
          </p:cNvSpPr>
          <p:nvPr>
            <p:ph type="title" hasCustomPrompt="1"/>
          </p:nvPr>
        </p:nvSpPr>
        <p:spPr/>
        <p:txBody>
          <a:bodyPr/>
          <a:lstStyle>
            <a:lvl1pPr>
              <a:defRPr>
                <a:solidFill>
                  <a:srgbClr val="FFFFFF"/>
                </a:solidFill>
              </a:defRPr>
            </a:lvl1pPr>
          </a:lstStyle>
          <a:p>
            <a:r>
              <a:rPr lang="fi-FI" dirty="0" smtClean="0"/>
              <a:t>ADD TITLE</a:t>
            </a:r>
            <a:br>
              <a:rPr lang="fi-FI" dirty="0" smtClean="0"/>
            </a:br>
            <a:r>
              <a:rPr lang="fi-FI" dirty="0" smtClean="0"/>
              <a:t>HERE</a:t>
            </a:r>
            <a:endParaRPr lang="fi-FI" dirty="0"/>
          </a:p>
        </p:txBody>
      </p:sp>
      <p:grpSp>
        <p:nvGrpSpPr>
          <p:cNvPr id="2" name="Ryhmä 1"/>
          <p:cNvGrpSpPr/>
          <p:nvPr userDrawn="1"/>
        </p:nvGrpSpPr>
        <p:grpSpPr>
          <a:xfrm>
            <a:off x="-1" y="0"/>
            <a:ext cx="9145336" cy="6862856"/>
            <a:chOff x="-1" y="0"/>
            <a:chExt cx="9145336" cy="6862856"/>
          </a:xfrm>
        </p:grpSpPr>
        <p:sp>
          <p:nvSpPr>
            <p:cNvPr id="9" name="Suorakulmio 8"/>
            <p:cNvSpPr/>
            <p:nvPr userDrawn="1"/>
          </p:nvSpPr>
          <p:spPr>
            <a:xfrm>
              <a:off x="-1" y="0"/>
              <a:ext cx="9144000" cy="14525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i-FI">
                <a:solidFill>
                  <a:srgbClr val="FFFFFF"/>
                </a:solidFill>
                <a:latin typeface="Gotham Narrow Book"/>
              </a:endParaRPr>
            </a:p>
          </p:txBody>
        </p:sp>
        <p:sp>
          <p:nvSpPr>
            <p:cNvPr id="10" name="Suorakulmio 9"/>
            <p:cNvSpPr/>
            <p:nvPr userDrawn="1"/>
          </p:nvSpPr>
          <p:spPr>
            <a:xfrm>
              <a:off x="0" y="6717600"/>
              <a:ext cx="9144000" cy="14525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i-FI">
                <a:solidFill>
                  <a:srgbClr val="FFFFFF"/>
                </a:solidFill>
                <a:latin typeface="Gotham Narrow Book"/>
              </a:endParaRPr>
            </a:p>
          </p:txBody>
        </p:sp>
        <p:sp>
          <p:nvSpPr>
            <p:cNvPr id="11" name="Suorakulmio 10"/>
            <p:cNvSpPr/>
            <p:nvPr userDrawn="1"/>
          </p:nvSpPr>
          <p:spPr>
            <a:xfrm>
              <a:off x="0" y="0"/>
              <a:ext cx="144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i-FI">
                <a:solidFill>
                  <a:srgbClr val="FFFFFF"/>
                </a:solidFill>
                <a:latin typeface="Gotham Narrow Book"/>
              </a:endParaRPr>
            </a:p>
          </p:txBody>
        </p:sp>
        <p:sp>
          <p:nvSpPr>
            <p:cNvPr id="12" name="Suorakulmio 11"/>
            <p:cNvSpPr/>
            <p:nvPr userDrawn="1"/>
          </p:nvSpPr>
          <p:spPr>
            <a:xfrm>
              <a:off x="9001335" y="0"/>
              <a:ext cx="144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i-FI">
                <a:solidFill>
                  <a:srgbClr val="FFFFFF"/>
                </a:solidFill>
                <a:latin typeface="Gotham Narrow Book"/>
              </a:endParaRPr>
            </a:p>
          </p:txBody>
        </p:sp>
      </p:grpSp>
      <p:pic>
        <p:nvPicPr>
          <p:cNvPr id="15" name="Kuva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66017" y="5200865"/>
            <a:ext cx="2008392" cy="1362092"/>
          </a:xfrm>
          <a:prstGeom prst="rect">
            <a:avLst/>
          </a:prstGeom>
        </p:spPr>
      </p:pic>
    </p:spTree>
    <p:extLst>
      <p:ext uri="{BB962C8B-B14F-4D97-AF65-F5344CB8AC3E}">
        <p14:creationId xmlns:p14="http://schemas.microsoft.com/office/powerpoint/2010/main" val="3066532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7199" y="1600201"/>
            <a:ext cx="4378257" cy="36322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4" name="Content Placeholder 3"/>
          <p:cNvSpPr>
            <a:spLocks noGrp="1"/>
          </p:cNvSpPr>
          <p:nvPr>
            <p:ph sz="half" idx="2"/>
          </p:nvPr>
        </p:nvSpPr>
        <p:spPr>
          <a:xfrm>
            <a:off x="4468199" y="1600201"/>
            <a:ext cx="4378257" cy="36322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8" name="Otsikko 7"/>
          <p:cNvSpPr>
            <a:spLocks noGrp="1"/>
          </p:cNvSpPr>
          <p:nvPr>
            <p:ph type="title" hasCustomPrompt="1"/>
          </p:nvPr>
        </p:nvSpPr>
        <p:spPr/>
        <p:txBody>
          <a:bodyPr/>
          <a:lstStyle/>
          <a:p>
            <a:r>
              <a:rPr lang="fi-FI" dirty="0" smtClean="0"/>
              <a:t>ADD TITLE</a:t>
            </a:r>
            <a:br>
              <a:rPr lang="fi-FI" dirty="0" smtClean="0"/>
            </a:br>
            <a:r>
              <a:rPr lang="fi-FI" dirty="0" smtClean="0"/>
              <a:t>HERE</a:t>
            </a:r>
            <a:endParaRPr lang="fi-FI" dirty="0"/>
          </a:p>
        </p:txBody>
      </p:sp>
    </p:spTree>
    <p:extLst>
      <p:ext uri="{BB962C8B-B14F-4D97-AF65-F5344CB8AC3E}">
        <p14:creationId xmlns:p14="http://schemas.microsoft.com/office/powerpoint/2010/main" val="738527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tsikko 5"/>
          <p:cNvSpPr>
            <a:spLocks noGrp="1"/>
          </p:cNvSpPr>
          <p:nvPr>
            <p:ph type="title" hasCustomPrompt="1"/>
          </p:nvPr>
        </p:nvSpPr>
        <p:spPr/>
        <p:txBody>
          <a:bodyPr/>
          <a:lstStyle/>
          <a:p>
            <a:r>
              <a:rPr lang="fi-FI" dirty="0" smtClean="0"/>
              <a:t>ADD TITLE</a:t>
            </a:r>
            <a:br>
              <a:rPr lang="fi-FI" dirty="0" smtClean="0"/>
            </a:br>
            <a:r>
              <a:rPr lang="fi-FI" dirty="0" smtClean="0"/>
              <a:t>HERE</a:t>
            </a:r>
            <a:endParaRPr lang="fi-FI" dirty="0"/>
          </a:p>
        </p:txBody>
      </p:sp>
    </p:spTree>
    <p:extLst>
      <p:ext uri="{BB962C8B-B14F-4D97-AF65-F5344CB8AC3E}">
        <p14:creationId xmlns:p14="http://schemas.microsoft.com/office/powerpoint/2010/main" val="404946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99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Kuva 9" descr="taustakuva.jp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0" y="0"/>
            <a:ext cx="9145588" cy="6858000"/>
          </a:xfrm>
          <a:prstGeom prst="rect">
            <a:avLst/>
          </a:prstGeom>
        </p:spPr>
      </p:pic>
      <p:sp>
        <p:nvSpPr>
          <p:cNvPr id="1026" name="Title Placeholder 1"/>
          <p:cNvSpPr>
            <a:spLocks noGrp="1"/>
          </p:cNvSpPr>
          <p:nvPr>
            <p:ph type="title"/>
          </p:nvPr>
        </p:nvSpPr>
        <p:spPr bwMode="auto">
          <a:xfrm>
            <a:off x="277199" y="361684"/>
            <a:ext cx="8569257" cy="12495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dirty="0" smtClean="0"/>
              <a:t>ADD TITLE</a:t>
            </a:r>
            <a:br>
              <a:rPr lang="fi-FI" dirty="0" smtClean="0"/>
            </a:br>
            <a:r>
              <a:rPr lang="fi-FI" dirty="0" smtClean="0"/>
              <a:t>HERE</a:t>
            </a:r>
            <a:endParaRPr lang="en-US" dirty="0" smtClean="0"/>
          </a:p>
        </p:txBody>
      </p:sp>
      <p:sp>
        <p:nvSpPr>
          <p:cNvPr id="1027" name="Text Placeholder 2"/>
          <p:cNvSpPr>
            <a:spLocks noGrp="1"/>
          </p:cNvSpPr>
          <p:nvPr>
            <p:ph type="body" idx="1"/>
          </p:nvPr>
        </p:nvSpPr>
        <p:spPr bwMode="auto">
          <a:xfrm>
            <a:off x="277199" y="1600200"/>
            <a:ext cx="8569257" cy="36228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err="1" smtClean="0"/>
              <a:t>Second</a:t>
            </a:r>
            <a:r>
              <a:rPr lang="fi-FI" dirty="0" smtClean="0"/>
              <a:t> </a:t>
            </a:r>
            <a:r>
              <a:rPr lang="fi-FI" dirty="0" err="1" smtClean="0"/>
              <a:t>level</a:t>
            </a:r>
            <a:endParaRPr lang="fi-FI" dirty="0" smtClean="0"/>
          </a:p>
          <a:p>
            <a:pPr lvl="2"/>
            <a:r>
              <a:rPr lang="fi-FI" dirty="0" err="1" smtClean="0"/>
              <a:t>Third</a:t>
            </a:r>
            <a:r>
              <a:rPr lang="fi-FI" dirty="0" smtClean="0"/>
              <a:t>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smtClean="0"/>
          </a:p>
        </p:txBody>
      </p:sp>
      <p:sp>
        <p:nvSpPr>
          <p:cNvPr id="4" name="Date Placeholder 3"/>
          <p:cNvSpPr>
            <a:spLocks noGrp="1"/>
          </p:cNvSpPr>
          <p:nvPr>
            <p:ph type="dt" sz="half" idx="2"/>
          </p:nvPr>
        </p:nvSpPr>
        <p:spPr>
          <a:xfrm>
            <a:off x="319317" y="6554464"/>
            <a:ext cx="966558" cy="143879"/>
          </a:xfrm>
          <a:prstGeom prst="rect">
            <a:avLst/>
          </a:prstGeom>
        </p:spPr>
        <p:txBody>
          <a:bodyPr vert="horz" wrap="square" lIns="91440" tIns="45720" rIns="91440" bIns="45720" numCol="1" anchor="ctr" anchorCtr="0" compatLnSpc="1">
            <a:prstTxWarp prst="textNoShape">
              <a:avLst/>
            </a:prstTxWarp>
          </a:bodyPr>
          <a:lstStyle>
            <a:lvl1pPr>
              <a:defRPr sz="800">
                <a:solidFill>
                  <a:srgbClr val="898989"/>
                </a:solidFill>
              </a:defRPr>
            </a:lvl1pPr>
          </a:lstStyle>
          <a:p>
            <a:pPr fontAlgn="base">
              <a:spcBef>
                <a:spcPct val="0"/>
              </a:spcBef>
              <a:spcAft>
                <a:spcPct val="0"/>
              </a:spcAft>
            </a:pPr>
            <a:fld id="{F73508DC-A5BA-41E2-8FDE-47D9799DEFDB}" type="datetimeFigureOut">
              <a:rPr lang="en-US" smtClean="0">
                <a:latin typeface="Calibri" pitchFamily="34" charset="0"/>
                <a:ea typeface="ＭＳ Ｐゴシック" pitchFamily="34" charset="-128"/>
              </a:rPr>
              <a:pPr fontAlgn="base">
                <a:spcBef>
                  <a:spcPct val="0"/>
                </a:spcBef>
                <a:spcAft>
                  <a:spcPct val="0"/>
                </a:spcAft>
              </a:pPr>
              <a:t>11/16/2016</a:t>
            </a:fld>
            <a:endParaRPr lang="en-US">
              <a:latin typeface="Calibri" pitchFamily="34" charset="0"/>
              <a:ea typeface="ＭＳ Ｐゴシック" pitchFamily="34" charset="-128"/>
            </a:endParaRPr>
          </a:p>
        </p:txBody>
      </p:sp>
      <p:sp>
        <p:nvSpPr>
          <p:cNvPr id="5" name="Footer Placeholder 4"/>
          <p:cNvSpPr>
            <a:spLocks noGrp="1"/>
          </p:cNvSpPr>
          <p:nvPr>
            <p:ph type="ftr" sz="quarter" idx="3"/>
          </p:nvPr>
        </p:nvSpPr>
        <p:spPr>
          <a:xfrm>
            <a:off x="2390775" y="6554464"/>
            <a:ext cx="4352925" cy="143879"/>
          </a:xfrm>
          <a:prstGeom prst="rect">
            <a:avLst/>
          </a:prstGeom>
        </p:spPr>
        <p:txBody>
          <a:bodyPr vert="horz" lIns="91440" tIns="45720" rIns="91440" bIns="45720" rtlCol="0" anchor="ctr"/>
          <a:lstStyle>
            <a:lvl1pPr algn="ctr" fontAlgn="auto">
              <a:spcBef>
                <a:spcPts val="0"/>
              </a:spcBef>
              <a:spcAft>
                <a:spcPts val="0"/>
              </a:spcAft>
              <a:defRPr sz="800">
                <a:solidFill>
                  <a:schemeClr val="tx1">
                    <a:tint val="75000"/>
                  </a:schemeClr>
                </a:solidFill>
                <a:latin typeface="+mn-lt"/>
                <a:ea typeface="+mn-ea"/>
              </a:defRPr>
            </a:lvl1pPr>
          </a:lstStyle>
          <a:p>
            <a:pPr>
              <a:defRPr/>
            </a:pPr>
            <a:endParaRPr lang="en-US" dirty="0">
              <a:solidFill>
                <a:prstClr val="black">
                  <a:tint val="75000"/>
                </a:prstClr>
              </a:solidFill>
              <a:latin typeface="Gotham Narrow Book"/>
            </a:endParaRPr>
          </a:p>
        </p:txBody>
      </p:sp>
      <p:sp>
        <p:nvSpPr>
          <p:cNvPr id="6" name="Slide Number Placeholder 5"/>
          <p:cNvSpPr>
            <a:spLocks noGrp="1"/>
          </p:cNvSpPr>
          <p:nvPr>
            <p:ph type="sldNum" sz="quarter" idx="4"/>
          </p:nvPr>
        </p:nvSpPr>
        <p:spPr>
          <a:xfrm>
            <a:off x="8320088" y="6554464"/>
            <a:ext cx="531800" cy="143879"/>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898989"/>
                </a:solidFill>
              </a:defRPr>
            </a:lvl1pPr>
          </a:lstStyle>
          <a:p>
            <a:pPr fontAlgn="base">
              <a:spcBef>
                <a:spcPct val="0"/>
              </a:spcBef>
              <a:spcAft>
                <a:spcPct val="0"/>
              </a:spcAft>
            </a:pPr>
            <a:fld id="{2764C9DE-4D71-4A58-A48A-44AAD841EF37}" type="slidenum">
              <a:rPr lang="en-US" smtClean="0">
                <a:latin typeface="Calibri" pitchFamily="34" charset="0"/>
                <a:ea typeface="ＭＳ Ｐゴシック" pitchFamily="34" charset="-128"/>
              </a:rPr>
              <a:pPr fontAlgn="base">
                <a:spcBef>
                  <a:spcPct val="0"/>
                </a:spcBef>
                <a:spcAft>
                  <a:spcPct val="0"/>
                </a:spcAft>
              </a:pPr>
              <a:t>‹#›</a:t>
            </a:fld>
            <a:endParaRPr lang="en-US">
              <a:latin typeface="Calibri" pitchFamily="34" charset="0"/>
              <a:ea typeface="ＭＳ Ｐゴシック" pitchFamily="34" charset="-128"/>
            </a:endParaRPr>
          </a:p>
        </p:txBody>
      </p:sp>
      <p:pic>
        <p:nvPicPr>
          <p:cNvPr id="12" name="Kuva 11"/>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3566017" y="5200865"/>
            <a:ext cx="2008392" cy="1362093"/>
          </a:xfrm>
          <a:prstGeom prst="rect">
            <a:avLst/>
          </a:prstGeom>
        </p:spPr>
      </p:pic>
    </p:spTree>
    <p:extLst>
      <p:ext uri="{BB962C8B-B14F-4D97-AF65-F5344CB8AC3E}">
        <p14:creationId xmlns:p14="http://schemas.microsoft.com/office/powerpoint/2010/main" val="275046060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xStyles>
    <p:titleStyle>
      <a:lvl1pPr algn="l" defTabSz="457200" rtl="0" fontAlgn="base">
        <a:lnSpc>
          <a:spcPct val="65000"/>
        </a:lnSpc>
        <a:spcBef>
          <a:spcPct val="0"/>
        </a:spcBef>
        <a:spcAft>
          <a:spcPct val="0"/>
        </a:spcAft>
        <a:defRPr sz="5400" kern="1200" cap="all" spc="-300" baseline="0">
          <a:solidFill>
            <a:schemeClr val="tx1"/>
          </a:solidFill>
          <a:latin typeface="+mj-lt"/>
          <a:ea typeface="ＭＳ Ｐゴシック" pitchFamily="34" charset="-128"/>
          <a:cs typeface="+mj-cs"/>
        </a:defRPr>
      </a:lvl1pPr>
      <a:lvl2pPr algn="ctr" defTabSz="457200" rtl="0" fontAlgn="base">
        <a:spcBef>
          <a:spcPct val="0"/>
        </a:spcBef>
        <a:spcAft>
          <a:spcPct val="0"/>
        </a:spcAft>
        <a:defRPr sz="4400">
          <a:solidFill>
            <a:schemeClr val="tx1"/>
          </a:solidFill>
          <a:latin typeface="Calibri" pitchFamily="34" charset="0"/>
          <a:ea typeface="ＭＳ Ｐゴシック" pitchFamily="34" charset="-128"/>
        </a:defRPr>
      </a:lvl2pPr>
      <a:lvl3pPr algn="ctr" defTabSz="457200" rtl="0" fontAlgn="base">
        <a:spcBef>
          <a:spcPct val="0"/>
        </a:spcBef>
        <a:spcAft>
          <a:spcPct val="0"/>
        </a:spcAft>
        <a:defRPr sz="4400">
          <a:solidFill>
            <a:schemeClr val="tx1"/>
          </a:solidFill>
          <a:latin typeface="Calibri" pitchFamily="34" charset="0"/>
          <a:ea typeface="ＭＳ Ｐゴシック" pitchFamily="34" charset="-128"/>
        </a:defRPr>
      </a:lvl3pPr>
      <a:lvl4pPr algn="ctr" defTabSz="457200" rtl="0" fontAlgn="base">
        <a:spcBef>
          <a:spcPct val="0"/>
        </a:spcBef>
        <a:spcAft>
          <a:spcPct val="0"/>
        </a:spcAft>
        <a:defRPr sz="4400">
          <a:solidFill>
            <a:schemeClr val="tx1"/>
          </a:solidFill>
          <a:latin typeface="Calibri" pitchFamily="34" charset="0"/>
          <a:ea typeface="ＭＳ Ｐゴシック" pitchFamily="34" charset="-128"/>
        </a:defRPr>
      </a:lvl4pPr>
      <a:lvl5pPr algn="ctr" defTabSz="457200" rtl="0" fontAlgn="base">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p:titleStyle>
    <p:bodyStyle>
      <a:lvl1pPr marL="180975" indent="-180975"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1pPr>
      <a:lvl2pPr marL="355600" indent="-174625"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2pPr>
      <a:lvl3pPr marL="536575" indent="-180975"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3pPr>
      <a:lvl4pPr marL="719138" indent="-182563"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900113" indent="-180975"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Microsoft_Word_97_-_2003_Document2.doc"/><Relationship Id="rId2" Type="http://schemas.openxmlformats.org/officeDocument/2006/relationships/slideLayout" Target="../slideLayouts/slideLayout9.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Word_97_-_2003_Document3.doc"/><Relationship Id="rId2" Type="http://schemas.openxmlformats.org/officeDocument/2006/relationships/slideLayout" Target="../slideLayouts/slideLayout9.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Word_97_-_2003_Document4.doc"/><Relationship Id="rId2" Type="http://schemas.openxmlformats.org/officeDocument/2006/relationships/slideLayout" Target="../slideLayouts/slideLayout9.xml"/><Relationship Id="rId1" Type="http://schemas.openxmlformats.org/officeDocument/2006/relationships/vmlDrawing" Target="../drawings/vmlDrawing4.vml"/><Relationship Id="rId4" Type="http://schemas.openxmlformats.org/officeDocument/2006/relationships/image" Target="../media/image10.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6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8.xml"/><Relationship Id="rId5" Type="http://schemas.openxmlformats.org/officeDocument/2006/relationships/image" Target="../media/image27.jpeg"/><Relationship Id="rId4" Type="http://schemas.openxmlformats.org/officeDocument/2006/relationships/image" Target="../media/image26.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00668" y="993350"/>
            <a:ext cx="8942664" cy="3165021"/>
          </a:xfrm>
        </p:spPr>
        <p:txBody>
          <a:bodyPr/>
          <a:lstStyle/>
          <a:p>
            <a:pPr>
              <a:lnSpc>
                <a:spcPct val="80000"/>
              </a:lnSpc>
            </a:pPr>
            <a:r>
              <a:rPr lang="en-US" sz="7200" dirty="0"/>
              <a:t>Quality means avoiding </a:t>
            </a:r>
            <a:r>
              <a:rPr lang="en-US" sz="7200" b="1" dirty="0" smtClean="0"/>
              <a:t>irrelevance</a:t>
            </a:r>
            <a:endParaRPr lang="fi-FI" sz="7200" dirty="0"/>
          </a:p>
        </p:txBody>
      </p:sp>
      <p:sp>
        <p:nvSpPr>
          <p:cNvPr id="5" name="Subtitle 4"/>
          <p:cNvSpPr>
            <a:spLocks noGrp="1"/>
          </p:cNvSpPr>
          <p:nvPr>
            <p:ph type="subTitle" idx="1"/>
          </p:nvPr>
        </p:nvSpPr>
        <p:spPr>
          <a:xfrm>
            <a:off x="771787" y="4463770"/>
            <a:ext cx="8003097" cy="783771"/>
          </a:xfrm>
        </p:spPr>
        <p:txBody>
          <a:bodyPr/>
          <a:lstStyle/>
          <a:p>
            <a:r>
              <a:rPr lang="fi-FI" dirty="0" smtClean="0"/>
              <a:t>Jaakko Kurhila, </a:t>
            </a:r>
            <a:r>
              <a:rPr lang="fi-FI" dirty="0" err="1" smtClean="0"/>
              <a:t>Director</a:t>
            </a:r>
            <a:r>
              <a:rPr lang="fi-FI" dirty="0" smtClean="0"/>
              <a:t> of </a:t>
            </a:r>
            <a:r>
              <a:rPr lang="fi-FI" dirty="0" err="1" smtClean="0"/>
              <a:t>the</a:t>
            </a:r>
            <a:r>
              <a:rPr lang="fi-FI" dirty="0" smtClean="0"/>
              <a:t> open </a:t>
            </a:r>
            <a:r>
              <a:rPr lang="fi-FI" dirty="0" err="1" smtClean="0"/>
              <a:t>university</a:t>
            </a:r>
            <a:endParaRPr lang="fi-FI" dirty="0" smtClean="0"/>
          </a:p>
          <a:p>
            <a:r>
              <a:rPr lang="fi-FI" dirty="0" err="1" smtClean="0"/>
              <a:t>Chairman</a:t>
            </a:r>
            <a:r>
              <a:rPr lang="fi-FI" dirty="0" smtClean="0"/>
              <a:t> of </a:t>
            </a:r>
            <a:r>
              <a:rPr lang="fi-FI" dirty="0" err="1" smtClean="0"/>
              <a:t>the</a:t>
            </a:r>
            <a:r>
              <a:rPr lang="fi-FI" dirty="0" smtClean="0"/>
              <a:t> </a:t>
            </a:r>
            <a:r>
              <a:rPr lang="fi-FI" dirty="0" err="1" smtClean="0"/>
              <a:t>teachers</a:t>
            </a:r>
            <a:r>
              <a:rPr lang="fi-FI" dirty="0"/>
              <a:t>’ </a:t>
            </a:r>
            <a:r>
              <a:rPr lang="fi-FI" dirty="0" smtClean="0"/>
              <a:t>academy</a:t>
            </a:r>
            <a:endParaRPr lang="fi-FI" dirty="0"/>
          </a:p>
        </p:txBody>
      </p:sp>
    </p:spTree>
    <p:extLst>
      <p:ext uri="{BB962C8B-B14F-4D97-AF65-F5344CB8AC3E}">
        <p14:creationId xmlns:p14="http://schemas.microsoft.com/office/powerpoint/2010/main" val="1078024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Rectangle 1"/>
          <p:cNvSpPr>
            <a:spLocks noGrp="1" noChangeArrowheads="1"/>
          </p:cNvSpPr>
          <p:nvPr>
            <p:ph type="subTitle" idx="4294967295"/>
          </p:nvPr>
        </p:nvSpPr>
        <p:spPr>
          <a:xfrm>
            <a:off x="317770" y="3455232"/>
            <a:ext cx="8728694" cy="3088239"/>
          </a:xfrm>
          <a:ln/>
        </p:spPr>
        <p:txBody>
          <a:bodyPr vert="horz" lIns="0" tIns="0" rIns="0" bIns="0" rtlCol="0" anchor="t">
            <a:normAutofit/>
          </a:bodyPr>
          <a:lstStyle/>
          <a:p>
            <a:pPr marL="0" indent="0">
              <a:lnSpc>
                <a:spcPct val="93000"/>
              </a:lnSpc>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5400" dirty="0" smtClean="0"/>
              <a:t>“with 98</a:t>
            </a:r>
            <a:r>
              <a:rPr lang="en-GB" sz="5400" dirty="0"/>
              <a:t>% </a:t>
            </a:r>
            <a:r>
              <a:rPr lang="en-GB" sz="5400" dirty="0" smtClean="0"/>
              <a:t>certainty this hire is successful because…”</a:t>
            </a:r>
            <a:endParaRPr lang="en-GB" sz="5400" dirty="0"/>
          </a:p>
          <a:p>
            <a:pPr marL="0" indent="0">
              <a:lnSpc>
                <a:spcPct val="93000"/>
              </a:lnSpc>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5400" dirty="0" smtClean="0"/>
          </a:p>
          <a:p>
            <a:pPr marL="0" indent="0">
              <a:lnSpc>
                <a:spcPct val="93000"/>
              </a:lnSpc>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5400" dirty="0"/>
          </a:p>
        </p:txBody>
      </p:sp>
    </p:spTree>
    <p:extLst>
      <p:ext uri="{BB962C8B-B14F-4D97-AF65-F5344CB8AC3E}">
        <p14:creationId xmlns:p14="http://schemas.microsoft.com/office/powerpoint/2010/main" val="9904306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B2C3C"/>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subTitle" idx="4294967295"/>
          </p:nvPr>
        </p:nvSpPr>
        <p:spPr>
          <a:xfrm>
            <a:off x="115824" y="900113"/>
            <a:ext cx="8930640" cy="4854575"/>
          </a:xfrm>
          <a:ln/>
        </p:spPr>
        <p:txBody>
          <a:bodyPr vert="horz" lIns="0" tIns="0" rIns="0" bIns="0" rtlCol="0" anchor="ctr">
            <a:normAutofit/>
          </a:bodyPr>
          <a:lstStyle/>
          <a:p>
            <a:pPr marL="0" indent="0" algn="ctr">
              <a:lnSpc>
                <a:spcPct val="93000"/>
              </a:lnSpc>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5400" dirty="0" err="1" smtClean="0"/>
              <a:t>Udacity</a:t>
            </a:r>
            <a:endParaRPr lang="en-GB" sz="5400" dirty="0"/>
          </a:p>
        </p:txBody>
      </p:sp>
      <p:pic>
        <p:nvPicPr>
          <p:cNvPr id="2" name="Picture 1"/>
          <p:cNvPicPr>
            <a:picLocks noChangeAspect="1"/>
          </p:cNvPicPr>
          <p:nvPr/>
        </p:nvPicPr>
        <p:blipFill>
          <a:blip r:embed="rId3"/>
          <a:stretch>
            <a:fillRect/>
          </a:stretch>
        </p:blipFill>
        <p:spPr>
          <a:xfrm>
            <a:off x="-268275" y="465137"/>
            <a:ext cx="9698837" cy="5724525"/>
          </a:xfrm>
          <a:prstGeom prst="rect">
            <a:avLst/>
          </a:prstGeom>
        </p:spPr>
      </p:pic>
    </p:spTree>
    <p:extLst>
      <p:ext uri="{BB962C8B-B14F-4D97-AF65-F5344CB8AC3E}">
        <p14:creationId xmlns:p14="http://schemas.microsoft.com/office/powerpoint/2010/main" val="14387499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B2C3C"/>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subTitle" idx="4294967295"/>
          </p:nvPr>
        </p:nvSpPr>
        <p:spPr>
          <a:xfrm>
            <a:off x="115824" y="900113"/>
            <a:ext cx="8930640" cy="4854575"/>
          </a:xfrm>
          <a:ln/>
        </p:spPr>
        <p:txBody>
          <a:bodyPr vert="horz" lIns="0" tIns="0" rIns="0" bIns="0" rtlCol="0" anchor="ctr">
            <a:normAutofit/>
          </a:bodyPr>
          <a:lstStyle/>
          <a:p>
            <a:pPr marL="0" indent="0" algn="ctr">
              <a:lnSpc>
                <a:spcPct val="93000"/>
              </a:lnSpc>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5400" dirty="0" err="1" smtClean="0"/>
              <a:t>Udacity</a:t>
            </a:r>
            <a:endParaRPr lang="en-GB" sz="5400" dirty="0"/>
          </a:p>
        </p:txBody>
      </p:sp>
      <p:pic>
        <p:nvPicPr>
          <p:cNvPr id="3" name="Picture 2"/>
          <p:cNvPicPr>
            <a:picLocks noChangeAspect="1"/>
          </p:cNvPicPr>
          <p:nvPr/>
        </p:nvPicPr>
        <p:blipFill>
          <a:blip r:embed="rId3"/>
          <a:stretch>
            <a:fillRect/>
          </a:stretch>
        </p:blipFill>
        <p:spPr>
          <a:xfrm>
            <a:off x="-209863" y="0"/>
            <a:ext cx="9895522" cy="6484835"/>
          </a:xfrm>
          <a:prstGeom prst="rect">
            <a:avLst/>
          </a:prstGeom>
        </p:spPr>
      </p:pic>
    </p:spTree>
    <p:extLst>
      <p:ext uri="{BB962C8B-B14F-4D97-AF65-F5344CB8AC3E}">
        <p14:creationId xmlns:p14="http://schemas.microsoft.com/office/powerpoint/2010/main" val="4427187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72453"/>
            <a:ext cx="9189676" cy="5376472"/>
          </a:xfrm>
          <a:prstGeom prst="rect">
            <a:avLst/>
          </a:prstGeom>
        </p:spPr>
      </p:pic>
    </p:spTree>
    <p:extLst>
      <p:ext uri="{BB962C8B-B14F-4D97-AF65-F5344CB8AC3E}">
        <p14:creationId xmlns:p14="http://schemas.microsoft.com/office/powerpoint/2010/main" val="10429932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Rectangle 1"/>
          <p:cNvSpPr>
            <a:spLocks noGrp="1" noChangeArrowheads="1"/>
          </p:cNvSpPr>
          <p:nvPr>
            <p:ph type="subTitle" idx="4294967295"/>
          </p:nvPr>
        </p:nvSpPr>
        <p:spPr>
          <a:xfrm>
            <a:off x="115824" y="900113"/>
            <a:ext cx="8930640" cy="4854575"/>
          </a:xfrm>
          <a:ln/>
        </p:spPr>
        <p:txBody>
          <a:bodyPr vert="horz" lIns="0" tIns="0" rIns="0" bIns="0" rtlCol="0" anchor="ctr">
            <a:normAutofit/>
          </a:bodyPr>
          <a:lstStyle/>
          <a:p>
            <a:pPr marL="0" indent="0" algn="ctr">
              <a:lnSpc>
                <a:spcPct val="93000"/>
              </a:lnSpc>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5400" dirty="0" smtClean="0"/>
              <a:t>The problem with traditional universities:</a:t>
            </a:r>
            <a:endParaRPr lang="en-GB" sz="5400" dirty="0"/>
          </a:p>
        </p:txBody>
      </p:sp>
    </p:spTree>
    <p:extLst>
      <p:ext uri="{BB962C8B-B14F-4D97-AF65-F5344CB8AC3E}">
        <p14:creationId xmlns:p14="http://schemas.microsoft.com/office/powerpoint/2010/main" val="588454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Rectangle 1"/>
          <p:cNvSpPr>
            <a:spLocks noGrp="1" noChangeArrowheads="1"/>
          </p:cNvSpPr>
          <p:nvPr>
            <p:ph type="subTitle" idx="4294967295"/>
          </p:nvPr>
        </p:nvSpPr>
        <p:spPr>
          <a:xfrm>
            <a:off x="115824" y="2161309"/>
            <a:ext cx="8930640" cy="3593379"/>
          </a:xfrm>
          <a:ln/>
        </p:spPr>
        <p:txBody>
          <a:bodyPr vert="horz" lIns="0" tIns="0" rIns="0" bIns="0" rtlCol="0" anchor="t">
            <a:normAutofit/>
          </a:bodyPr>
          <a:lstStyle/>
          <a:p>
            <a:pPr marL="0" indent="0" algn="ctr">
              <a:lnSpc>
                <a:spcPct val="93000"/>
              </a:lnSpc>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5400" dirty="0" smtClean="0"/>
              <a:t>Research is open competition, </a:t>
            </a:r>
          </a:p>
          <a:p>
            <a:pPr marL="0" indent="0" algn="ctr">
              <a:lnSpc>
                <a:spcPct val="93000"/>
              </a:lnSpc>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5400" dirty="0" smtClean="0"/>
              <a:t>teaching is not</a:t>
            </a:r>
            <a:endParaRPr lang="en-GB" sz="5400" dirty="0"/>
          </a:p>
        </p:txBody>
      </p:sp>
    </p:spTree>
    <p:extLst>
      <p:ext uri="{BB962C8B-B14F-4D97-AF65-F5344CB8AC3E}">
        <p14:creationId xmlns:p14="http://schemas.microsoft.com/office/powerpoint/2010/main" val="15550247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Rectangle 1"/>
          <p:cNvSpPr>
            <a:spLocks noGrp="1" noChangeArrowheads="1"/>
          </p:cNvSpPr>
          <p:nvPr>
            <p:ph type="subTitle" idx="4294967295"/>
          </p:nvPr>
        </p:nvSpPr>
        <p:spPr>
          <a:xfrm>
            <a:off x="115824" y="2161309"/>
            <a:ext cx="8930640" cy="3593379"/>
          </a:xfrm>
          <a:ln/>
        </p:spPr>
        <p:txBody>
          <a:bodyPr vert="horz" lIns="0" tIns="0" rIns="0" bIns="0" rtlCol="0" anchor="t">
            <a:normAutofit/>
          </a:bodyPr>
          <a:lstStyle/>
          <a:p>
            <a:pPr marL="0" indent="0" algn="ctr">
              <a:lnSpc>
                <a:spcPct val="93000"/>
              </a:lnSpc>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5400" dirty="0" smtClean="0"/>
              <a:t>Teaching is personal, research is not</a:t>
            </a:r>
            <a:endParaRPr lang="en-GB" sz="5400" dirty="0"/>
          </a:p>
        </p:txBody>
      </p:sp>
    </p:spTree>
    <p:extLst>
      <p:ext uri="{BB962C8B-B14F-4D97-AF65-F5344CB8AC3E}">
        <p14:creationId xmlns:p14="http://schemas.microsoft.com/office/powerpoint/2010/main" val="34973049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670539" y="1570948"/>
            <a:ext cx="7473461" cy="1334691"/>
          </a:xfrm>
        </p:spPr>
        <p:txBody>
          <a:bodyPr>
            <a:noAutofit/>
          </a:bodyPr>
          <a:lstStyle/>
          <a:p>
            <a: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pPr>
            <a:r>
              <a:rPr lang="en-GB" sz="6000" i="1" dirty="0" smtClean="0">
                <a:latin typeface="Arial" panose="020B0604020202020204" pitchFamily="34" charset="0"/>
                <a:cs typeface="Arial" panose="020B0604020202020204" pitchFamily="34" charset="0"/>
              </a:rPr>
              <a:t>I = </a:t>
            </a:r>
            <a:r>
              <a:rPr lang="en-GB" sz="6000" i="1" cap="none" spc="0" dirty="0" smtClean="0">
                <a:latin typeface="Arial" panose="020B0604020202020204" pitchFamily="34" charset="0"/>
                <a:cs typeface="Arial" panose="020B0604020202020204" pitchFamily="34" charset="0"/>
              </a:rPr>
              <a:t>my course</a:t>
            </a:r>
            <a:endParaRPr lang="en-GB" sz="6000" i="1" cap="none" spc="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670538" y="2702225"/>
            <a:ext cx="7473461" cy="13346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pPr>
            <a:r>
              <a:rPr lang="en-GB" sz="6000" i="1" dirty="0" smtClean="0">
                <a:latin typeface="Arial" panose="020B0604020202020204" pitchFamily="34" charset="0"/>
                <a:cs typeface="Arial" panose="020B0604020202020204" pitchFamily="34" charset="0"/>
              </a:rPr>
              <a:t>my course = me</a:t>
            </a:r>
            <a:endParaRPr lang="en-GB" sz="6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50597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Rectangle 1"/>
          <p:cNvSpPr>
            <a:spLocks noGrp="1" noChangeArrowheads="1"/>
          </p:cNvSpPr>
          <p:nvPr>
            <p:ph type="subTitle" idx="4294967295"/>
          </p:nvPr>
        </p:nvSpPr>
        <p:spPr>
          <a:xfrm>
            <a:off x="115824" y="900113"/>
            <a:ext cx="8930640" cy="4854575"/>
          </a:xfrm>
          <a:ln/>
        </p:spPr>
        <p:txBody>
          <a:bodyPr vert="horz" lIns="0" tIns="0" rIns="0" bIns="0" rtlCol="0" anchor="ctr">
            <a:normAutofit/>
          </a:bodyPr>
          <a:lstStyle/>
          <a:p>
            <a:pPr marL="0" indent="0" algn="ctr">
              <a:lnSpc>
                <a:spcPct val="93000"/>
              </a:lnSpc>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5400" dirty="0" smtClean="0"/>
              <a:t>We need to </a:t>
            </a:r>
            <a:r>
              <a:rPr lang="en-GB" sz="5400" b="1" dirty="0" smtClean="0"/>
              <a:t>open up </a:t>
            </a:r>
            <a:r>
              <a:rPr lang="en-GB" sz="5400" dirty="0" smtClean="0"/>
              <a:t>education</a:t>
            </a:r>
            <a:endParaRPr lang="en-GB" sz="5400" dirty="0"/>
          </a:p>
        </p:txBody>
      </p:sp>
    </p:spTree>
    <p:extLst>
      <p:ext uri="{BB962C8B-B14F-4D97-AF65-F5344CB8AC3E}">
        <p14:creationId xmlns:p14="http://schemas.microsoft.com/office/powerpoint/2010/main" val="14258621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Rectangle 1"/>
          <p:cNvSpPr>
            <a:spLocks noGrp="1" noChangeArrowheads="1"/>
          </p:cNvSpPr>
          <p:nvPr>
            <p:ph type="subTitle" idx="4294967295"/>
          </p:nvPr>
        </p:nvSpPr>
        <p:spPr>
          <a:xfrm>
            <a:off x="115824" y="900113"/>
            <a:ext cx="8930640" cy="4854575"/>
          </a:xfrm>
          <a:ln/>
        </p:spPr>
        <p:txBody>
          <a:bodyPr vert="horz" lIns="0" tIns="0" rIns="0" bIns="0" rtlCol="0" anchor="ctr">
            <a:normAutofit/>
          </a:bodyPr>
          <a:lstStyle/>
          <a:p>
            <a:pPr marL="0" indent="0" algn="ctr">
              <a:lnSpc>
                <a:spcPct val="93000"/>
              </a:lnSpc>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5400" dirty="0" smtClean="0"/>
              <a:t>We need to </a:t>
            </a:r>
            <a:r>
              <a:rPr lang="en-GB" sz="5400" b="1" dirty="0" smtClean="0"/>
              <a:t>open up </a:t>
            </a:r>
            <a:r>
              <a:rPr lang="en-GB" sz="5400" dirty="0" smtClean="0"/>
              <a:t>education</a:t>
            </a:r>
            <a:endParaRPr lang="en-GB" sz="5400" dirty="0"/>
          </a:p>
        </p:txBody>
      </p:sp>
      <p:sp>
        <p:nvSpPr>
          <p:cNvPr id="3" name="Rectangle 1"/>
          <p:cNvSpPr txBox="1">
            <a:spLocks noChangeArrowheads="1"/>
          </p:cNvSpPr>
          <p:nvPr/>
        </p:nvSpPr>
        <p:spPr bwMode="auto">
          <a:xfrm>
            <a:off x="213360" y="2476579"/>
            <a:ext cx="8694420" cy="4854575"/>
          </a:xfrm>
          <a:prstGeom prst="rect">
            <a:avLst/>
          </a:prstGeom>
          <a:noFill/>
          <a:ln w="9525">
            <a:noFill/>
            <a:miter lim="800000"/>
            <a:headEnd/>
            <a:tailEnd/>
          </a:ln>
        </p:spPr>
        <p:txBody>
          <a:bodyPr vert="horz" wrap="square" lIns="0" tIns="0" rIns="0" bIns="0" numCol="1" rtlCol="0" anchor="ctr" anchorCtr="0" compatLnSpc="1">
            <a:prstTxWarp prst="textNoShape">
              <a:avLst/>
            </a:prstTxWarp>
            <a:normAutofit/>
          </a:bodyPr>
          <a:lstStyle>
            <a:lvl1pPr marL="180975" indent="-180975"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1pPr>
            <a:lvl2pPr marL="355600" indent="-174625"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2pPr>
            <a:lvl3pPr marL="536575" indent="-180975"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3pPr>
            <a:lvl4pPr marL="719138" indent="-182563"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900113" indent="-180975"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3000"/>
              </a:lnSpc>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5400" dirty="0"/>
              <a:t>i</a:t>
            </a:r>
            <a:r>
              <a:rPr lang="en-GB" sz="5400" dirty="0" smtClean="0"/>
              <a:t>n order to increase the quality of education</a:t>
            </a:r>
            <a:endParaRPr lang="en-GB" sz="5400" dirty="0"/>
          </a:p>
        </p:txBody>
      </p:sp>
    </p:spTree>
    <p:extLst>
      <p:ext uri="{BB962C8B-B14F-4D97-AF65-F5344CB8AC3E}">
        <p14:creationId xmlns:p14="http://schemas.microsoft.com/office/powerpoint/2010/main" val="27009423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59391" y="1320521"/>
            <a:ext cx="8743425" cy="3165021"/>
          </a:xfrm>
        </p:spPr>
        <p:txBody>
          <a:bodyPr/>
          <a:lstStyle/>
          <a:p>
            <a:pPr>
              <a:lnSpc>
                <a:spcPct val="100000"/>
              </a:lnSpc>
            </a:pPr>
            <a:r>
              <a:rPr lang="en-US" sz="7200" cap="none" spc="0" dirty="0" smtClean="0"/>
              <a:t>everything is only two clicks away</a:t>
            </a:r>
            <a:endParaRPr lang="fi-FI" sz="7200" cap="none" spc="0" dirty="0"/>
          </a:p>
        </p:txBody>
      </p:sp>
    </p:spTree>
    <p:extLst>
      <p:ext uri="{BB962C8B-B14F-4D97-AF65-F5344CB8AC3E}">
        <p14:creationId xmlns:p14="http://schemas.microsoft.com/office/powerpoint/2010/main" val="3277506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8844" y="-662691"/>
            <a:ext cx="9762844" cy="8030591"/>
          </a:xfrm>
          <a:prstGeom prst="rect">
            <a:avLst/>
          </a:prstGeom>
        </p:spPr>
      </p:pic>
    </p:spTree>
    <p:extLst>
      <p:ext uri="{BB962C8B-B14F-4D97-AF65-F5344CB8AC3E}">
        <p14:creationId xmlns:p14="http://schemas.microsoft.com/office/powerpoint/2010/main" val="9180527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Rectangle 1"/>
          <p:cNvSpPr>
            <a:spLocks noGrp="1" noChangeArrowheads="1"/>
          </p:cNvSpPr>
          <p:nvPr>
            <p:ph type="subTitle" idx="4294967295"/>
          </p:nvPr>
        </p:nvSpPr>
        <p:spPr>
          <a:xfrm>
            <a:off x="115824" y="900113"/>
            <a:ext cx="8930640" cy="4854575"/>
          </a:xfrm>
          <a:ln/>
        </p:spPr>
        <p:txBody>
          <a:bodyPr vert="horz" lIns="0" tIns="0" rIns="0" bIns="0" rtlCol="0" anchor="ctr">
            <a:normAutofit/>
          </a:bodyPr>
          <a:lstStyle/>
          <a:p>
            <a:pPr marL="0" indent="0" algn="ctr">
              <a:lnSpc>
                <a:spcPct val="93000"/>
              </a:lnSpc>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5400" dirty="0" smtClean="0"/>
              <a:t>Opening up structures:</a:t>
            </a:r>
            <a:endParaRPr lang="en-GB" sz="5400" dirty="0"/>
          </a:p>
        </p:txBody>
      </p:sp>
    </p:spTree>
    <p:extLst>
      <p:ext uri="{BB962C8B-B14F-4D97-AF65-F5344CB8AC3E}">
        <p14:creationId xmlns:p14="http://schemas.microsoft.com/office/powerpoint/2010/main" val="31148756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27000" y="0"/>
          <a:ext cx="8720138" cy="6748463"/>
        </p:xfrm>
        <a:graphic>
          <a:graphicData uri="http://schemas.openxmlformats.org/presentationml/2006/ole">
            <mc:AlternateContent xmlns:mc="http://schemas.openxmlformats.org/markup-compatibility/2006">
              <mc:Choice xmlns:v="urn:schemas-microsoft-com:vml" Requires="v">
                <p:oleObj spid="_x0000_s5143" name="Document" r:id="rId3" imgW="9358081" imgH="7247847" progId="Word.Document.8">
                  <p:embed/>
                </p:oleObj>
              </mc:Choice>
              <mc:Fallback>
                <p:oleObj name="Document" r:id="rId3" imgW="9358081" imgH="7247847"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0" y="0"/>
                        <a:ext cx="8720138" cy="6748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907" name="Text Box 3"/>
          <p:cNvSpPr txBox="1">
            <a:spLocks noChangeArrowheads="1"/>
          </p:cNvSpPr>
          <p:nvPr/>
        </p:nvSpPr>
        <p:spPr bwMode="auto">
          <a:xfrm>
            <a:off x="107950" y="1052513"/>
            <a:ext cx="992188" cy="1477962"/>
          </a:xfrm>
          <a:prstGeom prst="rect">
            <a:avLst/>
          </a:prstGeom>
          <a:noFill/>
          <a:ln w="9525">
            <a:noFill/>
            <a:miter lim="800000"/>
            <a:headEnd/>
            <a:tailEnd/>
          </a:ln>
        </p:spPr>
        <p:txBody>
          <a:bodyPr wrap="none">
            <a:spAutoFit/>
          </a:bodyPr>
          <a:lstStyle/>
          <a:p>
            <a:r>
              <a:rPr lang="en-US" sz="1800" b="1">
                <a:solidFill>
                  <a:schemeClr val="tx1"/>
                </a:solidFill>
                <a:latin typeface="Arial" pitchFamily="34" charset="0"/>
              </a:rPr>
              <a:t>Main</a:t>
            </a:r>
          </a:p>
          <a:p>
            <a:r>
              <a:rPr lang="en-US" sz="1800" b="1">
                <a:solidFill>
                  <a:schemeClr val="tx1"/>
                </a:solidFill>
                <a:latin typeface="Arial" pitchFamily="34" charset="0"/>
              </a:rPr>
              <a:t>themes</a:t>
            </a:r>
          </a:p>
          <a:p>
            <a:r>
              <a:rPr lang="en-US" sz="1800" b="1">
                <a:solidFill>
                  <a:schemeClr val="tx1"/>
                </a:solidFill>
                <a:latin typeface="Arial" pitchFamily="34" charset="0"/>
              </a:rPr>
              <a:t>of the</a:t>
            </a:r>
          </a:p>
          <a:p>
            <a:r>
              <a:rPr lang="en-US" sz="1800" b="1">
                <a:solidFill>
                  <a:schemeClr val="tx1"/>
                </a:solidFill>
                <a:latin typeface="Arial" pitchFamily="34" charset="0"/>
              </a:rPr>
              <a:t>course</a:t>
            </a:r>
          </a:p>
          <a:p>
            <a:endParaRPr lang="en-US" sz="1800" b="1">
              <a:solidFill>
                <a:schemeClr val="tx1"/>
              </a:solidFill>
              <a:latin typeface="Arial" pitchFamily="34" charset="0"/>
            </a:endParaRPr>
          </a:p>
        </p:txBody>
      </p:sp>
      <p:sp>
        <p:nvSpPr>
          <p:cNvPr id="123908" name="Text Box 4"/>
          <p:cNvSpPr txBox="1">
            <a:spLocks noChangeArrowheads="1"/>
          </p:cNvSpPr>
          <p:nvPr/>
        </p:nvSpPr>
        <p:spPr bwMode="auto">
          <a:xfrm>
            <a:off x="1116013" y="620713"/>
            <a:ext cx="1377950" cy="3970337"/>
          </a:xfrm>
          <a:prstGeom prst="rect">
            <a:avLst/>
          </a:prstGeom>
          <a:noFill/>
          <a:ln w="9525">
            <a:noFill/>
            <a:miter lim="800000"/>
            <a:headEnd/>
            <a:tailEnd/>
          </a:ln>
        </p:spPr>
        <p:txBody>
          <a:bodyPr wrap="none">
            <a:spAutoFit/>
          </a:bodyPr>
          <a:lstStyle/>
          <a:p>
            <a:r>
              <a:rPr lang="en-US" sz="1800" b="1">
                <a:solidFill>
                  <a:schemeClr val="tx1"/>
                </a:solidFill>
                <a:latin typeface="Arial" pitchFamily="34" charset="0"/>
              </a:rPr>
              <a:t>Previous</a:t>
            </a:r>
          </a:p>
          <a:p>
            <a:r>
              <a:rPr lang="en-US" sz="1800" b="1">
                <a:solidFill>
                  <a:schemeClr val="tx1"/>
                </a:solidFill>
                <a:latin typeface="Arial" pitchFamily="34" charset="0"/>
              </a:rPr>
              <a:t>knowledge</a:t>
            </a:r>
          </a:p>
          <a:p>
            <a:endParaRPr lang="en-US" sz="1800" b="1">
              <a:solidFill>
                <a:schemeClr val="tx1"/>
              </a:solidFill>
              <a:latin typeface="Arial" pitchFamily="34" charset="0"/>
            </a:endParaRPr>
          </a:p>
          <a:p>
            <a:r>
              <a:rPr lang="en-US" sz="1800" b="1">
                <a:solidFill>
                  <a:schemeClr val="tx1"/>
                </a:solidFill>
                <a:latin typeface="Arial" pitchFamily="34" charset="0"/>
              </a:rPr>
              <a:t>from e.g.</a:t>
            </a:r>
          </a:p>
          <a:p>
            <a:r>
              <a:rPr lang="en-US" sz="1800" b="1">
                <a:solidFill>
                  <a:schemeClr val="tx1"/>
                </a:solidFill>
                <a:latin typeface="Arial" pitchFamily="34" charset="0"/>
              </a:rPr>
              <a:t>Preceding</a:t>
            </a:r>
          </a:p>
          <a:p>
            <a:r>
              <a:rPr lang="en-US" sz="1800" b="1">
                <a:solidFill>
                  <a:schemeClr val="tx1"/>
                </a:solidFill>
                <a:latin typeface="Arial" pitchFamily="34" charset="0"/>
              </a:rPr>
              <a:t>courses</a:t>
            </a:r>
          </a:p>
          <a:p>
            <a:endParaRPr lang="en-US" sz="1800" b="1">
              <a:solidFill>
                <a:schemeClr val="tx1"/>
              </a:solidFill>
              <a:latin typeface="Arial" pitchFamily="34" charset="0"/>
            </a:endParaRPr>
          </a:p>
          <a:p>
            <a:r>
              <a:rPr lang="en-US" sz="1800" b="1">
                <a:solidFill>
                  <a:schemeClr val="tx1"/>
                </a:solidFill>
                <a:latin typeface="Arial" pitchFamily="34" charset="0"/>
              </a:rPr>
              <a:t>or</a:t>
            </a:r>
          </a:p>
          <a:p>
            <a:endParaRPr lang="en-US" sz="1800" b="1">
              <a:solidFill>
                <a:schemeClr val="tx1"/>
              </a:solidFill>
              <a:latin typeface="Arial" pitchFamily="34" charset="0"/>
            </a:endParaRPr>
          </a:p>
          <a:p>
            <a:r>
              <a:rPr lang="en-US" sz="1800" b="1">
                <a:solidFill>
                  <a:schemeClr val="tx1"/>
                </a:solidFill>
                <a:latin typeface="Arial" pitchFamily="34" charset="0"/>
              </a:rPr>
              <a:t>general</a:t>
            </a:r>
          </a:p>
          <a:p>
            <a:r>
              <a:rPr lang="en-US" sz="1800" b="1">
                <a:solidFill>
                  <a:schemeClr val="tx1"/>
                </a:solidFill>
                <a:latin typeface="Arial" pitchFamily="34" charset="0"/>
              </a:rPr>
              <a:t>knowledge</a:t>
            </a:r>
          </a:p>
          <a:p>
            <a:r>
              <a:rPr lang="en-US" sz="1800" b="1">
                <a:solidFill>
                  <a:schemeClr val="tx1"/>
                </a:solidFill>
                <a:latin typeface="Arial" pitchFamily="34" charset="0"/>
              </a:rPr>
              <a:t>(explain </a:t>
            </a:r>
          </a:p>
          <a:p>
            <a:r>
              <a:rPr lang="en-US" sz="1800" b="1">
                <a:solidFill>
                  <a:schemeClr val="tx1"/>
                </a:solidFill>
                <a:latin typeface="Arial" pitchFamily="34" charset="0"/>
              </a:rPr>
              <a:t>what)</a:t>
            </a:r>
          </a:p>
          <a:p>
            <a:endParaRPr lang="en-US" sz="1800" b="1">
              <a:solidFill>
                <a:schemeClr val="tx1"/>
              </a:solidFill>
              <a:latin typeface="Arial" pitchFamily="34" charset="0"/>
            </a:endParaRPr>
          </a:p>
        </p:txBody>
      </p:sp>
      <p:sp>
        <p:nvSpPr>
          <p:cNvPr id="123909" name="Text Box 5"/>
          <p:cNvSpPr txBox="1">
            <a:spLocks noChangeArrowheads="1"/>
          </p:cNvSpPr>
          <p:nvPr/>
        </p:nvSpPr>
        <p:spPr bwMode="auto">
          <a:xfrm>
            <a:off x="2484438" y="692150"/>
            <a:ext cx="1582484" cy="2236190"/>
          </a:xfrm>
          <a:prstGeom prst="rect">
            <a:avLst/>
          </a:prstGeom>
          <a:noFill/>
          <a:ln w="9525">
            <a:noFill/>
            <a:miter lim="800000"/>
            <a:headEnd/>
            <a:tailEnd/>
          </a:ln>
        </p:spPr>
        <p:txBody>
          <a:bodyPr wrap="none">
            <a:spAutoFit/>
          </a:bodyPr>
          <a:lstStyle/>
          <a:p>
            <a:r>
              <a:rPr lang="en-US" sz="1800" b="1" dirty="0">
                <a:solidFill>
                  <a:schemeClr val="tx1"/>
                </a:solidFill>
                <a:latin typeface="Arial" pitchFamily="34" charset="0"/>
              </a:rPr>
              <a:t>When one </a:t>
            </a:r>
          </a:p>
          <a:p>
            <a:r>
              <a:rPr lang="en-US" sz="1800" b="1" dirty="0">
                <a:solidFill>
                  <a:schemeClr val="tx1"/>
                </a:solidFill>
                <a:latin typeface="Arial" pitchFamily="34" charset="0"/>
              </a:rPr>
              <a:t>can </a:t>
            </a:r>
            <a:r>
              <a:rPr lang="en-US" sz="1800" b="1" i="1" dirty="0">
                <a:solidFill>
                  <a:schemeClr val="tx1"/>
                </a:solidFill>
                <a:latin typeface="Arial" pitchFamily="34" charset="0"/>
              </a:rPr>
              <a:t>do</a:t>
            </a:r>
          </a:p>
          <a:p>
            <a:r>
              <a:rPr lang="en-US" sz="1800" b="1" dirty="0">
                <a:solidFill>
                  <a:schemeClr val="tx1"/>
                </a:solidFill>
                <a:latin typeface="Arial" pitchFamily="34" charset="0"/>
              </a:rPr>
              <a:t>all of these</a:t>
            </a:r>
          </a:p>
          <a:p>
            <a:r>
              <a:rPr lang="en-US" sz="1800" b="1" dirty="0">
                <a:solidFill>
                  <a:schemeClr val="tx1"/>
                </a:solidFill>
                <a:latin typeface="Arial" pitchFamily="34" charset="0"/>
              </a:rPr>
              <a:t>(and nothing</a:t>
            </a:r>
          </a:p>
          <a:p>
            <a:r>
              <a:rPr lang="en-US" sz="1800" b="1" dirty="0">
                <a:solidFill>
                  <a:schemeClr val="tx1"/>
                </a:solidFill>
                <a:latin typeface="Arial" pitchFamily="34" charset="0"/>
              </a:rPr>
              <a:t>else), one </a:t>
            </a:r>
          </a:p>
          <a:p>
            <a:r>
              <a:rPr lang="en-US" sz="1800" b="1" dirty="0">
                <a:solidFill>
                  <a:schemeClr val="tx1"/>
                </a:solidFill>
                <a:latin typeface="Arial" pitchFamily="34" charset="0"/>
              </a:rPr>
              <a:t>passes</a:t>
            </a:r>
          </a:p>
          <a:p>
            <a:r>
              <a:rPr lang="en-US" sz="1800" b="1" dirty="0">
                <a:solidFill>
                  <a:schemeClr val="tx1"/>
                </a:solidFill>
                <a:latin typeface="Arial" pitchFamily="34" charset="0"/>
              </a:rPr>
              <a:t>the course </a:t>
            </a:r>
          </a:p>
          <a:p>
            <a:r>
              <a:rPr lang="en-US" sz="1800" b="1" dirty="0">
                <a:solidFill>
                  <a:schemeClr val="tx1"/>
                </a:solidFill>
                <a:latin typeface="Arial" pitchFamily="34" charset="0"/>
              </a:rPr>
              <a:t>with lowest</a:t>
            </a:r>
          </a:p>
          <a:p>
            <a:r>
              <a:rPr lang="en-US" sz="1800" b="1" dirty="0">
                <a:solidFill>
                  <a:schemeClr val="tx1"/>
                </a:solidFill>
                <a:latin typeface="Arial" pitchFamily="34" charset="0"/>
              </a:rPr>
              <a:t>grade.</a:t>
            </a:r>
          </a:p>
        </p:txBody>
      </p:sp>
      <p:sp>
        <p:nvSpPr>
          <p:cNvPr id="123910" name="Text Box 6"/>
          <p:cNvSpPr txBox="1">
            <a:spLocks noChangeArrowheads="1"/>
          </p:cNvSpPr>
          <p:nvPr/>
        </p:nvSpPr>
        <p:spPr bwMode="auto">
          <a:xfrm>
            <a:off x="4264025" y="712788"/>
            <a:ext cx="2531462" cy="806952"/>
          </a:xfrm>
          <a:prstGeom prst="rect">
            <a:avLst/>
          </a:prstGeom>
          <a:noFill/>
          <a:ln w="9525">
            <a:noFill/>
            <a:miter lim="800000"/>
            <a:headEnd/>
            <a:tailEnd/>
          </a:ln>
        </p:spPr>
        <p:txBody>
          <a:bodyPr wrap="none">
            <a:spAutoFit/>
          </a:bodyPr>
          <a:lstStyle/>
          <a:p>
            <a:r>
              <a:rPr lang="en-US" sz="1800" b="1" dirty="0">
                <a:solidFill>
                  <a:schemeClr val="tx1"/>
                </a:solidFill>
                <a:latin typeface="Arial" pitchFamily="34" charset="0"/>
              </a:rPr>
              <a:t>When one can </a:t>
            </a:r>
            <a:r>
              <a:rPr lang="en-US" sz="1800" b="1" i="1" dirty="0">
                <a:solidFill>
                  <a:schemeClr val="tx1"/>
                </a:solidFill>
                <a:latin typeface="Arial" pitchFamily="34" charset="0"/>
              </a:rPr>
              <a:t>do</a:t>
            </a:r>
          </a:p>
          <a:p>
            <a:r>
              <a:rPr lang="en-US" sz="1800" b="1" dirty="0">
                <a:solidFill>
                  <a:schemeClr val="tx1"/>
                </a:solidFill>
                <a:latin typeface="Arial" pitchFamily="34" charset="0"/>
              </a:rPr>
              <a:t>all of these, one gets </a:t>
            </a:r>
          </a:p>
          <a:p>
            <a:r>
              <a:rPr lang="en-US" sz="1800" b="1" dirty="0">
                <a:solidFill>
                  <a:schemeClr val="tx1"/>
                </a:solidFill>
                <a:latin typeface="Arial" pitchFamily="34" charset="0"/>
              </a:rPr>
              <a:t>the grade 5/5.</a:t>
            </a:r>
          </a:p>
        </p:txBody>
      </p:sp>
      <p:sp>
        <p:nvSpPr>
          <p:cNvPr id="123911" name="Text Box 7"/>
          <p:cNvSpPr txBox="1">
            <a:spLocks noChangeArrowheads="1"/>
          </p:cNvSpPr>
          <p:nvPr/>
        </p:nvSpPr>
        <p:spPr bwMode="auto">
          <a:xfrm>
            <a:off x="7216775" y="712788"/>
            <a:ext cx="1441450" cy="2032000"/>
          </a:xfrm>
          <a:prstGeom prst="rect">
            <a:avLst/>
          </a:prstGeom>
          <a:noFill/>
          <a:ln w="9525">
            <a:noFill/>
            <a:miter lim="800000"/>
            <a:headEnd/>
            <a:tailEnd/>
          </a:ln>
        </p:spPr>
        <p:txBody>
          <a:bodyPr wrap="none">
            <a:spAutoFit/>
          </a:bodyPr>
          <a:lstStyle/>
          <a:p>
            <a:r>
              <a:rPr lang="en-US" sz="1800" b="1">
                <a:solidFill>
                  <a:schemeClr val="tx1"/>
                </a:solidFill>
                <a:latin typeface="Arial" pitchFamily="34" charset="0"/>
              </a:rPr>
              <a:t>Not</a:t>
            </a:r>
          </a:p>
          <a:p>
            <a:r>
              <a:rPr lang="en-US" sz="1800" b="1">
                <a:solidFill>
                  <a:schemeClr val="tx1"/>
                </a:solidFill>
                <a:latin typeface="Arial" pitchFamily="34" charset="0"/>
              </a:rPr>
              <a:t>required</a:t>
            </a:r>
          </a:p>
          <a:p>
            <a:r>
              <a:rPr lang="en-US" sz="1800" b="1">
                <a:solidFill>
                  <a:schemeClr val="tx1"/>
                </a:solidFill>
                <a:latin typeface="Arial" pitchFamily="34" charset="0"/>
              </a:rPr>
              <a:t>but</a:t>
            </a:r>
          </a:p>
          <a:p>
            <a:r>
              <a:rPr lang="en-US" sz="1800" b="1">
                <a:solidFill>
                  <a:schemeClr val="tx1"/>
                </a:solidFill>
                <a:latin typeface="Arial" pitchFamily="34" charset="0"/>
              </a:rPr>
              <a:t>pointers to</a:t>
            </a:r>
          </a:p>
          <a:p>
            <a:r>
              <a:rPr lang="en-US" sz="1800" b="1">
                <a:solidFill>
                  <a:schemeClr val="tx1"/>
                </a:solidFill>
                <a:latin typeface="Arial" pitchFamily="34" charset="0"/>
              </a:rPr>
              <a:t>deeper</a:t>
            </a:r>
          </a:p>
          <a:p>
            <a:r>
              <a:rPr lang="en-US" sz="1800" b="1">
                <a:solidFill>
                  <a:schemeClr val="tx1"/>
                </a:solidFill>
                <a:latin typeface="Arial" pitchFamily="34" charset="0"/>
              </a:rPr>
              <a:t>knowledge.</a:t>
            </a:r>
          </a:p>
          <a:p>
            <a:endParaRPr lang="en-US" sz="1800" b="1">
              <a:solidFill>
                <a:schemeClr val="tx1"/>
              </a:solidFill>
              <a:latin typeface="Arial" pitchFamily="34" charset="0"/>
            </a:endParaRPr>
          </a:p>
        </p:txBody>
      </p:sp>
    </p:spTree>
    <p:extLst>
      <p:ext uri="{BB962C8B-B14F-4D97-AF65-F5344CB8AC3E}">
        <p14:creationId xmlns:p14="http://schemas.microsoft.com/office/powerpoint/2010/main" val="99129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9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9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9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39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p:bldP spid="123908" grpId="0"/>
      <p:bldP spid="123909" grpId="0"/>
      <p:bldP spid="123910" grpId="0"/>
      <p:bldP spid="123911"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27000" y="0"/>
          <a:ext cx="8720138" cy="6748463"/>
        </p:xfrm>
        <a:graphic>
          <a:graphicData uri="http://schemas.openxmlformats.org/presentationml/2006/ole">
            <mc:AlternateContent xmlns:mc="http://schemas.openxmlformats.org/markup-compatibility/2006">
              <mc:Choice xmlns:v="urn:schemas-microsoft-com:vml" Requires="v">
                <p:oleObj spid="_x0000_s6167" name="Document" r:id="rId3" imgW="9358081" imgH="7247847" progId="Word.Document.8">
                  <p:embed/>
                </p:oleObj>
              </mc:Choice>
              <mc:Fallback>
                <p:oleObj name="Document" r:id="rId3" imgW="9358081" imgH="7247847"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0" y="0"/>
                        <a:ext cx="8720138" cy="6748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907" name="Text Box 3"/>
          <p:cNvSpPr txBox="1">
            <a:spLocks noChangeArrowheads="1"/>
          </p:cNvSpPr>
          <p:nvPr/>
        </p:nvSpPr>
        <p:spPr bwMode="auto">
          <a:xfrm>
            <a:off x="107950" y="1052513"/>
            <a:ext cx="992188" cy="1477962"/>
          </a:xfrm>
          <a:prstGeom prst="rect">
            <a:avLst/>
          </a:prstGeom>
          <a:noFill/>
          <a:ln w="9525">
            <a:noFill/>
            <a:miter lim="800000"/>
            <a:headEnd/>
            <a:tailEnd/>
          </a:ln>
        </p:spPr>
        <p:txBody>
          <a:bodyPr wrap="none">
            <a:spAutoFit/>
          </a:bodyPr>
          <a:lstStyle/>
          <a:p>
            <a:r>
              <a:rPr lang="en-US" sz="1800" b="1">
                <a:solidFill>
                  <a:schemeClr val="tx1"/>
                </a:solidFill>
                <a:latin typeface="Arial" pitchFamily="34" charset="0"/>
              </a:rPr>
              <a:t>Main</a:t>
            </a:r>
          </a:p>
          <a:p>
            <a:r>
              <a:rPr lang="en-US" sz="1800" b="1">
                <a:solidFill>
                  <a:schemeClr val="tx1"/>
                </a:solidFill>
                <a:latin typeface="Arial" pitchFamily="34" charset="0"/>
              </a:rPr>
              <a:t>themes</a:t>
            </a:r>
          </a:p>
          <a:p>
            <a:r>
              <a:rPr lang="en-US" sz="1800" b="1">
                <a:solidFill>
                  <a:schemeClr val="tx1"/>
                </a:solidFill>
                <a:latin typeface="Arial" pitchFamily="34" charset="0"/>
              </a:rPr>
              <a:t>of the</a:t>
            </a:r>
          </a:p>
          <a:p>
            <a:r>
              <a:rPr lang="en-US" sz="1800" b="1">
                <a:solidFill>
                  <a:schemeClr val="tx1"/>
                </a:solidFill>
                <a:latin typeface="Arial" pitchFamily="34" charset="0"/>
              </a:rPr>
              <a:t>course</a:t>
            </a:r>
          </a:p>
          <a:p>
            <a:endParaRPr lang="en-US" sz="1800" b="1">
              <a:solidFill>
                <a:schemeClr val="tx1"/>
              </a:solidFill>
              <a:latin typeface="Arial" pitchFamily="34" charset="0"/>
            </a:endParaRPr>
          </a:p>
        </p:txBody>
      </p:sp>
      <p:sp>
        <p:nvSpPr>
          <p:cNvPr id="123908" name="Text Box 4"/>
          <p:cNvSpPr txBox="1">
            <a:spLocks noChangeArrowheads="1"/>
          </p:cNvSpPr>
          <p:nvPr/>
        </p:nvSpPr>
        <p:spPr bwMode="auto">
          <a:xfrm>
            <a:off x="1116013" y="620713"/>
            <a:ext cx="1377950" cy="3970337"/>
          </a:xfrm>
          <a:prstGeom prst="rect">
            <a:avLst/>
          </a:prstGeom>
          <a:noFill/>
          <a:ln w="9525">
            <a:noFill/>
            <a:miter lim="800000"/>
            <a:headEnd/>
            <a:tailEnd/>
          </a:ln>
        </p:spPr>
        <p:txBody>
          <a:bodyPr wrap="none">
            <a:spAutoFit/>
          </a:bodyPr>
          <a:lstStyle/>
          <a:p>
            <a:r>
              <a:rPr lang="en-US" sz="1800" b="1">
                <a:solidFill>
                  <a:schemeClr val="tx1"/>
                </a:solidFill>
                <a:latin typeface="Arial" pitchFamily="34" charset="0"/>
              </a:rPr>
              <a:t>Previous</a:t>
            </a:r>
          </a:p>
          <a:p>
            <a:r>
              <a:rPr lang="en-US" sz="1800" b="1">
                <a:solidFill>
                  <a:schemeClr val="tx1"/>
                </a:solidFill>
                <a:latin typeface="Arial" pitchFamily="34" charset="0"/>
              </a:rPr>
              <a:t>knowledge</a:t>
            </a:r>
          </a:p>
          <a:p>
            <a:endParaRPr lang="en-US" sz="1800" b="1">
              <a:solidFill>
                <a:schemeClr val="tx1"/>
              </a:solidFill>
              <a:latin typeface="Arial" pitchFamily="34" charset="0"/>
            </a:endParaRPr>
          </a:p>
          <a:p>
            <a:r>
              <a:rPr lang="en-US" sz="1800" b="1">
                <a:solidFill>
                  <a:schemeClr val="tx1"/>
                </a:solidFill>
                <a:latin typeface="Arial" pitchFamily="34" charset="0"/>
              </a:rPr>
              <a:t>from e.g.</a:t>
            </a:r>
          </a:p>
          <a:p>
            <a:r>
              <a:rPr lang="en-US" sz="1800" b="1">
                <a:solidFill>
                  <a:schemeClr val="tx1"/>
                </a:solidFill>
                <a:latin typeface="Arial" pitchFamily="34" charset="0"/>
              </a:rPr>
              <a:t>Preceding</a:t>
            </a:r>
          </a:p>
          <a:p>
            <a:r>
              <a:rPr lang="en-US" sz="1800" b="1">
                <a:solidFill>
                  <a:schemeClr val="tx1"/>
                </a:solidFill>
                <a:latin typeface="Arial" pitchFamily="34" charset="0"/>
              </a:rPr>
              <a:t>courses</a:t>
            </a:r>
          </a:p>
          <a:p>
            <a:endParaRPr lang="en-US" sz="1800" b="1">
              <a:solidFill>
                <a:schemeClr val="tx1"/>
              </a:solidFill>
              <a:latin typeface="Arial" pitchFamily="34" charset="0"/>
            </a:endParaRPr>
          </a:p>
          <a:p>
            <a:r>
              <a:rPr lang="en-US" sz="1800" b="1">
                <a:solidFill>
                  <a:schemeClr val="tx1"/>
                </a:solidFill>
                <a:latin typeface="Arial" pitchFamily="34" charset="0"/>
              </a:rPr>
              <a:t>or</a:t>
            </a:r>
          </a:p>
          <a:p>
            <a:endParaRPr lang="en-US" sz="1800" b="1">
              <a:solidFill>
                <a:schemeClr val="tx1"/>
              </a:solidFill>
              <a:latin typeface="Arial" pitchFamily="34" charset="0"/>
            </a:endParaRPr>
          </a:p>
          <a:p>
            <a:r>
              <a:rPr lang="en-US" sz="1800" b="1">
                <a:solidFill>
                  <a:schemeClr val="tx1"/>
                </a:solidFill>
                <a:latin typeface="Arial" pitchFamily="34" charset="0"/>
              </a:rPr>
              <a:t>general</a:t>
            </a:r>
          </a:p>
          <a:p>
            <a:r>
              <a:rPr lang="en-US" sz="1800" b="1">
                <a:solidFill>
                  <a:schemeClr val="tx1"/>
                </a:solidFill>
                <a:latin typeface="Arial" pitchFamily="34" charset="0"/>
              </a:rPr>
              <a:t>knowledge</a:t>
            </a:r>
          </a:p>
          <a:p>
            <a:r>
              <a:rPr lang="en-US" sz="1800" b="1">
                <a:solidFill>
                  <a:schemeClr val="tx1"/>
                </a:solidFill>
                <a:latin typeface="Arial" pitchFamily="34" charset="0"/>
              </a:rPr>
              <a:t>(explain </a:t>
            </a:r>
          </a:p>
          <a:p>
            <a:r>
              <a:rPr lang="en-US" sz="1800" b="1">
                <a:solidFill>
                  <a:schemeClr val="tx1"/>
                </a:solidFill>
                <a:latin typeface="Arial" pitchFamily="34" charset="0"/>
              </a:rPr>
              <a:t>what)</a:t>
            </a:r>
          </a:p>
          <a:p>
            <a:endParaRPr lang="en-US" sz="1800" b="1">
              <a:solidFill>
                <a:schemeClr val="tx1"/>
              </a:solidFill>
              <a:latin typeface="Arial" pitchFamily="34" charset="0"/>
            </a:endParaRPr>
          </a:p>
        </p:txBody>
      </p:sp>
      <p:sp>
        <p:nvSpPr>
          <p:cNvPr id="123909" name="Text Box 5"/>
          <p:cNvSpPr txBox="1">
            <a:spLocks noChangeArrowheads="1"/>
          </p:cNvSpPr>
          <p:nvPr/>
        </p:nvSpPr>
        <p:spPr bwMode="auto">
          <a:xfrm>
            <a:off x="2484438" y="692150"/>
            <a:ext cx="1582484" cy="2236190"/>
          </a:xfrm>
          <a:prstGeom prst="rect">
            <a:avLst/>
          </a:prstGeom>
          <a:noFill/>
          <a:ln w="9525">
            <a:noFill/>
            <a:miter lim="800000"/>
            <a:headEnd/>
            <a:tailEnd/>
          </a:ln>
        </p:spPr>
        <p:txBody>
          <a:bodyPr wrap="none">
            <a:spAutoFit/>
          </a:bodyPr>
          <a:lstStyle/>
          <a:p>
            <a:r>
              <a:rPr lang="en-US" sz="1800" b="1" dirty="0">
                <a:solidFill>
                  <a:schemeClr val="tx1"/>
                </a:solidFill>
                <a:latin typeface="Arial" pitchFamily="34" charset="0"/>
              </a:rPr>
              <a:t>When one </a:t>
            </a:r>
          </a:p>
          <a:p>
            <a:r>
              <a:rPr lang="en-US" sz="1800" b="1" dirty="0">
                <a:solidFill>
                  <a:schemeClr val="tx1"/>
                </a:solidFill>
                <a:latin typeface="Arial" pitchFamily="34" charset="0"/>
              </a:rPr>
              <a:t>can </a:t>
            </a:r>
            <a:r>
              <a:rPr lang="en-US" sz="1800" b="1" i="1" dirty="0">
                <a:solidFill>
                  <a:schemeClr val="tx1"/>
                </a:solidFill>
                <a:latin typeface="Arial" pitchFamily="34" charset="0"/>
              </a:rPr>
              <a:t>do</a:t>
            </a:r>
          </a:p>
          <a:p>
            <a:r>
              <a:rPr lang="en-US" sz="1800" b="1" dirty="0">
                <a:solidFill>
                  <a:schemeClr val="tx1"/>
                </a:solidFill>
                <a:latin typeface="Arial" pitchFamily="34" charset="0"/>
              </a:rPr>
              <a:t>all of these</a:t>
            </a:r>
          </a:p>
          <a:p>
            <a:r>
              <a:rPr lang="en-US" sz="1800" b="1" dirty="0">
                <a:solidFill>
                  <a:schemeClr val="tx1"/>
                </a:solidFill>
                <a:latin typeface="Arial" pitchFamily="34" charset="0"/>
              </a:rPr>
              <a:t>(and nothing</a:t>
            </a:r>
          </a:p>
          <a:p>
            <a:r>
              <a:rPr lang="en-US" sz="1800" b="1" dirty="0">
                <a:solidFill>
                  <a:schemeClr val="tx1"/>
                </a:solidFill>
                <a:latin typeface="Arial" pitchFamily="34" charset="0"/>
              </a:rPr>
              <a:t>else), one </a:t>
            </a:r>
          </a:p>
          <a:p>
            <a:r>
              <a:rPr lang="en-US" sz="1800" b="1" dirty="0">
                <a:solidFill>
                  <a:schemeClr val="tx1"/>
                </a:solidFill>
                <a:latin typeface="Arial" pitchFamily="34" charset="0"/>
              </a:rPr>
              <a:t>passes</a:t>
            </a:r>
          </a:p>
          <a:p>
            <a:r>
              <a:rPr lang="en-US" sz="1800" b="1" dirty="0">
                <a:solidFill>
                  <a:schemeClr val="tx1"/>
                </a:solidFill>
                <a:latin typeface="Arial" pitchFamily="34" charset="0"/>
              </a:rPr>
              <a:t>the course </a:t>
            </a:r>
          </a:p>
          <a:p>
            <a:r>
              <a:rPr lang="en-US" sz="1800" b="1" dirty="0">
                <a:solidFill>
                  <a:schemeClr val="tx1"/>
                </a:solidFill>
                <a:latin typeface="Arial" pitchFamily="34" charset="0"/>
              </a:rPr>
              <a:t>with lowest</a:t>
            </a:r>
          </a:p>
          <a:p>
            <a:r>
              <a:rPr lang="en-US" sz="1800" b="1" dirty="0">
                <a:solidFill>
                  <a:schemeClr val="tx1"/>
                </a:solidFill>
                <a:latin typeface="Arial" pitchFamily="34" charset="0"/>
              </a:rPr>
              <a:t>grade.</a:t>
            </a:r>
          </a:p>
        </p:txBody>
      </p:sp>
      <p:sp>
        <p:nvSpPr>
          <p:cNvPr id="123910" name="Text Box 6"/>
          <p:cNvSpPr txBox="1">
            <a:spLocks noChangeArrowheads="1"/>
          </p:cNvSpPr>
          <p:nvPr/>
        </p:nvSpPr>
        <p:spPr bwMode="auto">
          <a:xfrm>
            <a:off x="4264025" y="712788"/>
            <a:ext cx="2531462" cy="806952"/>
          </a:xfrm>
          <a:prstGeom prst="rect">
            <a:avLst/>
          </a:prstGeom>
          <a:noFill/>
          <a:ln w="9525">
            <a:noFill/>
            <a:miter lim="800000"/>
            <a:headEnd/>
            <a:tailEnd/>
          </a:ln>
        </p:spPr>
        <p:txBody>
          <a:bodyPr wrap="none">
            <a:spAutoFit/>
          </a:bodyPr>
          <a:lstStyle/>
          <a:p>
            <a:r>
              <a:rPr lang="en-US" sz="1800" b="1" dirty="0">
                <a:solidFill>
                  <a:schemeClr val="tx1"/>
                </a:solidFill>
                <a:latin typeface="Arial" pitchFamily="34" charset="0"/>
              </a:rPr>
              <a:t>When one can </a:t>
            </a:r>
            <a:r>
              <a:rPr lang="en-US" sz="1800" b="1" i="1" dirty="0">
                <a:solidFill>
                  <a:schemeClr val="tx1"/>
                </a:solidFill>
                <a:latin typeface="Arial" pitchFamily="34" charset="0"/>
              </a:rPr>
              <a:t>do</a:t>
            </a:r>
          </a:p>
          <a:p>
            <a:r>
              <a:rPr lang="en-US" sz="1800" b="1" dirty="0">
                <a:solidFill>
                  <a:schemeClr val="tx1"/>
                </a:solidFill>
                <a:latin typeface="Arial" pitchFamily="34" charset="0"/>
              </a:rPr>
              <a:t>all of these, one gets </a:t>
            </a:r>
          </a:p>
          <a:p>
            <a:r>
              <a:rPr lang="en-US" sz="1800" b="1" dirty="0">
                <a:solidFill>
                  <a:schemeClr val="tx1"/>
                </a:solidFill>
                <a:latin typeface="Arial" pitchFamily="34" charset="0"/>
              </a:rPr>
              <a:t>the grade 5/5.</a:t>
            </a:r>
          </a:p>
        </p:txBody>
      </p:sp>
      <p:sp>
        <p:nvSpPr>
          <p:cNvPr id="123911" name="Text Box 7"/>
          <p:cNvSpPr txBox="1">
            <a:spLocks noChangeArrowheads="1"/>
          </p:cNvSpPr>
          <p:nvPr/>
        </p:nvSpPr>
        <p:spPr bwMode="auto">
          <a:xfrm>
            <a:off x="7216775" y="712788"/>
            <a:ext cx="1441450" cy="2032000"/>
          </a:xfrm>
          <a:prstGeom prst="rect">
            <a:avLst/>
          </a:prstGeom>
          <a:noFill/>
          <a:ln w="9525">
            <a:noFill/>
            <a:miter lim="800000"/>
            <a:headEnd/>
            <a:tailEnd/>
          </a:ln>
        </p:spPr>
        <p:txBody>
          <a:bodyPr wrap="none">
            <a:spAutoFit/>
          </a:bodyPr>
          <a:lstStyle/>
          <a:p>
            <a:r>
              <a:rPr lang="en-US" sz="1800" b="1">
                <a:solidFill>
                  <a:schemeClr val="tx1"/>
                </a:solidFill>
                <a:latin typeface="Arial" pitchFamily="34" charset="0"/>
              </a:rPr>
              <a:t>Not</a:t>
            </a:r>
          </a:p>
          <a:p>
            <a:r>
              <a:rPr lang="en-US" sz="1800" b="1">
                <a:solidFill>
                  <a:schemeClr val="tx1"/>
                </a:solidFill>
                <a:latin typeface="Arial" pitchFamily="34" charset="0"/>
              </a:rPr>
              <a:t>required</a:t>
            </a:r>
          </a:p>
          <a:p>
            <a:r>
              <a:rPr lang="en-US" sz="1800" b="1">
                <a:solidFill>
                  <a:schemeClr val="tx1"/>
                </a:solidFill>
                <a:latin typeface="Arial" pitchFamily="34" charset="0"/>
              </a:rPr>
              <a:t>but</a:t>
            </a:r>
          </a:p>
          <a:p>
            <a:r>
              <a:rPr lang="en-US" sz="1800" b="1">
                <a:solidFill>
                  <a:schemeClr val="tx1"/>
                </a:solidFill>
                <a:latin typeface="Arial" pitchFamily="34" charset="0"/>
              </a:rPr>
              <a:t>pointers to</a:t>
            </a:r>
          </a:p>
          <a:p>
            <a:r>
              <a:rPr lang="en-US" sz="1800" b="1">
                <a:solidFill>
                  <a:schemeClr val="tx1"/>
                </a:solidFill>
                <a:latin typeface="Arial" pitchFamily="34" charset="0"/>
              </a:rPr>
              <a:t>deeper</a:t>
            </a:r>
          </a:p>
          <a:p>
            <a:r>
              <a:rPr lang="en-US" sz="1800" b="1">
                <a:solidFill>
                  <a:schemeClr val="tx1"/>
                </a:solidFill>
                <a:latin typeface="Arial" pitchFamily="34" charset="0"/>
              </a:rPr>
              <a:t>knowledge.</a:t>
            </a:r>
          </a:p>
          <a:p>
            <a:endParaRPr lang="en-US" sz="1800" b="1">
              <a:solidFill>
                <a:schemeClr val="tx1"/>
              </a:solidFill>
              <a:latin typeface="Arial" pitchFamily="34" charset="0"/>
            </a:endParaRPr>
          </a:p>
        </p:txBody>
      </p:sp>
      <p:sp>
        <p:nvSpPr>
          <p:cNvPr id="8" name="Rectangle 7"/>
          <p:cNvSpPr/>
          <p:nvPr/>
        </p:nvSpPr>
        <p:spPr bwMode="auto">
          <a:xfrm>
            <a:off x="4211960" y="620688"/>
            <a:ext cx="2952328" cy="5976664"/>
          </a:xfrm>
          <a:prstGeom prst="rect">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ndParaRPr>
          </a:p>
        </p:txBody>
      </p:sp>
    </p:spTree>
    <p:extLst>
      <p:ext uri="{BB962C8B-B14F-4D97-AF65-F5344CB8AC3E}">
        <p14:creationId xmlns:p14="http://schemas.microsoft.com/office/powerpoint/2010/main" val="6964599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27000" y="0"/>
          <a:ext cx="8720138" cy="6748463"/>
        </p:xfrm>
        <a:graphic>
          <a:graphicData uri="http://schemas.openxmlformats.org/presentationml/2006/ole">
            <mc:AlternateContent xmlns:mc="http://schemas.openxmlformats.org/markup-compatibility/2006">
              <mc:Choice xmlns:v="urn:schemas-microsoft-com:vml" Requires="v">
                <p:oleObj spid="_x0000_s7191" name="Document" r:id="rId3" imgW="9358081" imgH="7247847" progId="Word.Document.8">
                  <p:embed/>
                </p:oleObj>
              </mc:Choice>
              <mc:Fallback>
                <p:oleObj name="Document" r:id="rId3" imgW="9358081" imgH="7247847"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0" y="0"/>
                        <a:ext cx="8720138" cy="6748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907" name="Text Box 3"/>
          <p:cNvSpPr txBox="1">
            <a:spLocks noChangeArrowheads="1"/>
          </p:cNvSpPr>
          <p:nvPr/>
        </p:nvSpPr>
        <p:spPr bwMode="auto">
          <a:xfrm>
            <a:off x="107950" y="1052513"/>
            <a:ext cx="992188" cy="1477962"/>
          </a:xfrm>
          <a:prstGeom prst="rect">
            <a:avLst/>
          </a:prstGeom>
          <a:noFill/>
          <a:ln w="9525">
            <a:noFill/>
            <a:miter lim="800000"/>
            <a:headEnd/>
            <a:tailEnd/>
          </a:ln>
        </p:spPr>
        <p:txBody>
          <a:bodyPr wrap="none">
            <a:spAutoFit/>
          </a:bodyPr>
          <a:lstStyle/>
          <a:p>
            <a:r>
              <a:rPr lang="en-US" sz="1800" b="1">
                <a:solidFill>
                  <a:schemeClr val="tx1"/>
                </a:solidFill>
                <a:latin typeface="Arial" pitchFamily="34" charset="0"/>
              </a:rPr>
              <a:t>Main</a:t>
            </a:r>
          </a:p>
          <a:p>
            <a:r>
              <a:rPr lang="en-US" sz="1800" b="1">
                <a:solidFill>
                  <a:schemeClr val="tx1"/>
                </a:solidFill>
                <a:latin typeface="Arial" pitchFamily="34" charset="0"/>
              </a:rPr>
              <a:t>themes</a:t>
            </a:r>
          </a:p>
          <a:p>
            <a:r>
              <a:rPr lang="en-US" sz="1800" b="1">
                <a:solidFill>
                  <a:schemeClr val="tx1"/>
                </a:solidFill>
                <a:latin typeface="Arial" pitchFamily="34" charset="0"/>
              </a:rPr>
              <a:t>of the</a:t>
            </a:r>
          </a:p>
          <a:p>
            <a:r>
              <a:rPr lang="en-US" sz="1800" b="1">
                <a:solidFill>
                  <a:schemeClr val="tx1"/>
                </a:solidFill>
                <a:latin typeface="Arial" pitchFamily="34" charset="0"/>
              </a:rPr>
              <a:t>course</a:t>
            </a:r>
          </a:p>
          <a:p>
            <a:endParaRPr lang="en-US" sz="1800" b="1">
              <a:solidFill>
                <a:schemeClr val="tx1"/>
              </a:solidFill>
              <a:latin typeface="Arial" pitchFamily="34" charset="0"/>
            </a:endParaRPr>
          </a:p>
        </p:txBody>
      </p:sp>
      <p:sp>
        <p:nvSpPr>
          <p:cNvPr id="123908" name="Text Box 4"/>
          <p:cNvSpPr txBox="1">
            <a:spLocks noChangeArrowheads="1"/>
          </p:cNvSpPr>
          <p:nvPr/>
        </p:nvSpPr>
        <p:spPr bwMode="auto">
          <a:xfrm>
            <a:off x="1116013" y="620713"/>
            <a:ext cx="1377950" cy="3970337"/>
          </a:xfrm>
          <a:prstGeom prst="rect">
            <a:avLst/>
          </a:prstGeom>
          <a:noFill/>
          <a:ln w="9525">
            <a:noFill/>
            <a:miter lim="800000"/>
            <a:headEnd/>
            <a:tailEnd/>
          </a:ln>
        </p:spPr>
        <p:txBody>
          <a:bodyPr wrap="none">
            <a:spAutoFit/>
          </a:bodyPr>
          <a:lstStyle/>
          <a:p>
            <a:r>
              <a:rPr lang="en-US" sz="1800" b="1">
                <a:solidFill>
                  <a:schemeClr val="tx1"/>
                </a:solidFill>
                <a:latin typeface="Arial" pitchFamily="34" charset="0"/>
              </a:rPr>
              <a:t>Previous</a:t>
            </a:r>
          </a:p>
          <a:p>
            <a:r>
              <a:rPr lang="en-US" sz="1800" b="1">
                <a:solidFill>
                  <a:schemeClr val="tx1"/>
                </a:solidFill>
                <a:latin typeface="Arial" pitchFamily="34" charset="0"/>
              </a:rPr>
              <a:t>knowledge</a:t>
            </a:r>
          </a:p>
          <a:p>
            <a:endParaRPr lang="en-US" sz="1800" b="1">
              <a:solidFill>
                <a:schemeClr val="tx1"/>
              </a:solidFill>
              <a:latin typeface="Arial" pitchFamily="34" charset="0"/>
            </a:endParaRPr>
          </a:p>
          <a:p>
            <a:r>
              <a:rPr lang="en-US" sz="1800" b="1">
                <a:solidFill>
                  <a:schemeClr val="tx1"/>
                </a:solidFill>
                <a:latin typeface="Arial" pitchFamily="34" charset="0"/>
              </a:rPr>
              <a:t>from e.g.</a:t>
            </a:r>
          </a:p>
          <a:p>
            <a:r>
              <a:rPr lang="en-US" sz="1800" b="1">
                <a:solidFill>
                  <a:schemeClr val="tx1"/>
                </a:solidFill>
                <a:latin typeface="Arial" pitchFamily="34" charset="0"/>
              </a:rPr>
              <a:t>Preceding</a:t>
            </a:r>
          </a:p>
          <a:p>
            <a:r>
              <a:rPr lang="en-US" sz="1800" b="1">
                <a:solidFill>
                  <a:schemeClr val="tx1"/>
                </a:solidFill>
                <a:latin typeface="Arial" pitchFamily="34" charset="0"/>
              </a:rPr>
              <a:t>courses</a:t>
            </a:r>
          </a:p>
          <a:p>
            <a:endParaRPr lang="en-US" sz="1800" b="1">
              <a:solidFill>
                <a:schemeClr val="tx1"/>
              </a:solidFill>
              <a:latin typeface="Arial" pitchFamily="34" charset="0"/>
            </a:endParaRPr>
          </a:p>
          <a:p>
            <a:r>
              <a:rPr lang="en-US" sz="1800" b="1">
                <a:solidFill>
                  <a:schemeClr val="tx1"/>
                </a:solidFill>
                <a:latin typeface="Arial" pitchFamily="34" charset="0"/>
              </a:rPr>
              <a:t>or</a:t>
            </a:r>
          </a:p>
          <a:p>
            <a:endParaRPr lang="en-US" sz="1800" b="1">
              <a:solidFill>
                <a:schemeClr val="tx1"/>
              </a:solidFill>
              <a:latin typeface="Arial" pitchFamily="34" charset="0"/>
            </a:endParaRPr>
          </a:p>
          <a:p>
            <a:r>
              <a:rPr lang="en-US" sz="1800" b="1">
                <a:solidFill>
                  <a:schemeClr val="tx1"/>
                </a:solidFill>
                <a:latin typeface="Arial" pitchFamily="34" charset="0"/>
              </a:rPr>
              <a:t>general</a:t>
            </a:r>
          </a:p>
          <a:p>
            <a:r>
              <a:rPr lang="en-US" sz="1800" b="1">
                <a:solidFill>
                  <a:schemeClr val="tx1"/>
                </a:solidFill>
                <a:latin typeface="Arial" pitchFamily="34" charset="0"/>
              </a:rPr>
              <a:t>knowledge</a:t>
            </a:r>
          </a:p>
          <a:p>
            <a:r>
              <a:rPr lang="en-US" sz="1800" b="1">
                <a:solidFill>
                  <a:schemeClr val="tx1"/>
                </a:solidFill>
                <a:latin typeface="Arial" pitchFamily="34" charset="0"/>
              </a:rPr>
              <a:t>(explain </a:t>
            </a:r>
          </a:p>
          <a:p>
            <a:r>
              <a:rPr lang="en-US" sz="1800" b="1">
                <a:solidFill>
                  <a:schemeClr val="tx1"/>
                </a:solidFill>
                <a:latin typeface="Arial" pitchFamily="34" charset="0"/>
              </a:rPr>
              <a:t>what)</a:t>
            </a:r>
          </a:p>
          <a:p>
            <a:endParaRPr lang="en-US" sz="1800" b="1">
              <a:solidFill>
                <a:schemeClr val="tx1"/>
              </a:solidFill>
              <a:latin typeface="Arial" pitchFamily="34" charset="0"/>
            </a:endParaRPr>
          </a:p>
        </p:txBody>
      </p:sp>
      <p:sp>
        <p:nvSpPr>
          <p:cNvPr id="123909" name="Text Box 5"/>
          <p:cNvSpPr txBox="1">
            <a:spLocks noChangeArrowheads="1"/>
          </p:cNvSpPr>
          <p:nvPr/>
        </p:nvSpPr>
        <p:spPr bwMode="auto">
          <a:xfrm>
            <a:off x="2484438" y="692150"/>
            <a:ext cx="1582484" cy="2236190"/>
          </a:xfrm>
          <a:prstGeom prst="rect">
            <a:avLst/>
          </a:prstGeom>
          <a:noFill/>
          <a:ln w="9525">
            <a:noFill/>
            <a:miter lim="800000"/>
            <a:headEnd/>
            <a:tailEnd/>
          </a:ln>
        </p:spPr>
        <p:txBody>
          <a:bodyPr wrap="none">
            <a:spAutoFit/>
          </a:bodyPr>
          <a:lstStyle/>
          <a:p>
            <a:r>
              <a:rPr lang="en-US" sz="1800" b="1" dirty="0">
                <a:solidFill>
                  <a:schemeClr val="tx1"/>
                </a:solidFill>
                <a:latin typeface="Arial" pitchFamily="34" charset="0"/>
              </a:rPr>
              <a:t>When one </a:t>
            </a:r>
          </a:p>
          <a:p>
            <a:r>
              <a:rPr lang="en-US" sz="1800" b="1" dirty="0">
                <a:solidFill>
                  <a:schemeClr val="tx1"/>
                </a:solidFill>
                <a:latin typeface="Arial" pitchFamily="34" charset="0"/>
              </a:rPr>
              <a:t>can </a:t>
            </a:r>
            <a:r>
              <a:rPr lang="en-US" sz="1800" b="1" i="1" dirty="0">
                <a:solidFill>
                  <a:schemeClr val="tx1"/>
                </a:solidFill>
                <a:latin typeface="Arial" pitchFamily="34" charset="0"/>
              </a:rPr>
              <a:t>do</a:t>
            </a:r>
          </a:p>
          <a:p>
            <a:r>
              <a:rPr lang="en-US" sz="1800" b="1" dirty="0">
                <a:solidFill>
                  <a:schemeClr val="tx1"/>
                </a:solidFill>
                <a:latin typeface="Arial" pitchFamily="34" charset="0"/>
              </a:rPr>
              <a:t>all of these</a:t>
            </a:r>
          </a:p>
          <a:p>
            <a:r>
              <a:rPr lang="en-US" sz="1800" b="1" dirty="0">
                <a:solidFill>
                  <a:schemeClr val="tx1"/>
                </a:solidFill>
                <a:latin typeface="Arial" pitchFamily="34" charset="0"/>
              </a:rPr>
              <a:t>(and nothing</a:t>
            </a:r>
          </a:p>
          <a:p>
            <a:r>
              <a:rPr lang="en-US" sz="1800" b="1" dirty="0">
                <a:solidFill>
                  <a:schemeClr val="tx1"/>
                </a:solidFill>
                <a:latin typeface="Arial" pitchFamily="34" charset="0"/>
              </a:rPr>
              <a:t>else), one </a:t>
            </a:r>
          </a:p>
          <a:p>
            <a:r>
              <a:rPr lang="en-US" sz="1800" b="1" dirty="0">
                <a:solidFill>
                  <a:schemeClr val="tx1"/>
                </a:solidFill>
                <a:latin typeface="Arial" pitchFamily="34" charset="0"/>
              </a:rPr>
              <a:t>passes</a:t>
            </a:r>
          </a:p>
          <a:p>
            <a:r>
              <a:rPr lang="en-US" sz="1800" b="1" dirty="0">
                <a:solidFill>
                  <a:schemeClr val="tx1"/>
                </a:solidFill>
                <a:latin typeface="Arial" pitchFamily="34" charset="0"/>
              </a:rPr>
              <a:t>the course </a:t>
            </a:r>
          </a:p>
          <a:p>
            <a:r>
              <a:rPr lang="en-US" sz="1800" b="1" dirty="0">
                <a:solidFill>
                  <a:schemeClr val="tx1"/>
                </a:solidFill>
                <a:latin typeface="Arial" pitchFamily="34" charset="0"/>
              </a:rPr>
              <a:t>with lowest</a:t>
            </a:r>
          </a:p>
          <a:p>
            <a:r>
              <a:rPr lang="en-US" sz="1800" b="1" dirty="0">
                <a:solidFill>
                  <a:schemeClr val="tx1"/>
                </a:solidFill>
                <a:latin typeface="Arial" pitchFamily="34" charset="0"/>
              </a:rPr>
              <a:t>grade.</a:t>
            </a:r>
          </a:p>
        </p:txBody>
      </p:sp>
      <p:sp>
        <p:nvSpPr>
          <p:cNvPr id="123910" name="Text Box 6"/>
          <p:cNvSpPr txBox="1">
            <a:spLocks noChangeArrowheads="1"/>
          </p:cNvSpPr>
          <p:nvPr/>
        </p:nvSpPr>
        <p:spPr bwMode="auto">
          <a:xfrm>
            <a:off x="4264025" y="712788"/>
            <a:ext cx="2531462" cy="806952"/>
          </a:xfrm>
          <a:prstGeom prst="rect">
            <a:avLst/>
          </a:prstGeom>
          <a:noFill/>
          <a:ln w="9525">
            <a:noFill/>
            <a:miter lim="800000"/>
            <a:headEnd/>
            <a:tailEnd/>
          </a:ln>
        </p:spPr>
        <p:txBody>
          <a:bodyPr wrap="none">
            <a:spAutoFit/>
          </a:bodyPr>
          <a:lstStyle/>
          <a:p>
            <a:r>
              <a:rPr lang="en-US" sz="1800" b="1" dirty="0">
                <a:solidFill>
                  <a:schemeClr val="tx1"/>
                </a:solidFill>
                <a:latin typeface="Arial" pitchFamily="34" charset="0"/>
              </a:rPr>
              <a:t>When one can </a:t>
            </a:r>
            <a:r>
              <a:rPr lang="en-US" sz="1800" b="1" i="1" dirty="0">
                <a:solidFill>
                  <a:schemeClr val="tx1"/>
                </a:solidFill>
                <a:latin typeface="Arial" pitchFamily="34" charset="0"/>
              </a:rPr>
              <a:t>do</a:t>
            </a:r>
          </a:p>
          <a:p>
            <a:r>
              <a:rPr lang="en-US" sz="1800" b="1" dirty="0">
                <a:solidFill>
                  <a:schemeClr val="tx1"/>
                </a:solidFill>
                <a:latin typeface="Arial" pitchFamily="34" charset="0"/>
              </a:rPr>
              <a:t>all of these, one gets </a:t>
            </a:r>
          </a:p>
          <a:p>
            <a:r>
              <a:rPr lang="en-US" sz="1800" b="1" dirty="0">
                <a:solidFill>
                  <a:schemeClr val="tx1"/>
                </a:solidFill>
                <a:latin typeface="Arial" pitchFamily="34" charset="0"/>
              </a:rPr>
              <a:t>the grade 5/5.</a:t>
            </a:r>
          </a:p>
        </p:txBody>
      </p:sp>
      <p:sp>
        <p:nvSpPr>
          <p:cNvPr id="123911" name="Text Box 7"/>
          <p:cNvSpPr txBox="1">
            <a:spLocks noChangeArrowheads="1"/>
          </p:cNvSpPr>
          <p:nvPr/>
        </p:nvSpPr>
        <p:spPr bwMode="auto">
          <a:xfrm>
            <a:off x="7216775" y="712788"/>
            <a:ext cx="1441450" cy="2032000"/>
          </a:xfrm>
          <a:prstGeom prst="rect">
            <a:avLst/>
          </a:prstGeom>
          <a:noFill/>
          <a:ln w="9525">
            <a:noFill/>
            <a:miter lim="800000"/>
            <a:headEnd/>
            <a:tailEnd/>
          </a:ln>
        </p:spPr>
        <p:txBody>
          <a:bodyPr wrap="none">
            <a:spAutoFit/>
          </a:bodyPr>
          <a:lstStyle/>
          <a:p>
            <a:r>
              <a:rPr lang="en-US" sz="1800" b="1">
                <a:solidFill>
                  <a:schemeClr val="tx1"/>
                </a:solidFill>
                <a:latin typeface="Arial" pitchFamily="34" charset="0"/>
              </a:rPr>
              <a:t>Not</a:t>
            </a:r>
          </a:p>
          <a:p>
            <a:r>
              <a:rPr lang="en-US" sz="1800" b="1">
                <a:solidFill>
                  <a:schemeClr val="tx1"/>
                </a:solidFill>
                <a:latin typeface="Arial" pitchFamily="34" charset="0"/>
              </a:rPr>
              <a:t>required</a:t>
            </a:r>
          </a:p>
          <a:p>
            <a:r>
              <a:rPr lang="en-US" sz="1800" b="1">
                <a:solidFill>
                  <a:schemeClr val="tx1"/>
                </a:solidFill>
                <a:latin typeface="Arial" pitchFamily="34" charset="0"/>
              </a:rPr>
              <a:t>but</a:t>
            </a:r>
          </a:p>
          <a:p>
            <a:r>
              <a:rPr lang="en-US" sz="1800" b="1">
                <a:solidFill>
                  <a:schemeClr val="tx1"/>
                </a:solidFill>
                <a:latin typeface="Arial" pitchFamily="34" charset="0"/>
              </a:rPr>
              <a:t>pointers to</a:t>
            </a:r>
          </a:p>
          <a:p>
            <a:r>
              <a:rPr lang="en-US" sz="1800" b="1">
                <a:solidFill>
                  <a:schemeClr val="tx1"/>
                </a:solidFill>
                <a:latin typeface="Arial" pitchFamily="34" charset="0"/>
              </a:rPr>
              <a:t>deeper</a:t>
            </a:r>
          </a:p>
          <a:p>
            <a:r>
              <a:rPr lang="en-US" sz="1800" b="1">
                <a:solidFill>
                  <a:schemeClr val="tx1"/>
                </a:solidFill>
                <a:latin typeface="Arial" pitchFamily="34" charset="0"/>
              </a:rPr>
              <a:t>knowledge.</a:t>
            </a:r>
          </a:p>
          <a:p>
            <a:endParaRPr lang="en-US" sz="1800" b="1">
              <a:solidFill>
                <a:schemeClr val="tx1"/>
              </a:solidFill>
              <a:latin typeface="Arial" pitchFamily="34" charset="0"/>
            </a:endParaRPr>
          </a:p>
        </p:txBody>
      </p:sp>
      <p:sp>
        <p:nvSpPr>
          <p:cNvPr id="8" name="Rectangle 7"/>
          <p:cNvSpPr/>
          <p:nvPr/>
        </p:nvSpPr>
        <p:spPr bwMode="auto">
          <a:xfrm>
            <a:off x="4211960" y="620688"/>
            <a:ext cx="2952328" cy="5976664"/>
          </a:xfrm>
          <a:prstGeom prst="rect">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ndParaRPr>
          </a:p>
        </p:txBody>
      </p:sp>
      <p:sp>
        <p:nvSpPr>
          <p:cNvPr id="9" name="Rectangle 8"/>
          <p:cNvSpPr/>
          <p:nvPr/>
        </p:nvSpPr>
        <p:spPr bwMode="auto">
          <a:xfrm>
            <a:off x="2411760" y="620688"/>
            <a:ext cx="1728192" cy="5976664"/>
          </a:xfrm>
          <a:prstGeom prst="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ndParaRPr>
          </a:p>
        </p:txBody>
      </p:sp>
    </p:spTree>
    <p:extLst>
      <p:ext uri="{BB962C8B-B14F-4D97-AF65-F5344CB8AC3E}">
        <p14:creationId xmlns:p14="http://schemas.microsoft.com/office/powerpoint/2010/main" val="1719476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27000" y="0"/>
          <a:ext cx="8720138" cy="6748463"/>
        </p:xfrm>
        <a:graphic>
          <a:graphicData uri="http://schemas.openxmlformats.org/presentationml/2006/ole">
            <mc:AlternateContent xmlns:mc="http://schemas.openxmlformats.org/markup-compatibility/2006">
              <mc:Choice xmlns:v="urn:schemas-microsoft-com:vml" Requires="v">
                <p:oleObj spid="_x0000_s8215" name="Document" r:id="rId3" imgW="9358081" imgH="7247847" progId="Word.Document.8">
                  <p:embed/>
                </p:oleObj>
              </mc:Choice>
              <mc:Fallback>
                <p:oleObj name="Document" r:id="rId3" imgW="9358081" imgH="7247847"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0" y="0"/>
                        <a:ext cx="8720138" cy="6748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907" name="Text Box 3"/>
          <p:cNvSpPr txBox="1">
            <a:spLocks noChangeArrowheads="1"/>
          </p:cNvSpPr>
          <p:nvPr/>
        </p:nvSpPr>
        <p:spPr bwMode="auto">
          <a:xfrm>
            <a:off x="107950" y="1052513"/>
            <a:ext cx="992188" cy="1477962"/>
          </a:xfrm>
          <a:prstGeom prst="rect">
            <a:avLst/>
          </a:prstGeom>
          <a:noFill/>
          <a:ln w="9525">
            <a:noFill/>
            <a:miter lim="800000"/>
            <a:headEnd/>
            <a:tailEnd/>
          </a:ln>
        </p:spPr>
        <p:txBody>
          <a:bodyPr wrap="none">
            <a:spAutoFit/>
          </a:bodyPr>
          <a:lstStyle/>
          <a:p>
            <a:r>
              <a:rPr lang="en-US" sz="1800" b="1">
                <a:solidFill>
                  <a:schemeClr val="tx1"/>
                </a:solidFill>
                <a:latin typeface="Arial" pitchFamily="34" charset="0"/>
              </a:rPr>
              <a:t>Main</a:t>
            </a:r>
          </a:p>
          <a:p>
            <a:r>
              <a:rPr lang="en-US" sz="1800" b="1">
                <a:solidFill>
                  <a:schemeClr val="tx1"/>
                </a:solidFill>
                <a:latin typeface="Arial" pitchFamily="34" charset="0"/>
              </a:rPr>
              <a:t>themes</a:t>
            </a:r>
          </a:p>
          <a:p>
            <a:r>
              <a:rPr lang="en-US" sz="1800" b="1">
                <a:solidFill>
                  <a:schemeClr val="tx1"/>
                </a:solidFill>
                <a:latin typeface="Arial" pitchFamily="34" charset="0"/>
              </a:rPr>
              <a:t>of the</a:t>
            </a:r>
          </a:p>
          <a:p>
            <a:r>
              <a:rPr lang="en-US" sz="1800" b="1">
                <a:solidFill>
                  <a:schemeClr val="tx1"/>
                </a:solidFill>
                <a:latin typeface="Arial" pitchFamily="34" charset="0"/>
              </a:rPr>
              <a:t>course</a:t>
            </a:r>
          </a:p>
          <a:p>
            <a:endParaRPr lang="en-US" sz="1800" b="1">
              <a:solidFill>
                <a:schemeClr val="tx1"/>
              </a:solidFill>
              <a:latin typeface="Arial" pitchFamily="34" charset="0"/>
            </a:endParaRPr>
          </a:p>
        </p:txBody>
      </p:sp>
      <p:sp>
        <p:nvSpPr>
          <p:cNvPr id="123908" name="Text Box 4"/>
          <p:cNvSpPr txBox="1">
            <a:spLocks noChangeArrowheads="1"/>
          </p:cNvSpPr>
          <p:nvPr/>
        </p:nvSpPr>
        <p:spPr bwMode="auto">
          <a:xfrm>
            <a:off x="1116013" y="620713"/>
            <a:ext cx="1377950" cy="3970337"/>
          </a:xfrm>
          <a:prstGeom prst="rect">
            <a:avLst/>
          </a:prstGeom>
          <a:noFill/>
          <a:ln w="9525">
            <a:noFill/>
            <a:miter lim="800000"/>
            <a:headEnd/>
            <a:tailEnd/>
          </a:ln>
        </p:spPr>
        <p:txBody>
          <a:bodyPr wrap="none">
            <a:spAutoFit/>
          </a:bodyPr>
          <a:lstStyle/>
          <a:p>
            <a:r>
              <a:rPr lang="en-US" sz="1800" b="1">
                <a:solidFill>
                  <a:schemeClr val="tx1"/>
                </a:solidFill>
                <a:latin typeface="Arial" pitchFamily="34" charset="0"/>
              </a:rPr>
              <a:t>Previous</a:t>
            </a:r>
          </a:p>
          <a:p>
            <a:r>
              <a:rPr lang="en-US" sz="1800" b="1">
                <a:solidFill>
                  <a:schemeClr val="tx1"/>
                </a:solidFill>
                <a:latin typeface="Arial" pitchFamily="34" charset="0"/>
              </a:rPr>
              <a:t>knowledge</a:t>
            </a:r>
          </a:p>
          <a:p>
            <a:endParaRPr lang="en-US" sz="1800" b="1">
              <a:solidFill>
                <a:schemeClr val="tx1"/>
              </a:solidFill>
              <a:latin typeface="Arial" pitchFamily="34" charset="0"/>
            </a:endParaRPr>
          </a:p>
          <a:p>
            <a:r>
              <a:rPr lang="en-US" sz="1800" b="1">
                <a:solidFill>
                  <a:schemeClr val="tx1"/>
                </a:solidFill>
                <a:latin typeface="Arial" pitchFamily="34" charset="0"/>
              </a:rPr>
              <a:t>from e.g.</a:t>
            </a:r>
          </a:p>
          <a:p>
            <a:r>
              <a:rPr lang="en-US" sz="1800" b="1">
                <a:solidFill>
                  <a:schemeClr val="tx1"/>
                </a:solidFill>
                <a:latin typeface="Arial" pitchFamily="34" charset="0"/>
              </a:rPr>
              <a:t>Preceding</a:t>
            </a:r>
          </a:p>
          <a:p>
            <a:r>
              <a:rPr lang="en-US" sz="1800" b="1">
                <a:solidFill>
                  <a:schemeClr val="tx1"/>
                </a:solidFill>
                <a:latin typeface="Arial" pitchFamily="34" charset="0"/>
              </a:rPr>
              <a:t>courses</a:t>
            </a:r>
          </a:p>
          <a:p>
            <a:endParaRPr lang="en-US" sz="1800" b="1">
              <a:solidFill>
                <a:schemeClr val="tx1"/>
              </a:solidFill>
              <a:latin typeface="Arial" pitchFamily="34" charset="0"/>
            </a:endParaRPr>
          </a:p>
          <a:p>
            <a:r>
              <a:rPr lang="en-US" sz="1800" b="1">
                <a:solidFill>
                  <a:schemeClr val="tx1"/>
                </a:solidFill>
                <a:latin typeface="Arial" pitchFamily="34" charset="0"/>
              </a:rPr>
              <a:t>or</a:t>
            </a:r>
          </a:p>
          <a:p>
            <a:endParaRPr lang="en-US" sz="1800" b="1">
              <a:solidFill>
                <a:schemeClr val="tx1"/>
              </a:solidFill>
              <a:latin typeface="Arial" pitchFamily="34" charset="0"/>
            </a:endParaRPr>
          </a:p>
          <a:p>
            <a:r>
              <a:rPr lang="en-US" sz="1800" b="1">
                <a:solidFill>
                  <a:schemeClr val="tx1"/>
                </a:solidFill>
                <a:latin typeface="Arial" pitchFamily="34" charset="0"/>
              </a:rPr>
              <a:t>general</a:t>
            </a:r>
          </a:p>
          <a:p>
            <a:r>
              <a:rPr lang="en-US" sz="1800" b="1">
                <a:solidFill>
                  <a:schemeClr val="tx1"/>
                </a:solidFill>
                <a:latin typeface="Arial" pitchFamily="34" charset="0"/>
              </a:rPr>
              <a:t>knowledge</a:t>
            </a:r>
          </a:p>
          <a:p>
            <a:r>
              <a:rPr lang="en-US" sz="1800" b="1">
                <a:solidFill>
                  <a:schemeClr val="tx1"/>
                </a:solidFill>
                <a:latin typeface="Arial" pitchFamily="34" charset="0"/>
              </a:rPr>
              <a:t>(explain </a:t>
            </a:r>
          </a:p>
          <a:p>
            <a:r>
              <a:rPr lang="en-US" sz="1800" b="1">
                <a:solidFill>
                  <a:schemeClr val="tx1"/>
                </a:solidFill>
                <a:latin typeface="Arial" pitchFamily="34" charset="0"/>
              </a:rPr>
              <a:t>what)</a:t>
            </a:r>
          </a:p>
          <a:p>
            <a:endParaRPr lang="en-US" sz="1800" b="1">
              <a:solidFill>
                <a:schemeClr val="tx1"/>
              </a:solidFill>
              <a:latin typeface="Arial" pitchFamily="34" charset="0"/>
            </a:endParaRPr>
          </a:p>
        </p:txBody>
      </p:sp>
      <p:sp>
        <p:nvSpPr>
          <p:cNvPr id="123909" name="Text Box 5"/>
          <p:cNvSpPr txBox="1">
            <a:spLocks noChangeArrowheads="1"/>
          </p:cNvSpPr>
          <p:nvPr/>
        </p:nvSpPr>
        <p:spPr bwMode="auto">
          <a:xfrm>
            <a:off x="2484438" y="692150"/>
            <a:ext cx="1582484" cy="2236190"/>
          </a:xfrm>
          <a:prstGeom prst="rect">
            <a:avLst/>
          </a:prstGeom>
          <a:noFill/>
          <a:ln w="9525">
            <a:noFill/>
            <a:miter lim="800000"/>
            <a:headEnd/>
            <a:tailEnd/>
          </a:ln>
        </p:spPr>
        <p:txBody>
          <a:bodyPr wrap="none">
            <a:spAutoFit/>
          </a:bodyPr>
          <a:lstStyle/>
          <a:p>
            <a:r>
              <a:rPr lang="en-US" sz="1800" b="1" dirty="0">
                <a:solidFill>
                  <a:schemeClr val="tx1"/>
                </a:solidFill>
                <a:latin typeface="Arial" pitchFamily="34" charset="0"/>
              </a:rPr>
              <a:t>When one </a:t>
            </a:r>
          </a:p>
          <a:p>
            <a:r>
              <a:rPr lang="en-US" sz="1800" b="1" dirty="0">
                <a:solidFill>
                  <a:schemeClr val="tx1"/>
                </a:solidFill>
                <a:latin typeface="Arial" pitchFamily="34" charset="0"/>
              </a:rPr>
              <a:t>can </a:t>
            </a:r>
            <a:r>
              <a:rPr lang="en-US" sz="1800" b="1" i="1" dirty="0">
                <a:solidFill>
                  <a:schemeClr val="tx1"/>
                </a:solidFill>
                <a:latin typeface="Arial" pitchFamily="34" charset="0"/>
              </a:rPr>
              <a:t>do</a:t>
            </a:r>
          </a:p>
          <a:p>
            <a:r>
              <a:rPr lang="en-US" sz="1800" b="1" dirty="0">
                <a:solidFill>
                  <a:schemeClr val="tx1"/>
                </a:solidFill>
                <a:latin typeface="Arial" pitchFamily="34" charset="0"/>
              </a:rPr>
              <a:t>all of these</a:t>
            </a:r>
          </a:p>
          <a:p>
            <a:r>
              <a:rPr lang="en-US" sz="1800" b="1" dirty="0">
                <a:solidFill>
                  <a:schemeClr val="tx1"/>
                </a:solidFill>
                <a:latin typeface="Arial" pitchFamily="34" charset="0"/>
              </a:rPr>
              <a:t>(and nothing</a:t>
            </a:r>
          </a:p>
          <a:p>
            <a:r>
              <a:rPr lang="en-US" sz="1800" b="1" dirty="0">
                <a:solidFill>
                  <a:schemeClr val="tx1"/>
                </a:solidFill>
                <a:latin typeface="Arial" pitchFamily="34" charset="0"/>
              </a:rPr>
              <a:t>else), one </a:t>
            </a:r>
          </a:p>
          <a:p>
            <a:r>
              <a:rPr lang="en-US" sz="1800" b="1" dirty="0">
                <a:solidFill>
                  <a:schemeClr val="tx1"/>
                </a:solidFill>
                <a:latin typeface="Arial" pitchFamily="34" charset="0"/>
              </a:rPr>
              <a:t>passes</a:t>
            </a:r>
          </a:p>
          <a:p>
            <a:r>
              <a:rPr lang="en-US" sz="1800" b="1" dirty="0">
                <a:solidFill>
                  <a:schemeClr val="tx1"/>
                </a:solidFill>
                <a:latin typeface="Arial" pitchFamily="34" charset="0"/>
              </a:rPr>
              <a:t>the course </a:t>
            </a:r>
          </a:p>
          <a:p>
            <a:r>
              <a:rPr lang="en-US" sz="1800" b="1" dirty="0">
                <a:solidFill>
                  <a:schemeClr val="tx1"/>
                </a:solidFill>
                <a:latin typeface="Arial" pitchFamily="34" charset="0"/>
              </a:rPr>
              <a:t>with lowest</a:t>
            </a:r>
          </a:p>
          <a:p>
            <a:r>
              <a:rPr lang="en-US" sz="1800" b="1" dirty="0">
                <a:solidFill>
                  <a:schemeClr val="tx1"/>
                </a:solidFill>
                <a:latin typeface="Arial" pitchFamily="34" charset="0"/>
              </a:rPr>
              <a:t>grade.</a:t>
            </a:r>
          </a:p>
        </p:txBody>
      </p:sp>
      <p:sp>
        <p:nvSpPr>
          <p:cNvPr id="123910" name="Text Box 6"/>
          <p:cNvSpPr txBox="1">
            <a:spLocks noChangeArrowheads="1"/>
          </p:cNvSpPr>
          <p:nvPr/>
        </p:nvSpPr>
        <p:spPr bwMode="auto">
          <a:xfrm>
            <a:off x="4264025" y="712788"/>
            <a:ext cx="2531462" cy="806952"/>
          </a:xfrm>
          <a:prstGeom prst="rect">
            <a:avLst/>
          </a:prstGeom>
          <a:noFill/>
          <a:ln w="9525">
            <a:noFill/>
            <a:miter lim="800000"/>
            <a:headEnd/>
            <a:tailEnd/>
          </a:ln>
        </p:spPr>
        <p:txBody>
          <a:bodyPr wrap="none">
            <a:spAutoFit/>
          </a:bodyPr>
          <a:lstStyle/>
          <a:p>
            <a:r>
              <a:rPr lang="en-US" sz="1800" b="1" dirty="0">
                <a:solidFill>
                  <a:schemeClr val="tx1"/>
                </a:solidFill>
                <a:latin typeface="Arial" pitchFamily="34" charset="0"/>
              </a:rPr>
              <a:t>When one can </a:t>
            </a:r>
            <a:r>
              <a:rPr lang="en-US" sz="1800" b="1" i="1" dirty="0">
                <a:solidFill>
                  <a:schemeClr val="tx1"/>
                </a:solidFill>
                <a:latin typeface="Arial" pitchFamily="34" charset="0"/>
              </a:rPr>
              <a:t>do</a:t>
            </a:r>
          </a:p>
          <a:p>
            <a:r>
              <a:rPr lang="en-US" sz="1800" b="1" dirty="0">
                <a:solidFill>
                  <a:schemeClr val="tx1"/>
                </a:solidFill>
                <a:latin typeface="Arial" pitchFamily="34" charset="0"/>
              </a:rPr>
              <a:t>all of these, one gets </a:t>
            </a:r>
          </a:p>
          <a:p>
            <a:r>
              <a:rPr lang="en-US" sz="1800" b="1" dirty="0">
                <a:solidFill>
                  <a:schemeClr val="tx1"/>
                </a:solidFill>
                <a:latin typeface="Arial" pitchFamily="34" charset="0"/>
              </a:rPr>
              <a:t>the grade 5/5.</a:t>
            </a:r>
          </a:p>
        </p:txBody>
      </p:sp>
      <p:sp>
        <p:nvSpPr>
          <p:cNvPr id="123911" name="Text Box 7"/>
          <p:cNvSpPr txBox="1">
            <a:spLocks noChangeArrowheads="1"/>
          </p:cNvSpPr>
          <p:nvPr/>
        </p:nvSpPr>
        <p:spPr bwMode="auto">
          <a:xfrm>
            <a:off x="7216775" y="712788"/>
            <a:ext cx="1441450" cy="2032000"/>
          </a:xfrm>
          <a:prstGeom prst="rect">
            <a:avLst/>
          </a:prstGeom>
          <a:noFill/>
          <a:ln w="9525">
            <a:noFill/>
            <a:miter lim="800000"/>
            <a:headEnd/>
            <a:tailEnd/>
          </a:ln>
        </p:spPr>
        <p:txBody>
          <a:bodyPr wrap="none">
            <a:spAutoFit/>
          </a:bodyPr>
          <a:lstStyle/>
          <a:p>
            <a:r>
              <a:rPr lang="en-US" sz="1800" b="1">
                <a:solidFill>
                  <a:schemeClr val="tx1"/>
                </a:solidFill>
                <a:latin typeface="Arial" pitchFamily="34" charset="0"/>
              </a:rPr>
              <a:t>Not</a:t>
            </a:r>
          </a:p>
          <a:p>
            <a:r>
              <a:rPr lang="en-US" sz="1800" b="1">
                <a:solidFill>
                  <a:schemeClr val="tx1"/>
                </a:solidFill>
                <a:latin typeface="Arial" pitchFamily="34" charset="0"/>
              </a:rPr>
              <a:t>required</a:t>
            </a:r>
          </a:p>
          <a:p>
            <a:r>
              <a:rPr lang="en-US" sz="1800" b="1">
                <a:solidFill>
                  <a:schemeClr val="tx1"/>
                </a:solidFill>
                <a:latin typeface="Arial" pitchFamily="34" charset="0"/>
              </a:rPr>
              <a:t>but</a:t>
            </a:r>
          </a:p>
          <a:p>
            <a:r>
              <a:rPr lang="en-US" sz="1800" b="1">
                <a:solidFill>
                  <a:schemeClr val="tx1"/>
                </a:solidFill>
                <a:latin typeface="Arial" pitchFamily="34" charset="0"/>
              </a:rPr>
              <a:t>pointers to</a:t>
            </a:r>
          </a:p>
          <a:p>
            <a:r>
              <a:rPr lang="en-US" sz="1800" b="1">
                <a:solidFill>
                  <a:schemeClr val="tx1"/>
                </a:solidFill>
                <a:latin typeface="Arial" pitchFamily="34" charset="0"/>
              </a:rPr>
              <a:t>deeper</a:t>
            </a:r>
          </a:p>
          <a:p>
            <a:r>
              <a:rPr lang="en-US" sz="1800" b="1">
                <a:solidFill>
                  <a:schemeClr val="tx1"/>
                </a:solidFill>
                <a:latin typeface="Arial" pitchFamily="34" charset="0"/>
              </a:rPr>
              <a:t>knowledge.</a:t>
            </a:r>
          </a:p>
          <a:p>
            <a:endParaRPr lang="en-US" sz="1800" b="1">
              <a:solidFill>
                <a:schemeClr val="tx1"/>
              </a:solidFill>
              <a:latin typeface="Arial" pitchFamily="34" charset="0"/>
            </a:endParaRPr>
          </a:p>
        </p:txBody>
      </p:sp>
      <p:sp>
        <p:nvSpPr>
          <p:cNvPr id="8" name="Rectangle 7"/>
          <p:cNvSpPr/>
          <p:nvPr/>
        </p:nvSpPr>
        <p:spPr bwMode="auto">
          <a:xfrm>
            <a:off x="4211960" y="620688"/>
            <a:ext cx="2952328" cy="5976664"/>
          </a:xfrm>
          <a:prstGeom prst="rect">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ndParaRPr>
          </a:p>
        </p:txBody>
      </p:sp>
      <p:sp>
        <p:nvSpPr>
          <p:cNvPr id="9" name="Rectangle 8"/>
          <p:cNvSpPr/>
          <p:nvPr/>
        </p:nvSpPr>
        <p:spPr bwMode="auto">
          <a:xfrm>
            <a:off x="2411760" y="620688"/>
            <a:ext cx="1728192" cy="5976664"/>
          </a:xfrm>
          <a:prstGeom prst="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ndParaRPr>
          </a:p>
        </p:txBody>
      </p:sp>
      <p:cxnSp>
        <p:nvCxnSpPr>
          <p:cNvPr id="11" name="Straight Connector 10"/>
          <p:cNvCxnSpPr/>
          <p:nvPr/>
        </p:nvCxnSpPr>
        <p:spPr bwMode="auto">
          <a:xfrm>
            <a:off x="2411760" y="2204864"/>
            <a:ext cx="1728192" cy="0"/>
          </a:xfrm>
          <a:prstGeom prst="line">
            <a:avLst/>
          </a:prstGeom>
          <a:solidFill>
            <a:srgbClr val="00B8FF"/>
          </a:solidFill>
          <a:ln w="76200" cap="flat" cmpd="sng" algn="ctr">
            <a:solidFill>
              <a:srgbClr val="FF0000"/>
            </a:solidFill>
            <a:prstDash val="solid"/>
            <a:round/>
            <a:headEnd type="none" w="med" len="med"/>
            <a:tailEnd type="none" w="med" len="med"/>
          </a:ln>
          <a:effectLst/>
        </p:spPr>
      </p:cxnSp>
      <p:cxnSp>
        <p:nvCxnSpPr>
          <p:cNvPr id="12" name="Straight Connector 11"/>
          <p:cNvCxnSpPr/>
          <p:nvPr/>
        </p:nvCxnSpPr>
        <p:spPr bwMode="auto">
          <a:xfrm>
            <a:off x="2411760" y="4077072"/>
            <a:ext cx="1728192" cy="0"/>
          </a:xfrm>
          <a:prstGeom prst="line">
            <a:avLst/>
          </a:prstGeom>
          <a:solidFill>
            <a:srgbClr val="00B8FF"/>
          </a:solidFill>
          <a:ln w="76200" cap="flat" cmpd="sng" algn="ctr">
            <a:solidFill>
              <a:srgbClr val="FF0000"/>
            </a:solidFill>
            <a:prstDash val="solid"/>
            <a:round/>
            <a:headEnd type="none" w="med" len="med"/>
            <a:tailEnd type="none" w="med" len="med"/>
          </a:ln>
          <a:effectLst/>
        </p:spPr>
      </p:cxnSp>
      <p:cxnSp>
        <p:nvCxnSpPr>
          <p:cNvPr id="13" name="Straight Connector 12"/>
          <p:cNvCxnSpPr/>
          <p:nvPr/>
        </p:nvCxnSpPr>
        <p:spPr bwMode="auto">
          <a:xfrm>
            <a:off x="2411760" y="5301208"/>
            <a:ext cx="1728192" cy="0"/>
          </a:xfrm>
          <a:prstGeom prst="line">
            <a:avLst/>
          </a:prstGeom>
          <a:solidFill>
            <a:srgbClr val="00B8FF"/>
          </a:solidFill>
          <a:ln w="762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643341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Rectangle 1"/>
          <p:cNvSpPr>
            <a:spLocks noGrp="1" noChangeArrowheads="1"/>
          </p:cNvSpPr>
          <p:nvPr>
            <p:ph type="subTitle" idx="4294967295"/>
          </p:nvPr>
        </p:nvSpPr>
        <p:spPr>
          <a:xfrm>
            <a:off x="115824" y="900113"/>
            <a:ext cx="8930640" cy="4854575"/>
          </a:xfrm>
          <a:ln/>
        </p:spPr>
        <p:txBody>
          <a:bodyPr vert="horz" lIns="0" tIns="0" rIns="0" bIns="0" rtlCol="0" anchor="ctr">
            <a:normAutofit/>
          </a:bodyPr>
          <a:lstStyle/>
          <a:p>
            <a:pPr marL="0" indent="0" algn="ctr">
              <a:lnSpc>
                <a:spcPct val="93000"/>
              </a:lnSpc>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5400" dirty="0" smtClean="0"/>
              <a:t>Open up results:</a:t>
            </a:r>
            <a:endParaRPr lang="en-GB" sz="5400" dirty="0"/>
          </a:p>
        </p:txBody>
      </p:sp>
    </p:spTree>
    <p:extLst>
      <p:ext uri="{BB962C8B-B14F-4D97-AF65-F5344CB8AC3E}">
        <p14:creationId xmlns:p14="http://schemas.microsoft.com/office/powerpoint/2010/main" val="21155219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6491" y="559558"/>
            <a:ext cx="10123714" cy="5548751"/>
          </a:xfrm>
        </p:spPr>
      </p:pic>
    </p:spTree>
    <p:extLst>
      <p:ext uri="{BB962C8B-B14F-4D97-AF65-F5344CB8AC3E}">
        <p14:creationId xmlns:p14="http://schemas.microsoft.com/office/powerpoint/2010/main" val="32014134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pture_taulukko1.PNG"/>
          <p:cNvPicPr>
            <a:picLocks noGrp="1" noChangeAspect="1"/>
          </p:cNvPicPr>
          <p:nvPr>
            <p:ph idx="1"/>
          </p:nvPr>
        </p:nvPicPr>
        <p:blipFill>
          <a:blip r:embed="rId2" cstate="print"/>
          <a:stretch>
            <a:fillRect/>
          </a:stretch>
        </p:blipFill>
        <p:spPr>
          <a:xfrm>
            <a:off x="199398" y="158091"/>
            <a:ext cx="14836863" cy="6362845"/>
          </a:xfrm>
        </p:spPr>
      </p:pic>
    </p:spTree>
    <p:extLst>
      <p:ext uri="{BB962C8B-B14F-4D97-AF65-F5344CB8AC3E}">
        <p14:creationId xmlns:p14="http://schemas.microsoft.com/office/powerpoint/2010/main" val="26207736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pture_taulukko1.PNG"/>
          <p:cNvPicPr>
            <a:picLocks noGrp="1" noChangeAspect="1"/>
          </p:cNvPicPr>
          <p:nvPr>
            <p:ph idx="1"/>
          </p:nvPr>
        </p:nvPicPr>
        <p:blipFill>
          <a:blip r:embed="rId2" cstate="print"/>
          <a:stretch>
            <a:fillRect/>
          </a:stretch>
        </p:blipFill>
        <p:spPr>
          <a:xfrm>
            <a:off x="199398" y="158091"/>
            <a:ext cx="14836863" cy="6362845"/>
          </a:xfrm>
        </p:spPr>
      </p:pic>
      <p:sp>
        <p:nvSpPr>
          <p:cNvPr id="8" name="Rounded Rectangle 7"/>
          <p:cNvSpPr/>
          <p:nvPr/>
        </p:nvSpPr>
        <p:spPr bwMode="auto">
          <a:xfrm>
            <a:off x="414069" y="4477109"/>
            <a:ext cx="1466490" cy="1811547"/>
          </a:xfrm>
          <a:prstGeom prst="round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ndParaRPr>
          </a:p>
        </p:txBody>
      </p:sp>
      <p:sp>
        <p:nvSpPr>
          <p:cNvPr id="11" name="TextBox 10"/>
          <p:cNvSpPr txBox="1"/>
          <p:nvPr/>
        </p:nvSpPr>
        <p:spPr>
          <a:xfrm>
            <a:off x="294288" y="3641278"/>
            <a:ext cx="1071736" cy="727571"/>
          </a:xfrm>
          <a:prstGeom prst="rect">
            <a:avLst/>
          </a:prstGeom>
          <a:solidFill>
            <a:schemeClr val="bg1"/>
          </a:solidFill>
          <a:ln w="22225">
            <a:noFill/>
          </a:ln>
        </p:spPr>
        <p:txBody>
          <a:bodyPr wrap="square" rtlCol="0">
            <a:spAutoFit/>
          </a:bodyPr>
          <a:lstStyle/>
          <a:p>
            <a:r>
              <a:rPr lang="fi-FI" sz="4800" dirty="0" smtClean="0">
                <a:solidFill>
                  <a:srgbClr val="FF0000"/>
                </a:solidFill>
              </a:rPr>
              <a:t>XA</a:t>
            </a:r>
            <a:endParaRPr lang="en-US" sz="4800" dirty="0">
              <a:solidFill>
                <a:srgbClr val="FF0000"/>
              </a:solidFill>
            </a:endParaRPr>
          </a:p>
        </p:txBody>
      </p:sp>
    </p:spTree>
    <p:extLst>
      <p:ext uri="{BB962C8B-B14F-4D97-AF65-F5344CB8AC3E}">
        <p14:creationId xmlns:p14="http://schemas.microsoft.com/office/powerpoint/2010/main" val="4247456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59391" y="1320521"/>
            <a:ext cx="8743425" cy="2224653"/>
          </a:xfrm>
        </p:spPr>
        <p:txBody>
          <a:bodyPr/>
          <a:lstStyle/>
          <a:p>
            <a:pPr>
              <a:lnSpc>
                <a:spcPct val="100000"/>
              </a:lnSpc>
            </a:pPr>
            <a:r>
              <a:rPr lang="en-US" sz="7200" cap="none" spc="0" dirty="0" smtClean="0"/>
              <a:t>irrelevance?</a:t>
            </a:r>
            <a:endParaRPr lang="fi-FI" sz="7200" cap="none" spc="0" dirty="0"/>
          </a:p>
        </p:txBody>
      </p:sp>
    </p:spTree>
    <p:extLst>
      <p:ext uri="{BB962C8B-B14F-4D97-AF65-F5344CB8AC3E}">
        <p14:creationId xmlns:p14="http://schemas.microsoft.com/office/powerpoint/2010/main" val="22791250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pture_taulukko1.PNG"/>
          <p:cNvPicPr>
            <a:picLocks noGrp="1" noChangeAspect="1"/>
          </p:cNvPicPr>
          <p:nvPr>
            <p:ph idx="1"/>
          </p:nvPr>
        </p:nvPicPr>
        <p:blipFill>
          <a:blip r:embed="rId2" cstate="print"/>
          <a:stretch>
            <a:fillRect/>
          </a:stretch>
        </p:blipFill>
        <p:spPr>
          <a:xfrm>
            <a:off x="199398" y="158091"/>
            <a:ext cx="14836863" cy="6362845"/>
          </a:xfrm>
        </p:spPr>
      </p:pic>
      <p:sp>
        <p:nvSpPr>
          <p:cNvPr id="8" name="Rounded Rectangle 7"/>
          <p:cNvSpPr/>
          <p:nvPr/>
        </p:nvSpPr>
        <p:spPr bwMode="auto">
          <a:xfrm>
            <a:off x="414069" y="4477109"/>
            <a:ext cx="1466490" cy="1811547"/>
          </a:xfrm>
          <a:prstGeom prst="round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ndParaRPr>
          </a:p>
        </p:txBody>
      </p:sp>
      <p:sp>
        <p:nvSpPr>
          <p:cNvPr id="11" name="TextBox 10"/>
          <p:cNvSpPr txBox="1"/>
          <p:nvPr/>
        </p:nvSpPr>
        <p:spPr>
          <a:xfrm>
            <a:off x="294288" y="3641278"/>
            <a:ext cx="1071736" cy="727571"/>
          </a:xfrm>
          <a:prstGeom prst="rect">
            <a:avLst/>
          </a:prstGeom>
          <a:solidFill>
            <a:schemeClr val="bg1"/>
          </a:solidFill>
          <a:ln w="22225">
            <a:noFill/>
          </a:ln>
        </p:spPr>
        <p:txBody>
          <a:bodyPr wrap="square" rtlCol="0">
            <a:spAutoFit/>
          </a:bodyPr>
          <a:lstStyle/>
          <a:p>
            <a:r>
              <a:rPr lang="fi-FI" sz="4800" dirty="0" smtClean="0">
                <a:solidFill>
                  <a:srgbClr val="FF0000"/>
                </a:solidFill>
              </a:rPr>
              <a:t>XA</a:t>
            </a:r>
            <a:endParaRPr lang="en-US" sz="4800" dirty="0">
              <a:solidFill>
                <a:srgbClr val="FF0000"/>
              </a:solidFill>
            </a:endParaRPr>
          </a:p>
        </p:txBody>
      </p:sp>
      <p:sp>
        <p:nvSpPr>
          <p:cNvPr id="9" name="Rounded Rectangle 8"/>
          <p:cNvSpPr/>
          <p:nvPr/>
        </p:nvSpPr>
        <p:spPr bwMode="auto">
          <a:xfrm>
            <a:off x="7237562" y="4477108"/>
            <a:ext cx="1277787" cy="1811547"/>
          </a:xfrm>
          <a:prstGeom prst="round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ndParaRPr>
          </a:p>
        </p:txBody>
      </p:sp>
    </p:spTree>
    <p:extLst>
      <p:ext uri="{BB962C8B-B14F-4D97-AF65-F5344CB8AC3E}">
        <p14:creationId xmlns:p14="http://schemas.microsoft.com/office/powerpoint/2010/main" val="30130613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pture_taulukko1.PNG"/>
          <p:cNvPicPr>
            <a:picLocks noGrp="1" noChangeAspect="1"/>
          </p:cNvPicPr>
          <p:nvPr>
            <p:ph idx="1"/>
          </p:nvPr>
        </p:nvPicPr>
        <p:blipFill>
          <a:blip r:embed="rId2" cstate="print"/>
          <a:stretch>
            <a:fillRect/>
          </a:stretch>
        </p:blipFill>
        <p:spPr>
          <a:xfrm>
            <a:off x="199398" y="158091"/>
            <a:ext cx="14836863" cy="6362845"/>
          </a:xfrm>
        </p:spPr>
      </p:pic>
      <p:sp>
        <p:nvSpPr>
          <p:cNvPr id="8" name="Rounded Rectangle 7"/>
          <p:cNvSpPr/>
          <p:nvPr/>
        </p:nvSpPr>
        <p:spPr bwMode="auto">
          <a:xfrm>
            <a:off x="414069" y="4477109"/>
            <a:ext cx="1466490" cy="1811547"/>
          </a:xfrm>
          <a:prstGeom prst="round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ndParaRPr>
          </a:p>
        </p:txBody>
      </p:sp>
      <p:sp>
        <p:nvSpPr>
          <p:cNvPr id="10" name="Rounded Rectangle 9"/>
          <p:cNvSpPr/>
          <p:nvPr/>
        </p:nvSpPr>
        <p:spPr bwMode="auto">
          <a:xfrm>
            <a:off x="7237563" y="2596049"/>
            <a:ext cx="1216324" cy="1772799"/>
          </a:xfrm>
          <a:prstGeom prst="roundRect">
            <a:avLst/>
          </a:prstGeom>
          <a:noFill/>
          <a:ln w="317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ndParaRPr>
          </a:p>
        </p:txBody>
      </p:sp>
      <p:sp>
        <p:nvSpPr>
          <p:cNvPr id="11" name="TextBox 10"/>
          <p:cNvSpPr txBox="1"/>
          <p:nvPr/>
        </p:nvSpPr>
        <p:spPr>
          <a:xfrm>
            <a:off x="294288" y="3641278"/>
            <a:ext cx="1071736" cy="727571"/>
          </a:xfrm>
          <a:prstGeom prst="rect">
            <a:avLst/>
          </a:prstGeom>
          <a:solidFill>
            <a:schemeClr val="bg1"/>
          </a:solidFill>
          <a:ln w="22225">
            <a:noFill/>
          </a:ln>
        </p:spPr>
        <p:txBody>
          <a:bodyPr wrap="square" rtlCol="0">
            <a:spAutoFit/>
          </a:bodyPr>
          <a:lstStyle/>
          <a:p>
            <a:r>
              <a:rPr lang="fi-FI" sz="4800" dirty="0" smtClean="0">
                <a:solidFill>
                  <a:srgbClr val="FF0000"/>
                </a:solidFill>
              </a:rPr>
              <a:t>XA</a:t>
            </a:r>
            <a:endParaRPr lang="en-US" sz="4800" dirty="0">
              <a:solidFill>
                <a:srgbClr val="FF0000"/>
              </a:solidFill>
            </a:endParaRPr>
          </a:p>
        </p:txBody>
      </p:sp>
      <p:sp>
        <p:nvSpPr>
          <p:cNvPr id="9" name="Rounded Rectangle 8"/>
          <p:cNvSpPr/>
          <p:nvPr/>
        </p:nvSpPr>
        <p:spPr bwMode="auto">
          <a:xfrm>
            <a:off x="7237562" y="4477108"/>
            <a:ext cx="1277787" cy="1811547"/>
          </a:xfrm>
          <a:prstGeom prst="round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ndParaRPr>
          </a:p>
        </p:txBody>
      </p:sp>
    </p:spTree>
    <p:extLst>
      <p:ext uri="{BB962C8B-B14F-4D97-AF65-F5344CB8AC3E}">
        <p14:creationId xmlns:p14="http://schemas.microsoft.com/office/powerpoint/2010/main" val="8340590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Rectangle 1"/>
          <p:cNvSpPr>
            <a:spLocks noGrp="1" noChangeArrowheads="1"/>
          </p:cNvSpPr>
          <p:nvPr>
            <p:ph type="subTitle" idx="4294967295"/>
          </p:nvPr>
        </p:nvSpPr>
        <p:spPr>
          <a:xfrm>
            <a:off x="115824" y="900113"/>
            <a:ext cx="8930640" cy="4854575"/>
          </a:xfrm>
          <a:ln/>
        </p:spPr>
        <p:txBody>
          <a:bodyPr vert="horz" lIns="0" tIns="0" rIns="0" bIns="0" rtlCol="0" anchor="ctr">
            <a:normAutofit/>
          </a:bodyPr>
          <a:lstStyle/>
          <a:p>
            <a:pPr marL="0" indent="0" algn="ctr">
              <a:lnSpc>
                <a:spcPct val="93000"/>
              </a:lnSpc>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5400" dirty="0" smtClean="0"/>
              <a:t>Emphasize the attitude:</a:t>
            </a:r>
            <a:endParaRPr lang="en-GB" sz="5400" dirty="0"/>
          </a:p>
        </p:txBody>
      </p:sp>
    </p:spTree>
    <p:extLst>
      <p:ext uri="{BB962C8B-B14F-4D97-AF65-F5344CB8AC3E}">
        <p14:creationId xmlns:p14="http://schemas.microsoft.com/office/powerpoint/2010/main" val="9072329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87746" name="Picture 2"/>
          <p:cNvPicPr>
            <a:picLocks noChangeAspect="1" noChangeArrowheads="1"/>
          </p:cNvPicPr>
          <p:nvPr/>
        </p:nvPicPr>
        <p:blipFill>
          <a:blip r:embed="rId2" cstate="print"/>
          <a:srcRect/>
          <a:stretch>
            <a:fillRect/>
          </a:stretch>
        </p:blipFill>
        <p:spPr bwMode="auto">
          <a:xfrm>
            <a:off x="-252536" y="-171400"/>
            <a:ext cx="10266204" cy="7029400"/>
          </a:xfrm>
          <a:prstGeom prst="rect">
            <a:avLst/>
          </a:prstGeom>
          <a:noFill/>
          <a:ln w="9525">
            <a:noFill/>
            <a:miter lim="800000"/>
            <a:headEnd/>
            <a:tailEnd/>
          </a:ln>
        </p:spPr>
      </p:pic>
    </p:spTree>
    <p:extLst>
      <p:ext uri="{BB962C8B-B14F-4D97-AF65-F5344CB8AC3E}">
        <p14:creationId xmlns:p14="http://schemas.microsoft.com/office/powerpoint/2010/main" val="41124577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87746" name="Picture 2"/>
          <p:cNvPicPr>
            <a:picLocks noChangeAspect="1" noChangeArrowheads="1"/>
          </p:cNvPicPr>
          <p:nvPr/>
        </p:nvPicPr>
        <p:blipFill>
          <a:blip r:embed="rId2" cstate="print"/>
          <a:srcRect/>
          <a:stretch>
            <a:fillRect/>
          </a:stretch>
        </p:blipFill>
        <p:spPr bwMode="auto">
          <a:xfrm>
            <a:off x="-252536" y="-171400"/>
            <a:ext cx="10266204" cy="7029400"/>
          </a:xfrm>
          <a:prstGeom prst="rect">
            <a:avLst/>
          </a:prstGeom>
          <a:noFill/>
          <a:ln w="9525">
            <a:noFill/>
            <a:miter lim="800000"/>
            <a:headEnd/>
            <a:tailEnd/>
          </a:ln>
        </p:spPr>
      </p:pic>
      <p:sp>
        <p:nvSpPr>
          <p:cNvPr id="4" name="TextBox 3"/>
          <p:cNvSpPr txBox="1"/>
          <p:nvPr/>
        </p:nvSpPr>
        <p:spPr>
          <a:xfrm>
            <a:off x="277199" y="5694143"/>
            <a:ext cx="8444567" cy="707886"/>
          </a:xfrm>
          <a:prstGeom prst="rect">
            <a:avLst/>
          </a:prstGeom>
          <a:solidFill>
            <a:schemeClr val="bg1"/>
          </a:solidFill>
          <a:ln w="25400">
            <a:solidFill>
              <a:schemeClr val="tx1"/>
            </a:solidFill>
          </a:ln>
        </p:spPr>
        <p:txBody>
          <a:bodyPr wrap="square" rtlCol="0">
            <a:spAutoFit/>
          </a:bodyPr>
          <a:lstStyle/>
          <a:p>
            <a:pPr algn="ctr"/>
            <a:r>
              <a:rPr lang="en-US" sz="4000" b="1" i="1" dirty="0" smtClean="0">
                <a:solidFill>
                  <a:schemeClr val="tx1"/>
                </a:solidFill>
              </a:rPr>
              <a:t>This</a:t>
            </a:r>
            <a:r>
              <a:rPr lang="en-US" sz="4000" b="1" dirty="0" smtClean="0">
                <a:solidFill>
                  <a:schemeClr val="tx1"/>
                </a:solidFill>
              </a:rPr>
              <a:t> is what learning is about</a:t>
            </a:r>
            <a:endParaRPr lang="en-US" sz="4000" b="1" dirty="0">
              <a:solidFill>
                <a:schemeClr val="tx1"/>
              </a:solidFill>
            </a:endParaRPr>
          </a:p>
        </p:txBody>
      </p:sp>
    </p:spTree>
    <p:extLst>
      <p:ext uri="{BB962C8B-B14F-4D97-AF65-F5344CB8AC3E}">
        <p14:creationId xmlns:p14="http://schemas.microsoft.com/office/powerpoint/2010/main" val="13331603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87746" name="Picture 2"/>
          <p:cNvPicPr>
            <a:picLocks noChangeAspect="1" noChangeArrowheads="1"/>
          </p:cNvPicPr>
          <p:nvPr/>
        </p:nvPicPr>
        <p:blipFill>
          <a:blip r:embed="rId2" cstate="print"/>
          <a:srcRect/>
          <a:stretch>
            <a:fillRect/>
          </a:stretch>
        </p:blipFill>
        <p:spPr bwMode="auto">
          <a:xfrm>
            <a:off x="-252536" y="-171400"/>
            <a:ext cx="10266204" cy="7029400"/>
          </a:xfrm>
          <a:prstGeom prst="rect">
            <a:avLst/>
          </a:prstGeom>
          <a:noFill/>
          <a:ln w="9525">
            <a:noFill/>
            <a:miter lim="800000"/>
            <a:headEnd/>
            <a:tailEnd/>
          </a:ln>
        </p:spPr>
      </p:pic>
      <p:sp>
        <p:nvSpPr>
          <p:cNvPr id="5" name="TextBox 4"/>
          <p:cNvSpPr txBox="1"/>
          <p:nvPr/>
        </p:nvSpPr>
        <p:spPr>
          <a:xfrm>
            <a:off x="102253" y="5111476"/>
            <a:ext cx="8919148" cy="1569660"/>
          </a:xfrm>
          <a:prstGeom prst="rect">
            <a:avLst/>
          </a:prstGeom>
          <a:solidFill>
            <a:schemeClr val="bg1"/>
          </a:solidFill>
          <a:ln w="25400">
            <a:solidFill>
              <a:schemeClr val="tx1"/>
            </a:solidFill>
          </a:ln>
        </p:spPr>
        <p:txBody>
          <a:bodyPr wrap="square" rtlCol="0">
            <a:spAutoFit/>
          </a:bodyPr>
          <a:lstStyle/>
          <a:p>
            <a:pPr algn="ctr"/>
            <a:r>
              <a:rPr lang="fi-FI" sz="4800" dirty="0" err="1" smtClean="0"/>
              <a:t>Student</a:t>
            </a:r>
            <a:r>
              <a:rPr lang="fi-FI" sz="4800" dirty="0" smtClean="0"/>
              <a:t> </a:t>
            </a:r>
            <a:r>
              <a:rPr lang="fi-FI" sz="4800" dirty="0" err="1" smtClean="0"/>
              <a:t>does</a:t>
            </a:r>
            <a:r>
              <a:rPr lang="fi-FI" sz="4800" dirty="0" smtClean="0"/>
              <a:t> </a:t>
            </a:r>
            <a:r>
              <a:rPr lang="fi-FI" sz="4800" dirty="0" err="1" smtClean="0"/>
              <a:t>something</a:t>
            </a:r>
            <a:r>
              <a:rPr lang="fi-FI" sz="4800" dirty="0" smtClean="0"/>
              <a:t>, into a </a:t>
            </a:r>
            <a:r>
              <a:rPr lang="fi-FI" sz="4800" dirty="0" err="1" smtClean="0"/>
              <a:t>desired</a:t>
            </a:r>
            <a:r>
              <a:rPr lang="fi-FI" sz="4800" dirty="0" smtClean="0"/>
              <a:t> </a:t>
            </a:r>
            <a:r>
              <a:rPr lang="fi-FI" sz="4800" dirty="0" err="1" smtClean="0"/>
              <a:t>direction</a:t>
            </a:r>
            <a:r>
              <a:rPr lang="fi-FI" sz="4800" dirty="0" smtClean="0"/>
              <a:t>, </a:t>
            </a:r>
            <a:r>
              <a:rPr lang="fi-FI" sz="4800" dirty="0" err="1" smtClean="0"/>
              <a:t>with</a:t>
            </a:r>
            <a:r>
              <a:rPr lang="fi-FI" sz="4800" dirty="0" smtClean="0"/>
              <a:t> feedback</a:t>
            </a:r>
          </a:p>
        </p:txBody>
      </p:sp>
    </p:spTree>
    <p:extLst>
      <p:ext uri="{BB962C8B-B14F-4D97-AF65-F5344CB8AC3E}">
        <p14:creationId xmlns:p14="http://schemas.microsoft.com/office/powerpoint/2010/main" val="4837657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87746" name="Picture 2"/>
          <p:cNvPicPr>
            <a:picLocks noChangeAspect="1" noChangeArrowheads="1"/>
          </p:cNvPicPr>
          <p:nvPr/>
        </p:nvPicPr>
        <p:blipFill>
          <a:blip r:embed="rId2" cstate="print"/>
          <a:srcRect/>
          <a:stretch>
            <a:fillRect/>
          </a:stretch>
        </p:blipFill>
        <p:spPr bwMode="auto">
          <a:xfrm>
            <a:off x="-252536" y="-171400"/>
            <a:ext cx="10266204" cy="7029400"/>
          </a:xfrm>
          <a:prstGeom prst="rect">
            <a:avLst/>
          </a:prstGeom>
          <a:noFill/>
          <a:ln w="9525">
            <a:noFill/>
            <a:miter lim="800000"/>
            <a:headEnd/>
            <a:tailEnd/>
          </a:ln>
        </p:spPr>
      </p:pic>
      <p:sp>
        <p:nvSpPr>
          <p:cNvPr id="5" name="TextBox 4"/>
          <p:cNvSpPr txBox="1"/>
          <p:nvPr/>
        </p:nvSpPr>
        <p:spPr>
          <a:xfrm>
            <a:off x="102253" y="5111476"/>
            <a:ext cx="8919148" cy="1569660"/>
          </a:xfrm>
          <a:prstGeom prst="rect">
            <a:avLst/>
          </a:prstGeom>
          <a:solidFill>
            <a:schemeClr val="bg1"/>
          </a:solidFill>
          <a:ln w="25400">
            <a:solidFill>
              <a:schemeClr val="tx1"/>
            </a:solidFill>
          </a:ln>
        </p:spPr>
        <p:txBody>
          <a:bodyPr wrap="square" rtlCol="0">
            <a:spAutoFit/>
          </a:bodyPr>
          <a:lstStyle/>
          <a:p>
            <a:pPr algn="ctr"/>
            <a:r>
              <a:rPr lang="fi-FI" sz="4800" dirty="0" smtClean="0"/>
              <a:t>Master </a:t>
            </a:r>
            <a:r>
              <a:rPr lang="fi-FI" sz="4800" dirty="0" err="1" smtClean="0"/>
              <a:t>truly</a:t>
            </a:r>
            <a:r>
              <a:rPr lang="fi-FI" sz="4800" dirty="0" smtClean="0"/>
              <a:t> </a:t>
            </a:r>
            <a:r>
              <a:rPr lang="fi-FI" sz="4800" dirty="0" err="1" smtClean="0"/>
              <a:t>wants</a:t>
            </a:r>
            <a:r>
              <a:rPr lang="fi-FI" sz="4800" dirty="0" smtClean="0"/>
              <a:t> </a:t>
            </a:r>
            <a:r>
              <a:rPr lang="fi-FI" sz="4800" dirty="0" err="1" smtClean="0"/>
              <a:t>the</a:t>
            </a:r>
            <a:r>
              <a:rPr lang="fi-FI" sz="4800" dirty="0" smtClean="0"/>
              <a:t> </a:t>
            </a:r>
            <a:r>
              <a:rPr lang="fi-FI" sz="4800" dirty="0" err="1" smtClean="0"/>
              <a:t>apprentice</a:t>
            </a:r>
            <a:r>
              <a:rPr lang="fi-FI" sz="4800" dirty="0" smtClean="0"/>
              <a:t> to </a:t>
            </a:r>
            <a:r>
              <a:rPr lang="fi-FI" sz="4800" dirty="0" err="1" smtClean="0"/>
              <a:t>succeed</a:t>
            </a:r>
            <a:endParaRPr lang="fi-FI" sz="4800" dirty="0" smtClean="0"/>
          </a:p>
        </p:txBody>
      </p:sp>
    </p:spTree>
    <p:extLst>
      <p:ext uri="{BB962C8B-B14F-4D97-AF65-F5344CB8AC3E}">
        <p14:creationId xmlns:p14="http://schemas.microsoft.com/office/powerpoint/2010/main" val="6013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a:p>
        </p:txBody>
      </p:sp>
      <p:sp>
        <p:nvSpPr>
          <p:cNvPr id="3" name="Content Placeholder 2"/>
          <p:cNvSpPr>
            <a:spLocks noGrp="1"/>
          </p:cNvSpPr>
          <p:nvPr>
            <p:ph idx="1"/>
          </p:nvPr>
        </p:nvSpPr>
        <p:spPr/>
        <p:txBody>
          <a:bodyPr/>
          <a:lstStyle/>
          <a:p>
            <a:endParaRPr lang="fi-FI" dirty="0"/>
          </a:p>
        </p:txBody>
      </p:sp>
      <p:pic>
        <p:nvPicPr>
          <p:cNvPr id="1026" name="Picture 2" descr="Near empty lecture h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2"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6864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a:p>
        </p:txBody>
      </p:sp>
      <p:sp>
        <p:nvSpPr>
          <p:cNvPr id="3" name="Content Placeholder 2"/>
          <p:cNvSpPr>
            <a:spLocks noGrp="1"/>
          </p:cNvSpPr>
          <p:nvPr>
            <p:ph idx="1"/>
          </p:nvPr>
        </p:nvSpPr>
        <p:spPr/>
        <p:txBody>
          <a:bodyPr/>
          <a:lstStyle/>
          <a:p>
            <a:endParaRPr lang="fi-FI" dirty="0"/>
          </a:p>
        </p:txBody>
      </p:sp>
      <p:pic>
        <p:nvPicPr>
          <p:cNvPr id="1026" name="Picture 2" descr="Near empty lecture h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2"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2253" y="5111476"/>
            <a:ext cx="8919148" cy="1569660"/>
          </a:xfrm>
          <a:prstGeom prst="rect">
            <a:avLst/>
          </a:prstGeom>
          <a:solidFill>
            <a:schemeClr val="bg1"/>
          </a:solidFill>
          <a:ln w="25400">
            <a:solidFill>
              <a:schemeClr val="tx1"/>
            </a:solidFill>
          </a:ln>
        </p:spPr>
        <p:txBody>
          <a:bodyPr wrap="square" rtlCol="0">
            <a:spAutoFit/>
          </a:bodyPr>
          <a:lstStyle/>
          <a:p>
            <a:pPr algn="ctr"/>
            <a:r>
              <a:rPr lang="fi-FI" sz="4800" dirty="0" err="1" smtClean="0"/>
              <a:t>Student</a:t>
            </a:r>
            <a:r>
              <a:rPr lang="fi-FI" sz="4800" dirty="0" smtClean="0"/>
              <a:t> </a:t>
            </a:r>
            <a:r>
              <a:rPr lang="fi-FI" sz="4800" dirty="0" err="1" smtClean="0"/>
              <a:t>does</a:t>
            </a:r>
            <a:r>
              <a:rPr lang="fi-FI" sz="4800" dirty="0" smtClean="0"/>
              <a:t> </a:t>
            </a:r>
            <a:r>
              <a:rPr lang="fi-FI" sz="4800" dirty="0" err="1" smtClean="0"/>
              <a:t>something</a:t>
            </a:r>
            <a:r>
              <a:rPr lang="fi-FI" sz="4800" dirty="0" smtClean="0"/>
              <a:t>, into a </a:t>
            </a:r>
            <a:r>
              <a:rPr lang="fi-FI" sz="4800" dirty="0" err="1" smtClean="0"/>
              <a:t>desired</a:t>
            </a:r>
            <a:r>
              <a:rPr lang="fi-FI" sz="4800" dirty="0" smtClean="0"/>
              <a:t> </a:t>
            </a:r>
            <a:r>
              <a:rPr lang="fi-FI" sz="4800" dirty="0" err="1" smtClean="0"/>
              <a:t>direction</a:t>
            </a:r>
            <a:r>
              <a:rPr lang="fi-FI" sz="4800" dirty="0" smtClean="0"/>
              <a:t>, </a:t>
            </a:r>
            <a:r>
              <a:rPr lang="fi-FI" sz="4800" dirty="0" err="1" smtClean="0"/>
              <a:t>with</a:t>
            </a:r>
            <a:r>
              <a:rPr lang="fi-FI" sz="4800" dirty="0" smtClean="0"/>
              <a:t> feedback</a:t>
            </a:r>
          </a:p>
        </p:txBody>
      </p:sp>
    </p:spTree>
    <p:extLst>
      <p:ext uri="{BB962C8B-B14F-4D97-AF65-F5344CB8AC3E}">
        <p14:creationId xmlns:p14="http://schemas.microsoft.com/office/powerpoint/2010/main" val="13841162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8770" name="Picture 2"/>
          <p:cNvPicPr>
            <a:picLocks noChangeAspect="1" noChangeArrowheads="1"/>
          </p:cNvPicPr>
          <p:nvPr/>
        </p:nvPicPr>
        <p:blipFill>
          <a:blip r:embed="rId2" cstate="print"/>
          <a:srcRect/>
          <a:stretch>
            <a:fillRect/>
          </a:stretch>
        </p:blipFill>
        <p:spPr bwMode="auto">
          <a:xfrm>
            <a:off x="-36513" y="-9618"/>
            <a:ext cx="9567679" cy="6867618"/>
          </a:xfrm>
          <a:prstGeom prst="rect">
            <a:avLst/>
          </a:prstGeom>
          <a:noFill/>
          <a:ln w="9525">
            <a:noFill/>
            <a:miter lim="800000"/>
            <a:headEnd/>
            <a:tailEnd/>
          </a:ln>
        </p:spPr>
      </p:pic>
    </p:spTree>
    <p:extLst>
      <p:ext uri="{BB962C8B-B14F-4D97-AF65-F5344CB8AC3E}">
        <p14:creationId xmlns:p14="http://schemas.microsoft.com/office/powerpoint/2010/main" val="967359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a:p>
        </p:txBody>
      </p:sp>
      <p:sp>
        <p:nvSpPr>
          <p:cNvPr id="3" name="Content Placeholder 2"/>
          <p:cNvSpPr>
            <a:spLocks noGrp="1"/>
          </p:cNvSpPr>
          <p:nvPr>
            <p:ph idx="1"/>
          </p:nvPr>
        </p:nvSpPr>
        <p:spPr/>
        <p:txBody>
          <a:bodyPr/>
          <a:lstStyle/>
          <a:p>
            <a:endParaRPr lang="fi-FI" dirty="0"/>
          </a:p>
        </p:txBody>
      </p:sp>
      <p:pic>
        <p:nvPicPr>
          <p:cNvPr id="9220" name="Picture 4" descr="http://amipsyche.com/wp-content/uploads/2014/05/Class-Attenden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260" y="377885"/>
            <a:ext cx="10047123" cy="6078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20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jakuva.jpg"/>
          <p:cNvPicPr>
            <a:picLocks noChangeAspect="1"/>
          </p:cNvPicPr>
          <p:nvPr/>
        </p:nvPicPr>
        <p:blipFill>
          <a:blip r:embed="rId2" cstate="print"/>
          <a:stretch>
            <a:fillRect/>
          </a:stretch>
        </p:blipFill>
        <p:spPr>
          <a:xfrm>
            <a:off x="0" y="0"/>
            <a:ext cx="9140038" cy="6858000"/>
          </a:xfrm>
          <a:prstGeom prst="rect">
            <a:avLst/>
          </a:prstGeom>
        </p:spPr>
      </p:pic>
    </p:spTree>
    <p:extLst>
      <p:ext uri="{BB962C8B-B14F-4D97-AF65-F5344CB8AC3E}">
        <p14:creationId xmlns:p14="http://schemas.microsoft.com/office/powerpoint/2010/main" val="18409809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9794" name="Picture 2"/>
          <p:cNvPicPr>
            <a:picLocks noChangeAspect="1" noChangeArrowheads="1"/>
          </p:cNvPicPr>
          <p:nvPr/>
        </p:nvPicPr>
        <p:blipFill>
          <a:blip r:embed="rId2" cstate="print"/>
          <a:srcRect/>
          <a:stretch>
            <a:fillRect/>
          </a:stretch>
        </p:blipFill>
        <p:spPr bwMode="auto">
          <a:xfrm>
            <a:off x="-180528" y="-99392"/>
            <a:ext cx="9361040" cy="7191811"/>
          </a:xfrm>
          <a:prstGeom prst="rect">
            <a:avLst/>
          </a:prstGeom>
          <a:noFill/>
          <a:ln w="9525">
            <a:noFill/>
            <a:miter lim="800000"/>
            <a:headEnd/>
            <a:tailEnd/>
          </a:ln>
        </p:spPr>
      </p:pic>
    </p:spTree>
    <p:extLst>
      <p:ext uri="{BB962C8B-B14F-4D97-AF65-F5344CB8AC3E}">
        <p14:creationId xmlns:p14="http://schemas.microsoft.com/office/powerpoint/2010/main" val="4994605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endParaRPr/>
          </a:p>
        </p:txBody>
      </p:sp>
      <p:sp>
        <p:nvSpPr>
          <p:cNvPr id="197" name="Shape 197"/>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endParaRPr/>
          </a:p>
        </p:txBody>
      </p:sp>
      <p:sp>
        <p:nvSpPr>
          <p:cNvPr id="198" name="Shape 198"/>
          <p:cNvSpPr/>
          <p:nvPr/>
        </p:nvSpPr>
        <p:spPr>
          <a:xfrm>
            <a:off x="0" y="0"/>
            <a:ext cx="9144000" cy="6858000"/>
          </a:xfrm>
          <a:prstGeom prst="rect">
            <a:avLst/>
          </a:prstGeom>
          <a:blipFill>
            <a:blip r:embed="rId3" cstate="print"/>
            <a:stretch>
              <a:fillRect/>
            </a:stretch>
          </a:blipFill>
          <a:ln>
            <a:noFill/>
          </a:ln>
        </p:spPr>
      </p:sp>
    </p:spTree>
    <p:extLst>
      <p:ext uri="{BB962C8B-B14F-4D97-AF65-F5344CB8AC3E}">
        <p14:creationId xmlns:p14="http://schemas.microsoft.com/office/powerpoint/2010/main" val="3255756733"/>
      </p:ext>
    </p:extLst>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0503243" cy="6858000"/>
          </a:xfrm>
          <a:prstGeom prst="rect">
            <a:avLst/>
          </a:prstGeom>
        </p:spPr>
      </p:pic>
    </p:spTree>
    <p:extLst>
      <p:ext uri="{BB962C8B-B14F-4D97-AF65-F5344CB8AC3E}">
        <p14:creationId xmlns:p14="http://schemas.microsoft.com/office/powerpoint/2010/main" val="29548231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0503243" cy="6858000"/>
          </a:xfrm>
          <a:prstGeom prst="rect">
            <a:avLst/>
          </a:prstGeom>
        </p:spPr>
      </p:pic>
      <p:sp>
        <p:nvSpPr>
          <p:cNvPr id="3" name="TextBox 2"/>
          <p:cNvSpPr txBox="1"/>
          <p:nvPr/>
        </p:nvSpPr>
        <p:spPr>
          <a:xfrm rot="21425087">
            <a:off x="-19450" y="2744198"/>
            <a:ext cx="9263987" cy="2123658"/>
          </a:xfrm>
          <a:prstGeom prst="rect">
            <a:avLst/>
          </a:prstGeom>
          <a:solidFill>
            <a:schemeClr val="bg1"/>
          </a:solidFill>
          <a:ln>
            <a:solidFill>
              <a:schemeClr val="tx1"/>
            </a:solidFill>
          </a:ln>
        </p:spPr>
        <p:txBody>
          <a:bodyPr wrap="square" rtlCol="0">
            <a:spAutoFit/>
          </a:bodyPr>
          <a:lstStyle/>
          <a:p>
            <a:pPr algn="ctr"/>
            <a:r>
              <a:rPr lang="fi-FI" sz="6600" dirty="0" err="1" smtClean="0"/>
              <a:t>Constantly</a:t>
            </a:r>
            <a:r>
              <a:rPr lang="fi-FI" sz="6600" dirty="0" smtClean="0"/>
              <a:t> </a:t>
            </a:r>
            <a:r>
              <a:rPr lang="fi-FI" sz="6600" dirty="0" err="1" smtClean="0"/>
              <a:t>evidence</a:t>
            </a:r>
            <a:r>
              <a:rPr lang="fi-FI" sz="6600" dirty="0" smtClean="0"/>
              <a:t> </a:t>
            </a:r>
            <a:r>
              <a:rPr lang="fi-FI" sz="6600" dirty="0" err="1" smtClean="0"/>
              <a:t>that</a:t>
            </a:r>
            <a:r>
              <a:rPr lang="fi-FI" sz="6600" dirty="0" smtClean="0"/>
              <a:t> </a:t>
            </a:r>
            <a:r>
              <a:rPr lang="fi-FI" sz="6600" dirty="0" err="1" smtClean="0"/>
              <a:t>you</a:t>
            </a:r>
            <a:r>
              <a:rPr lang="fi-FI" sz="6600" dirty="0" smtClean="0"/>
              <a:t> </a:t>
            </a:r>
            <a:r>
              <a:rPr lang="fi-FI" sz="6600" dirty="0" err="1" smtClean="0"/>
              <a:t>are</a:t>
            </a:r>
            <a:r>
              <a:rPr lang="fi-FI" sz="6600" dirty="0" smtClean="0"/>
              <a:t> </a:t>
            </a:r>
            <a:r>
              <a:rPr lang="fi-FI" sz="6600" dirty="0" err="1" smtClean="0"/>
              <a:t>progressing</a:t>
            </a:r>
            <a:endParaRPr lang="fi-FI" sz="6600" dirty="0"/>
          </a:p>
        </p:txBody>
      </p:sp>
    </p:spTree>
    <p:extLst>
      <p:ext uri="{BB962C8B-B14F-4D97-AF65-F5344CB8AC3E}">
        <p14:creationId xmlns:p14="http://schemas.microsoft.com/office/powerpoint/2010/main" val="5776454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Rectangle 1"/>
          <p:cNvSpPr>
            <a:spLocks noGrp="1" noChangeArrowheads="1"/>
          </p:cNvSpPr>
          <p:nvPr>
            <p:ph type="subTitle" idx="4294967295"/>
          </p:nvPr>
        </p:nvSpPr>
        <p:spPr>
          <a:xfrm>
            <a:off x="115824" y="900113"/>
            <a:ext cx="8930640" cy="4854575"/>
          </a:xfrm>
          <a:ln/>
        </p:spPr>
        <p:txBody>
          <a:bodyPr vert="horz" lIns="0" tIns="0" rIns="0" bIns="0" rtlCol="0" anchor="ctr">
            <a:normAutofit/>
          </a:bodyPr>
          <a:lstStyle/>
          <a:p>
            <a:pPr marL="0" indent="0" algn="ctr">
              <a:lnSpc>
                <a:spcPct val="93000"/>
              </a:lnSpc>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5400" dirty="0" smtClean="0"/>
              <a:t>Empowering students:</a:t>
            </a:r>
            <a:endParaRPr lang="en-GB" sz="5400" dirty="0"/>
          </a:p>
        </p:txBody>
      </p:sp>
    </p:spTree>
    <p:extLst>
      <p:ext uri="{BB962C8B-B14F-4D97-AF65-F5344CB8AC3E}">
        <p14:creationId xmlns:p14="http://schemas.microsoft.com/office/powerpoint/2010/main" val="10390042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0" y="44624"/>
            <a:ext cx="9036496" cy="6696744"/>
          </a:xfrm>
        </p:spPr>
        <p:txBody>
          <a:bodyPr>
            <a:noAutofit/>
          </a:bodyPr>
          <a:lstStyle/>
          <a:p>
            <a:pPr marL="665163" lvl="1">
              <a:lnSpc>
                <a:spcPct val="100000"/>
              </a:lnSpc>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en-GB" sz="4400" b="1" dirty="0" smtClean="0">
                <a:latin typeface="Arial" panose="020B0604020202020204" pitchFamily="34" charset="0"/>
                <a:cs typeface="Arial" panose="020B0604020202020204" pitchFamily="34" charset="0"/>
              </a:rPr>
              <a:t>Top-down:</a:t>
            </a:r>
            <a:r>
              <a:rPr lang="en-GB" sz="4400" dirty="0" smtClean="0">
                <a:latin typeface="Arial" panose="020B0604020202020204" pitchFamily="34" charset="0"/>
                <a:cs typeface="Arial" panose="020B0604020202020204" pitchFamily="34" charset="0"/>
              </a:rPr>
              <a:t> structures:</a:t>
            </a:r>
          </a:p>
          <a:p>
            <a:pPr marL="1028701" lvl="3">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en-GB" sz="4400" dirty="0" smtClean="0">
                <a:latin typeface="Arial" panose="020B0604020202020204" pitchFamily="34" charset="0"/>
                <a:cs typeface="Arial" panose="020B0604020202020204" pitchFamily="34" charset="0"/>
              </a:rPr>
              <a:t> “everything looks good on paper”</a:t>
            </a:r>
          </a:p>
          <a:p>
            <a:pPr marL="665163" lvl="1">
              <a:lnSpc>
                <a:spcPct val="100000"/>
              </a:lnSpc>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en-GB" sz="4400" b="1" dirty="0" smtClean="0">
                <a:latin typeface="Arial" panose="020B0604020202020204" pitchFamily="34" charset="0"/>
                <a:cs typeface="Arial" panose="020B0604020202020204" pitchFamily="34" charset="0"/>
              </a:rPr>
              <a:t>Bottom-up:</a:t>
            </a:r>
            <a:r>
              <a:rPr lang="en-GB" sz="4400" dirty="0" smtClean="0">
                <a:latin typeface="Arial" panose="020B0604020202020204" pitchFamily="34" charset="0"/>
                <a:cs typeface="Arial" panose="020B0604020202020204" pitchFamily="34" charset="0"/>
              </a:rPr>
              <a:t> ownership of the learning environment</a:t>
            </a:r>
          </a:p>
          <a:p>
            <a:pPr marL="1046163" lvl="2" indent="-185738">
              <a:lnSpc>
                <a:spcPct val="100000"/>
              </a:lnSpc>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en-GB" sz="4400" i="1" dirty="0" smtClean="0">
                <a:latin typeface="Arial" panose="020B0604020202020204" pitchFamily="34" charset="0"/>
                <a:cs typeface="Arial" panose="020B0604020202020204" pitchFamily="34" charset="0"/>
              </a:rPr>
              <a:t>Student empowerment</a:t>
            </a:r>
            <a:r>
              <a:rPr lang="en-GB" sz="4400" dirty="0" smtClean="0">
                <a:latin typeface="Arial" panose="020B0604020202020204" pitchFamily="34" charset="0"/>
                <a:cs typeface="Arial" panose="020B0604020202020204" pitchFamily="34" charset="0"/>
              </a:rPr>
              <a:t> by the emergence of versatile learning activities</a:t>
            </a:r>
          </a:p>
        </p:txBody>
      </p:sp>
    </p:spTree>
    <p:extLst>
      <p:ext uri="{BB962C8B-B14F-4D97-AF65-F5344CB8AC3E}">
        <p14:creationId xmlns:p14="http://schemas.microsoft.com/office/powerpoint/2010/main" val="1057232628"/>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144635"/>
            <a:ext cx="9036496" cy="4536504"/>
          </a:xfrm>
        </p:spPr>
        <p:txBody>
          <a:bodyPr>
            <a:noAutofit/>
          </a:bodyPr>
          <a:lstStyle/>
          <a:p>
            <a:pPr marL="665163" algn="l">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fi-FI" sz="6600" b="0" cap="none" spc="0" dirty="0" smtClean="0">
                <a:solidFill>
                  <a:schemeClr val="tx1"/>
                </a:solidFill>
                <a:latin typeface="Arial" panose="020B0604020202020204" pitchFamily="34" charset="0"/>
                <a:cs typeface="Arial" panose="020B0604020202020204" pitchFamily="34" charset="0"/>
              </a:rPr>
              <a:t>As </a:t>
            </a:r>
            <a:r>
              <a:rPr lang="fi-FI" sz="6600" cap="none" spc="0" dirty="0" err="1" smtClean="0">
                <a:latin typeface="Arial" panose="020B0604020202020204" pitchFamily="34" charset="0"/>
                <a:cs typeface="Arial" panose="020B0604020202020204" pitchFamily="34" charset="0"/>
              </a:rPr>
              <a:t>s</a:t>
            </a:r>
            <a:r>
              <a:rPr lang="fi-FI" sz="6600" b="0" cap="none" spc="0" dirty="0" err="1" smtClean="0">
                <a:solidFill>
                  <a:schemeClr val="tx1"/>
                </a:solidFill>
                <a:latin typeface="Arial" panose="020B0604020202020204" pitchFamily="34" charset="0"/>
                <a:cs typeface="Arial" panose="020B0604020202020204" pitchFamily="34" charset="0"/>
              </a:rPr>
              <a:t>oon</a:t>
            </a:r>
            <a:r>
              <a:rPr lang="fi-FI" sz="6600" b="0" cap="none" spc="0" dirty="0" smtClean="0">
                <a:solidFill>
                  <a:schemeClr val="tx1"/>
                </a:solidFill>
                <a:latin typeface="Arial" panose="020B0604020202020204" pitchFamily="34" charset="0"/>
                <a:cs typeface="Arial" panose="020B0604020202020204" pitchFamily="34" charset="0"/>
              </a:rPr>
              <a:t> as </a:t>
            </a:r>
            <a:r>
              <a:rPr lang="fi-FI" sz="6600" b="0" cap="none" spc="0" dirty="0" err="1" smtClean="0">
                <a:solidFill>
                  <a:schemeClr val="tx1"/>
                </a:solidFill>
                <a:latin typeface="Arial" panose="020B0604020202020204" pitchFamily="34" charset="0"/>
                <a:cs typeface="Arial" panose="020B0604020202020204" pitchFamily="34" charset="0"/>
              </a:rPr>
              <a:t>they</a:t>
            </a:r>
            <a:r>
              <a:rPr lang="fi-FI" sz="6600" b="0" cap="none" spc="0" dirty="0" smtClean="0">
                <a:solidFill>
                  <a:schemeClr val="tx1"/>
                </a:solidFill>
                <a:latin typeface="Arial" panose="020B0604020202020204" pitchFamily="34" charset="0"/>
                <a:cs typeface="Arial" panose="020B0604020202020204" pitchFamily="34" charset="0"/>
              </a:rPr>
              <a:t> </a:t>
            </a:r>
            <a:r>
              <a:rPr lang="fi-FI" sz="6600" b="0" cap="none" spc="0" dirty="0" err="1" smtClean="0">
                <a:solidFill>
                  <a:schemeClr val="tx1"/>
                </a:solidFill>
                <a:latin typeface="Arial" panose="020B0604020202020204" pitchFamily="34" charset="0"/>
                <a:cs typeface="Arial" panose="020B0604020202020204" pitchFamily="34" charset="0"/>
              </a:rPr>
              <a:t>can</a:t>
            </a:r>
            <a:r>
              <a:rPr lang="fi-FI" sz="6600" b="0" cap="none" spc="0" dirty="0" smtClean="0">
                <a:solidFill>
                  <a:schemeClr val="tx1"/>
                </a:solidFill>
                <a:latin typeface="Arial" panose="020B0604020202020204" pitchFamily="34" charset="0"/>
                <a:cs typeface="Arial" panose="020B0604020202020204" pitchFamily="34" charset="0"/>
              </a:rPr>
              <a:t> </a:t>
            </a:r>
            <a:r>
              <a:rPr lang="fi-FI" sz="6600" cap="none" spc="0" dirty="0" err="1">
                <a:latin typeface="Arial" panose="020B0604020202020204" pitchFamily="34" charset="0"/>
                <a:cs typeface="Arial" panose="020B0604020202020204" pitchFamily="34" charset="0"/>
              </a:rPr>
              <a:t>d</a:t>
            </a:r>
            <a:r>
              <a:rPr lang="fi-FI" sz="6600" b="0" cap="none" spc="0" dirty="0" err="1" smtClean="0">
                <a:solidFill>
                  <a:schemeClr val="tx1"/>
                </a:solidFill>
                <a:latin typeface="Arial" panose="020B0604020202020204" pitchFamily="34" charset="0"/>
                <a:cs typeface="Arial" panose="020B0604020202020204" pitchFamily="34" charset="0"/>
              </a:rPr>
              <a:t>o</a:t>
            </a:r>
            <a:r>
              <a:rPr lang="fi-FI" sz="6600" b="0" cap="none" spc="0" dirty="0" smtClean="0">
                <a:solidFill>
                  <a:schemeClr val="tx1"/>
                </a:solidFill>
                <a:latin typeface="Arial" panose="020B0604020202020204" pitchFamily="34" charset="0"/>
                <a:cs typeface="Arial" panose="020B0604020202020204" pitchFamily="34" charset="0"/>
              </a:rPr>
              <a:t> </a:t>
            </a:r>
            <a:r>
              <a:rPr lang="fi-FI" sz="6600" cap="none" spc="0" dirty="0" err="1">
                <a:latin typeface="Arial" panose="020B0604020202020204" pitchFamily="34" charset="0"/>
                <a:cs typeface="Arial" panose="020B0604020202020204" pitchFamily="34" charset="0"/>
              </a:rPr>
              <a:t>s</a:t>
            </a:r>
            <a:r>
              <a:rPr lang="fi-FI" sz="6600" b="0" cap="none" spc="0" dirty="0" err="1" smtClean="0">
                <a:solidFill>
                  <a:schemeClr val="tx1"/>
                </a:solidFill>
                <a:latin typeface="Arial" panose="020B0604020202020204" pitchFamily="34" charset="0"/>
                <a:cs typeface="Arial" panose="020B0604020202020204" pitchFamily="34" charset="0"/>
              </a:rPr>
              <a:t>tuff</a:t>
            </a:r>
            <a:r>
              <a:rPr lang="fi-FI" sz="6600" b="0" cap="none" spc="0" dirty="0" smtClean="0">
                <a:solidFill>
                  <a:schemeClr val="tx1"/>
                </a:solidFill>
                <a:latin typeface="Arial" panose="020B0604020202020204" pitchFamily="34" charset="0"/>
                <a:cs typeface="Arial" panose="020B0604020202020204" pitchFamily="34" charset="0"/>
              </a:rPr>
              <a:t>, </a:t>
            </a:r>
            <a:r>
              <a:rPr lang="fi-FI" sz="6600" cap="none" spc="0" dirty="0" err="1">
                <a:latin typeface="Arial" panose="020B0604020202020204" pitchFamily="34" charset="0"/>
                <a:cs typeface="Arial" panose="020B0604020202020204" pitchFamily="34" charset="0"/>
              </a:rPr>
              <a:t>l</a:t>
            </a:r>
            <a:r>
              <a:rPr lang="fi-FI" sz="6600" cap="none" spc="0" dirty="0" err="1" smtClean="0">
                <a:solidFill>
                  <a:schemeClr val="tx1"/>
                </a:solidFill>
                <a:latin typeface="Arial" panose="020B0604020202020204" pitchFamily="34" charset="0"/>
                <a:cs typeface="Arial" panose="020B0604020202020204" pitchFamily="34" charset="0"/>
              </a:rPr>
              <a:t>et</a:t>
            </a:r>
            <a:r>
              <a:rPr lang="fi-FI" sz="6600" cap="none" spc="0" dirty="0" smtClean="0">
                <a:solidFill>
                  <a:schemeClr val="tx1"/>
                </a:solidFill>
                <a:latin typeface="Arial" panose="020B0604020202020204" pitchFamily="34" charset="0"/>
                <a:cs typeface="Arial" panose="020B0604020202020204" pitchFamily="34" charset="0"/>
              </a:rPr>
              <a:t> </a:t>
            </a:r>
            <a:r>
              <a:rPr lang="fi-FI" sz="6600" cap="none" spc="0" dirty="0" err="1" smtClean="0">
                <a:latin typeface="Arial" panose="020B0604020202020204" pitchFamily="34" charset="0"/>
                <a:cs typeface="Arial" panose="020B0604020202020204" pitchFamily="34" charset="0"/>
              </a:rPr>
              <a:t>t</a:t>
            </a:r>
            <a:r>
              <a:rPr lang="fi-FI" sz="6600" cap="none" spc="0" dirty="0" err="1" smtClean="0">
                <a:solidFill>
                  <a:schemeClr val="tx1"/>
                </a:solidFill>
                <a:latin typeface="Arial" panose="020B0604020202020204" pitchFamily="34" charset="0"/>
                <a:cs typeface="Arial" panose="020B0604020202020204" pitchFamily="34" charset="0"/>
              </a:rPr>
              <a:t>hem</a:t>
            </a:r>
            <a:r>
              <a:rPr lang="fi-FI" sz="6600" cap="none" spc="0" dirty="0" smtClean="0">
                <a:solidFill>
                  <a:schemeClr val="tx1"/>
                </a:solidFill>
                <a:latin typeface="Arial" panose="020B0604020202020204" pitchFamily="34" charset="0"/>
                <a:cs typeface="Arial" panose="020B0604020202020204" pitchFamily="34" charset="0"/>
              </a:rPr>
              <a:t>:</a:t>
            </a:r>
            <a:r>
              <a:rPr lang="fi-FI" sz="6600" b="0" cap="none" spc="0" dirty="0" smtClean="0">
                <a:solidFill>
                  <a:schemeClr val="tx1"/>
                </a:solidFill>
                <a:latin typeface="Arial" panose="020B0604020202020204" pitchFamily="34" charset="0"/>
                <a:cs typeface="Arial" panose="020B0604020202020204" pitchFamily="34" charset="0"/>
              </a:rPr>
              <a:t/>
            </a:r>
            <a:br>
              <a:rPr lang="fi-FI" sz="6600" b="0" cap="none" spc="0" dirty="0" smtClean="0">
                <a:solidFill>
                  <a:schemeClr val="tx1"/>
                </a:solidFill>
                <a:latin typeface="Arial" panose="020B0604020202020204" pitchFamily="34" charset="0"/>
                <a:cs typeface="Arial" panose="020B0604020202020204" pitchFamily="34" charset="0"/>
              </a:rPr>
            </a:br>
            <a:r>
              <a:rPr lang="en-GB" sz="3600" b="1" cap="none" spc="0" dirty="0" smtClean="0">
                <a:solidFill>
                  <a:schemeClr val="tx1"/>
                </a:solidFill>
                <a:latin typeface="Arial" panose="020B0604020202020204" pitchFamily="34" charset="0"/>
                <a:cs typeface="Arial" panose="020B0604020202020204" pitchFamily="34" charset="0"/>
              </a:rPr>
              <a:t>Pop-up </a:t>
            </a:r>
            <a:r>
              <a:rPr lang="en-GB" sz="3600" b="1" cap="none" spc="0" dirty="0" smtClean="0">
                <a:solidFill>
                  <a:schemeClr val="tx1"/>
                </a:solidFill>
                <a:latin typeface="Arial" panose="020B0604020202020204" pitchFamily="34" charset="0"/>
                <a:cs typeface="Arial" panose="020B0604020202020204" pitchFamily="34" charset="0"/>
              </a:rPr>
              <a:t>Courses: </a:t>
            </a:r>
            <a:r>
              <a:rPr lang="en-GB" sz="3600" b="0" cap="none" spc="0" dirty="0" smtClean="0">
                <a:solidFill>
                  <a:schemeClr val="tx1"/>
                </a:solidFill>
                <a:latin typeface="Arial" panose="020B0604020202020204" pitchFamily="34" charset="0"/>
                <a:cs typeface="Arial" panose="020B0604020202020204" pitchFamily="34" charset="0"/>
              </a:rPr>
              <a:t>Apps4finland, </a:t>
            </a:r>
            <a:r>
              <a:rPr lang="en-GB" sz="3600" b="0" cap="none" spc="0" dirty="0" err="1" smtClean="0">
                <a:solidFill>
                  <a:schemeClr val="tx1"/>
                </a:solidFill>
                <a:latin typeface="Arial" panose="020B0604020202020204" pitchFamily="34" charset="0"/>
                <a:cs typeface="Arial" panose="020B0604020202020204" pitchFamily="34" charset="0"/>
              </a:rPr>
              <a:t>GameJam</a:t>
            </a:r>
            <a:r>
              <a:rPr lang="en-GB" sz="3600" b="0" cap="none" spc="0" dirty="0" smtClean="0">
                <a:solidFill>
                  <a:schemeClr val="tx1"/>
                </a:solidFill>
                <a:latin typeface="Arial" panose="020B0604020202020204" pitchFamily="34" charset="0"/>
                <a:cs typeface="Arial" panose="020B0604020202020204" pitchFamily="34" charset="0"/>
              </a:rPr>
              <a:t>...</a:t>
            </a:r>
            <a:r>
              <a:rPr lang="en-GB" sz="3600" cap="none" spc="0" dirty="0" smtClean="0">
                <a:solidFill>
                  <a:schemeClr val="tx1"/>
                </a:solidFill>
                <a:latin typeface="Arial" panose="020B0604020202020204" pitchFamily="34" charset="0"/>
                <a:cs typeface="Arial" panose="020B0604020202020204" pitchFamily="34" charset="0"/>
              </a:rPr>
              <a:t/>
            </a:r>
            <a:br>
              <a:rPr lang="en-GB" sz="3600" cap="none" spc="0" dirty="0" smtClean="0">
                <a:solidFill>
                  <a:schemeClr val="tx1"/>
                </a:solidFill>
                <a:latin typeface="Arial" panose="020B0604020202020204" pitchFamily="34" charset="0"/>
                <a:cs typeface="Arial" panose="020B0604020202020204" pitchFamily="34" charset="0"/>
              </a:rPr>
            </a:br>
            <a:r>
              <a:rPr lang="en-GB" sz="3600" b="1" cap="none" spc="0" dirty="0" err="1" smtClean="0">
                <a:solidFill>
                  <a:schemeClr val="tx1"/>
                </a:solidFill>
                <a:latin typeface="Arial" panose="020B0604020202020204" pitchFamily="34" charset="0"/>
                <a:cs typeface="Arial" panose="020B0604020202020204" pitchFamily="34" charset="0"/>
              </a:rPr>
              <a:t>Codecamps</a:t>
            </a:r>
            <a:r>
              <a:rPr lang="en-GB" sz="3600" b="1" cap="none" spc="0" dirty="0" smtClean="0">
                <a:solidFill>
                  <a:schemeClr val="tx1"/>
                </a:solidFill>
                <a:latin typeface="Arial" panose="020B0604020202020204" pitchFamily="34" charset="0"/>
                <a:cs typeface="Arial" panose="020B0604020202020204" pitchFamily="34" charset="0"/>
              </a:rPr>
              <a:t>: </a:t>
            </a:r>
            <a:r>
              <a:rPr lang="en-GB" sz="3600" b="0" cap="none" spc="0" dirty="0" err="1" smtClean="0">
                <a:solidFill>
                  <a:schemeClr val="tx1"/>
                </a:solidFill>
                <a:latin typeface="Arial" panose="020B0604020202020204" pitchFamily="34" charset="0"/>
                <a:cs typeface="Arial" panose="020B0604020202020204" pitchFamily="34" charset="0"/>
              </a:rPr>
              <a:t>Qt</a:t>
            </a:r>
            <a:r>
              <a:rPr lang="en-GB" sz="3600" b="0" cap="none" spc="0" dirty="0" smtClean="0">
                <a:solidFill>
                  <a:schemeClr val="tx1"/>
                </a:solidFill>
                <a:latin typeface="Arial" panose="020B0604020202020204" pitchFamily="34" charset="0"/>
                <a:cs typeface="Arial" panose="020B0604020202020204" pitchFamily="34" charset="0"/>
              </a:rPr>
              <a:t>, Windows Phone, </a:t>
            </a:r>
            <a:r>
              <a:rPr lang="en-GB" sz="3600" b="0" cap="none" spc="0" dirty="0" smtClean="0">
                <a:solidFill>
                  <a:schemeClr val="tx1"/>
                </a:solidFill>
                <a:latin typeface="Arial" panose="020B0604020202020204" pitchFamily="34" charset="0"/>
                <a:cs typeface="Arial" panose="020B0604020202020204" pitchFamily="34" charset="0"/>
              </a:rPr>
              <a:t>Android…</a:t>
            </a:r>
            <a:r>
              <a:rPr lang="en-GB" sz="3600" cap="none" spc="0" dirty="0" smtClean="0">
                <a:solidFill>
                  <a:schemeClr val="tx1"/>
                </a:solidFill>
                <a:latin typeface="Arial" panose="020B0604020202020204" pitchFamily="34" charset="0"/>
                <a:cs typeface="Arial" panose="020B0604020202020204" pitchFamily="34" charset="0"/>
              </a:rPr>
              <a:t/>
            </a:r>
            <a:br>
              <a:rPr lang="en-GB" sz="3600" cap="none" spc="0" dirty="0" smtClean="0">
                <a:solidFill>
                  <a:schemeClr val="tx1"/>
                </a:solidFill>
                <a:latin typeface="Arial" panose="020B0604020202020204" pitchFamily="34" charset="0"/>
                <a:cs typeface="Arial" panose="020B0604020202020204" pitchFamily="34" charset="0"/>
              </a:rPr>
            </a:br>
            <a:r>
              <a:rPr lang="en-GB" sz="3600" b="1" cap="none" spc="0" dirty="0" smtClean="0">
                <a:solidFill>
                  <a:schemeClr val="tx1"/>
                </a:solidFill>
                <a:latin typeface="Arial" panose="020B0604020202020204" pitchFamily="34" charset="0"/>
                <a:cs typeface="Arial" panose="020B0604020202020204" pitchFamily="34" charset="0"/>
              </a:rPr>
              <a:t>Challenges: </a:t>
            </a:r>
            <a:r>
              <a:rPr lang="en-GB" sz="3600" b="0" cap="none" spc="0" dirty="0" smtClean="0">
                <a:solidFill>
                  <a:schemeClr val="tx1"/>
                </a:solidFill>
                <a:latin typeface="Arial" panose="020B0604020202020204" pitchFamily="34" charset="0"/>
                <a:cs typeface="Arial" panose="020B0604020202020204" pitchFamily="34" charset="0"/>
              </a:rPr>
              <a:t>AI </a:t>
            </a:r>
            <a:r>
              <a:rPr lang="en-GB" sz="3600" b="0" cap="none" spc="0" dirty="0" smtClean="0">
                <a:solidFill>
                  <a:schemeClr val="tx1"/>
                </a:solidFill>
                <a:latin typeface="Arial" panose="020B0604020202020204" pitchFamily="34" charset="0"/>
                <a:cs typeface="Arial" panose="020B0604020202020204" pitchFamily="34" charset="0"/>
              </a:rPr>
              <a:t>for Games, Competitive programming (ACM 	ICPC, </a:t>
            </a:r>
            <a:r>
              <a:rPr lang="en-GB" sz="3600" b="0" cap="none" spc="0" dirty="0" smtClean="0">
                <a:solidFill>
                  <a:schemeClr val="tx1"/>
                </a:solidFill>
                <a:latin typeface="Arial" panose="020B0604020202020204" pitchFamily="34" charset="0"/>
                <a:cs typeface="Arial" panose="020B0604020202020204" pitchFamily="34" charset="0"/>
              </a:rPr>
              <a:t>IOI) </a:t>
            </a:r>
            <a:r>
              <a:rPr lang="en-GB" sz="3600" b="1" cap="none" spc="0" dirty="0" smtClean="0">
                <a:solidFill>
                  <a:schemeClr val="tx1"/>
                </a:solidFill>
                <a:latin typeface="Arial" panose="020B0604020202020204" pitchFamily="34" charset="0"/>
                <a:cs typeface="Arial" panose="020B0604020202020204" pitchFamily="34" charset="0"/>
              </a:rPr>
              <a:t>Software </a:t>
            </a:r>
            <a:r>
              <a:rPr lang="en-GB" sz="3600" b="1" cap="none" spc="0" dirty="0" smtClean="0">
                <a:solidFill>
                  <a:schemeClr val="tx1"/>
                </a:solidFill>
                <a:latin typeface="Arial" panose="020B0604020202020204" pitchFamily="34" charset="0"/>
                <a:cs typeface="Arial" panose="020B0604020202020204" pitchFamily="34" charset="0"/>
              </a:rPr>
              <a:t>Factory: </a:t>
            </a:r>
            <a:r>
              <a:rPr lang="en-GB" sz="3600" b="0" cap="none" spc="0" dirty="0" smtClean="0">
                <a:solidFill>
                  <a:schemeClr val="tx1"/>
                </a:solidFill>
                <a:latin typeface="Arial" panose="020B0604020202020204" pitchFamily="34" charset="0"/>
                <a:cs typeface="Arial" panose="020B0604020202020204" pitchFamily="34" charset="0"/>
              </a:rPr>
              <a:t>Real-client </a:t>
            </a:r>
            <a:r>
              <a:rPr lang="en-GB" sz="3600" b="0" cap="none" spc="0" dirty="0" smtClean="0">
                <a:solidFill>
                  <a:schemeClr val="tx1"/>
                </a:solidFill>
                <a:latin typeface="Arial" panose="020B0604020202020204" pitchFamily="34" charset="0"/>
                <a:cs typeface="Arial" panose="020B0604020202020204" pitchFamily="34" charset="0"/>
              </a:rPr>
              <a:t>projects </a:t>
            </a:r>
            <a:r>
              <a:rPr lang="en-GB" sz="3600" b="0" cap="none" spc="0" dirty="0" smtClean="0">
                <a:solidFill>
                  <a:schemeClr val="tx1"/>
                </a:solidFill>
                <a:latin typeface="Arial" panose="020B0604020202020204" pitchFamily="34" charset="0"/>
                <a:cs typeface="Arial" panose="020B0604020202020204" pitchFamily="34" charset="0"/>
              </a:rPr>
              <a:t>with </a:t>
            </a:r>
            <a:r>
              <a:rPr lang="en-GB" sz="3600" b="0" cap="none" spc="0" dirty="0" smtClean="0">
                <a:solidFill>
                  <a:schemeClr val="tx1"/>
                </a:solidFill>
                <a:latin typeface="Arial" panose="020B0604020202020204" pitchFamily="34" charset="0"/>
                <a:cs typeface="Arial" panose="020B0604020202020204" pitchFamily="34" charset="0"/>
              </a:rPr>
              <a:t>spinoffs </a:t>
            </a:r>
            <a:endParaRPr lang="en-US" sz="6600" b="0" cap="none" spc="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51816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Rectangle 1"/>
          <p:cNvSpPr>
            <a:spLocks noGrp="1" noChangeArrowheads="1"/>
          </p:cNvSpPr>
          <p:nvPr>
            <p:ph type="subTitle" idx="4294967295"/>
          </p:nvPr>
        </p:nvSpPr>
        <p:spPr>
          <a:xfrm>
            <a:off x="115824" y="900113"/>
            <a:ext cx="8930640" cy="4854575"/>
          </a:xfrm>
          <a:ln/>
        </p:spPr>
        <p:txBody>
          <a:bodyPr vert="horz" lIns="0" tIns="0" rIns="0" bIns="0" rtlCol="0" anchor="ctr">
            <a:normAutofit/>
          </a:bodyPr>
          <a:lstStyle/>
          <a:p>
            <a:pPr marL="0" indent="0" algn="ctr">
              <a:lnSpc>
                <a:spcPct val="93000"/>
              </a:lnSpc>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5400" dirty="0" smtClean="0"/>
              <a:t>argue </a:t>
            </a:r>
            <a:r>
              <a:rPr lang="en-US" sz="5400" dirty="0"/>
              <a:t>the value and </a:t>
            </a:r>
            <a:r>
              <a:rPr lang="en-US" sz="5400" dirty="0" smtClean="0"/>
              <a:t>relevance to students </a:t>
            </a:r>
          </a:p>
          <a:p>
            <a:pPr marL="0" indent="0" algn="ctr">
              <a:lnSpc>
                <a:spcPct val="93000"/>
              </a:lnSpc>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5400" dirty="0" smtClean="0"/>
              <a:t>day in, day out</a:t>
            </a:r>
            <a:endParaRPr lang="en-GB" sz="5400" dirty="0"/>
          </a:p>
        </p:txBody>
      </p:sp>
    </p:spTree>
    <p:extLst>
      <p:ext uri="{BB962C8B-B14F-4D97-AF65-F5344CB8AC3E}">
        <p14:creationId xmlns:p14="http://schemas.microsoft.com/office/powerpoint/2010/main" val="38714856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973941"/>
          </a:xfrm>
          <a:prstGeom prst="rect">
            <a:avLst/>
          </a:prstGeom>
        </p:spPr>
      </p:pic>
    </p:spTree>
    <p:extLst>
      <p:ext uri="{BB962C8B-B14F-4D97-AF65-F5344CB8AC3E}">
        <p14:creationId xmlns:p14="http://schemas.microsoft.com/office/powerpoint/2010/main" val="2592908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59391" y="2440661"/>
            <a:ext cx="8743425" cy="3165021"/>
          </a:xfrm>
        </p:spPr>
        <p:txBody>
          <a:bodyPr/>
          <a:lstStyle/>
          <a:p>
            <a:pPr>
              <a:lnSpc>
                <a:spcPct val="100000"/>
              </a:lnSpc>
            </a:pPr>
            <a:r>
              <a:rPr lang="en-US" sz="7200" cap="none" spc="0" dirty="0" smtClean="0"/>
              <a:t>we need to argue the relevance to students, day in, day out</a:t>
            </a:r>
            <a:endParaRPr lang="fi-FI" sz="7200" cap="none" spc="0" dirty="0"/>
          </a:p>
        </p:txBody>
      </p:sp>
    </p:spTree>
    <p:extLst>
      <p:ext uri="{BB962C8B-B14F-4D97-AF65-F5344CB8AC3E}">
        <p14:creationId xmlns:p14="http://schemas.microsoft.com/office/powerpoint/2010/main" val="231204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endParaRPr/>
          </a:p>
        </p:txBody>
      </p:sp>
      <p:sp>
        <p:nvSpPr>
          <p:cNvPr id="121" name="Shape 121"/>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endParaRPr/>
          </a:p>
        </p:txBody>
      </p:sp>
      <p:sp>
        <p:nvSpPr>
          <p:cNvPr id="122" name="Shape 122"/>
          <p:cNvSpPr/>
          <p:nvPr/>
        </p:nvSpPr>
        <p:spPr>
          <a:xfrm>
            <a:off x="0" y="13072"/>
            <a:ext cx="9468544" cy="7016328"/>
          </a:xfrm>
          <a:prstGeom prst="rect">
            <a:avLst/>
          </a:prstGeom>
          <a:blipFill>
            <a:blip r:embed="rId3"/>
            <a:stretch>
              <a:fillRect/>
            </a:stretch>
          </a:blipFill>
          <a:ln>
            <a:noFill/>
          </a:ln>
        </p:spPr>
      </p:sp>
      <p:sp>
        <p:nvSpPr>
          <p:cNvPr id="2" name="TextBox 1"/>
          <p:cNvSpPr txBox="1"/>
          <p:nvPr/>
        </p:nvSpPr>
        <p:spPr>
          <a:xfrm>
            <a:off x="7697448" y="6569793"/>
            <a:ext cx="1573967" cy="367259"/>
          </a:xfrm>
          <a:prstGeom prst="rect">
            <a:avLst/>
          </a:prstGeom>
          <a:noFill/>
        </p:spPr>
        <p:txBody>
          <a:bodyPr wrap="square" rtlCol="0">
            <a:spAutoFit/>
          </a:bodyPr>
          <a:lstStyle/>
          <a:p>
            <a:r>
              <a:rPr lang="fi-FI" i="1" dirty="0" smtClean="0">
                <a:solidFill>
                  <a:schemeClr val="bg1">
                    <a:lumMod val="85000"/>
                  </a:schemeClr>
                </a:solidFill>
              </a:rPr>
              <a:t>Collins, 2001</a:t>
            </a:r>
            <a:endParaRPr lang="fi-FI" i="1" dirty="0">
              <a:solidFill>
                <a:schemeClr val="bg1">
                  <a:lumMod val="85000"/>
                </a:schemeClr>
              </a:solidFill>
            </a:endParaRPr>
          </a:p>
        </p:txBody>
      </p:sp>
    </p:spTree>
    <p:extLst>
      <p:ext uri="{BB962C8B-B14F-4D97-AF65-F5344CB8AC3E}">
        <p14:creationId xmlns:p14="http://schemas.microsoft.com/office/powerpoint/2010/main" val="1882246471"/>
      </p:ext>
    </p:extLst>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endParaRPr/>
          </a:p>
        </p:txBody>
      </p:sp>
      <p:sp>
        <p:nvSpPr>
          <p:cNvPr id="121" name="Shape 121"/>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endParaRPr/>
          </a:p>
        </p:txBody>
      </p:sp>
      <p:sp>
        <p:nvSpPr>
          <p:cNvPr id="122" name="Shape 122"/>
          <p:cNvSpPr/>
          <p:nvPr/>
        </p:nvSpPr>
        <p:spPr>
          <a:xfrm>
            <a:off x="0" y="13072"/>
            <a:ext cx="9468544" cy="7016328"/>
          </a:xfrm>
          <a:prstGeom prst="rect">
            <a:avLst/>
          </a:prstGeom>
          <a:blipFill>
            <a:blip r:embed="rId3"/>
            <a:stretch>
              <a:fillRect/>
            </a:stretch>
          </a:blipFill>
          <a:ln>
            <a:noFill/>
          </a:ln>
        </p:spPr>
      </p:sp>
      <p:sp>
        <p:nvSpPr>
          <p:cNvPr id="2" name="TextBox 1"/>
          <p:cNvSpPr txBox="1"/>
          <p:nvPr/>
        </p:nvSpPr>
        <p:spPr>
          <a:xfrm>
            <a:off x="7697448" y="6569793"/>
            <a:ext cx="1573967" cy="367259"/>
          </a:xfrm>
          <a:prstGeom prst="rect">
            <a:avLst/>
          </a:prstGeom>
          <a:noFill/>
        </p:spPr>
        <p:txBody>
          <a:bodyPr wrap="square" rtlCol="0">
            <a:spAutoFit/>
          </a:bodyPr>
          <a:lstStyle/>
          <a:p>
            <a:r>
              <a:rPr lang="fi-FI" i="1" dirty="0" smtClean="0">
                <a:solidFill>
                  <a:schemeClr val="bg1">
                    <a:lumMod val="85000"/>
                  </a:schemeClr>
                </a:solidFill>
              </a:rPr>
              <a:t>Collins, 2001</a:t>
            </a:r>
            <a:endParaRPr lang="fi-FI" i="1" dirty="0">
              <a:solidFill>
                <a:schemeClr val="bg1">
                  <a:lumMod val="85000"/>
                </a:schemeClr>
              </a:solidFill>
            </a:endParaRPr>
          </a:p>
        </p:txBody>
      </p:sp>
      <p:cxnSp>
        <p:nvCxnSpPr>
          <p:cNvPr id="4" name="Straight Connector 3"/>
          <p:cNvCxnSpPr/>
          <p:nvPr/>
        </p:nvCxnSpPr>
        <p:spPr>
          <a:xfrm flipV="1">
            <a:off x="7944787" y="3762531"/>
            <a:ext cx="1026826" cy="7495"/>
          </a:xfrm>
          <a:prstGeom prst="line">
            <a:avLst/>
          </a:prstGeom>
          <a:ln w="76200">
            <a:solidFill>
              <a:schemeClr val="accent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1204960"/>
      </p:ext>
    </p:extLst>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endParaRPr/>
          </a:p>
        </p:txBody>
      </p:sp>
      <p:sp>
        <p:nvSpPr>
          <p:cNvPr id="121" name="Shape 121"/>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endParaRPr/>
          </a:p>
        </p:txBody>
      </p:sp>
      <p:sp>
        <p:nvSpPr>
          <p:cNvPr id="122" name="Shape 122"/>
          <p:cNvSpPr/>
          <p:nvPr/>
        </p:nvSpPr>
        <p:spPr>
          <a:xfrm>
            <a:off x="0" y="13072"/>
            <a:ext cx="9468544" cy="7016328"/>
          </a:xfrm>
          <a:prstGeom prst="rect">
            <a:avLst/>
          </a:prstGeom>
          <a:blipFill>
            <a:blip r:embed="rId3"/>
            <a:stretch>
              <a:fillRect/>
            </a:stretch>
          </a:blipFill>
          <a:ln>
            <a:noFill/>
          </a:ln>
        </p:spPr>
      </p:sp>
      <p:sp>
        <p:nvSpPr>
          <p:cNvPr id="2" name="TextBox 1"/>
          <p:cNvSpPr txBox="1"/>
          <p:nvPr/>
        </p:nvSpPr>
        <p:spPr>
          <a:xfrm>
            <a:off x="7697448" y="6569793"/>
            <a:ext cx="1573967" cy="367259"/>
          </a:xfrm>
          <a:prstGeom prst="rect">
            <a:avLst/>
          </a:prstGeom>
          <a:noFill/>
        </p:spPr>
        <p:txBody>
          <a:bodyPr wrap="square" rtlCol="0">
            <a:spAutoFit/>
          </a:bodyPr>
          <a:lstStyle/>
          <a:p>
            <a:r>
              <a:rPr lang="fi-FI" i="1" dirty="0" smtClean="0">
                <a:solidFill>
                  <a:schemeClr val="bg1">
                    <a:lumMod val="85000"/>
                  </a:schemeClr>
                </a:solidFill>
              </a:rPr>
              <a:t>Collins, 2001</a:t>
            </a:r>
            <a:endParaRPr lang="fi-FI" i="1" dirty="0">
              <a:solidFill>
                <a:schemeClr val="bg1">
                  <a:lumMod val="85000"/>
                </a:schemeClr>
              </a:solidFill>
            </a:endParaRPr>
          </a:p>
        </p:txBody>
      </p:sp>
      <p:cxnSp>
        <p:nvCxnSpPr>
          <p:cNvPr id="4" name="Straight Connector 3"/>
          <p:cNvCxnSpPr/>
          <p:nvPr/>
        </p:nvCxnSpPr>
        <p:spPr>
          <a:xfrm flipV="1">
            <a:off x="7944787" y="3762531"/>
            <a:ext cx="1026826" cy="7495"/>
          </a:xfrm>
          <a:prstGeom prst="line">
            <a:avLst/>
          </a:prstGeom>
          <a:ln w="7620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3232878" y="6794902"/>
            <a:ext cx="1818807" cy="7496"/>
          </a:xfrm>
          <a:prstGeom prst="line">
            <a:avLst/>
          </a:prstGeom>
          <a:ln w="76200">
            <a:solidFill>
              <a:schemeClr val="accent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668433"/>
      </p:ext>
    </p:extLst>
  </p:cSld>
  <p:clrMapOvr>
    <a:masterClrMapping/>
  </p:clrMapOvr>
  <p:transition spd="slow">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endParaRPr/>
          </a:p>
        </p:txBody>
      </p:sp>
      <p:sp>
        <p:nvSpPr>
          <p:cNvPr id="121" name="Shape 121"/>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endParaRPr/>
          </a:p>
        </p:txBody>
      </p:sp>
      <p:sp>
        <p:nvSpPr>
          <p:cNvPr id="122" name="Shape 122"/>
          <p:cNvSpPr/>
          <p:nvPr/>
        </p:nvSpPr>
        <p:spPr>
          <a:xfrm>
            <a:off x="0" y="13072"/>
            <a:ext cx="9468544" cy="7016328"/>
          </a:xfrm>
          <a:prstGeom prst="rect">
            <a:avLst/>
          </a:prstGeom>
          <a:blipFill>
            <a:blip r:embed="rId3"/>
            <a:stretch>
              <a:fillRect/>
            </a:stretch>
          </a:blipFill>
          <a:ln>
            <a:noFill/>
          </a:ln>
        </p:spPr>
      </p:sp>
      <p:sp>
        <p:nvSpPr>
          <p:cNvPr id="2" name="TextBox 1"/>
          <p:cNvSpPr txBox="1"/>
          <p:nvPr/>
        </p:nvSpPr>
        <p:spPr>
          <a:xfrm>
            <a:off x="7697448" y="6569793"/>
            <a:ext cx="1573967" cy="367259"/>
          </a:xfrm>
          <a:prstGeom prst="rect">
            <a:avLst/>
          </a:prstGeom>
          <a:noFill/>
        </p:spPr>
        <p:txBody>
          <a:bodyPr wrap="square" rtlCol="0">
            <a:spAutoFit/>
          </a:bodyPr>
          <a:lstStyle/>
          <a:p>
            <a:r>
              <a:rPr lang="fi-FI" i="1" dirty="0" smtClean="0">
                <a:solidFill>
                  <a:schemeClr val="bg1">
                    <a:lumMod val="85000"/>
                  </a:schemeClr>
                </a:solidFill>
              </a:rPr>
              <a:t>Collins, 2001</a:t>
            </a:r>
            <a:endParaRPr lang="fi-FI" i="1" dirty="0">
              <a:solidFill>
                <a:schemeClr val="bg1">
                  <a:lumMod val="85000"/>
                </a:schemeClr>
              </a:solidFill>
            </a:endParaRPr>
          </a:p>
        </p:txBody>
      </p:sp>
      <p:cxnSp>
        <p:nvCxnSpPr>
          <p:cNvPr id="4" name="Straight Connector 3"/>
          <p:cNvCxnSpPr/>
          <p:nvPr/>
        </p:nvCxnSpPr>
        <p:spPr>
          <a:xfrm flipV="1">
            <a:off x="7944787" y="3762531"/>
            <a:ext cx="1026826" cy="7495"/>
          </a:xfrm>
          <a:prstGeom prst="line">
            <a:avLst/>
          </a:prstGeom>
          <a:ln w="7620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3232878" y="6794902"/>
            <a:ext cx="1818807" cy="7496"/>
          </a:xfrm>
          <a:prstGeom prst="line">
            <a:avLst/>
          </a:prstGeom>
          <a:ln w="76200">
            <a:solidFill>
              <a:schemeClr val="accent5"/>
            </a:solidFill>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4901784" y="1221698"/>
            <a:ext cx="2166078" cy="1596453"/>
          </a:xfrm>
          <a:prstGeom prst="rect">
            <a:avLst/>
          </a:prstGeom>
          <a:noFill/>
          <a:ln w="7620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800246017"/>
      </p:ext>
    </p:extLst>
  </p:cSld>
  <p:clrMapOvr>
    <a:masterClrMapping/>
  </p:clrMapOvr>
  <p:transition spd="slow">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77199" y="361684"/>
            <a:ext cx="8528444" cy="1802396"/>
          </a:xfrm>
        </p:spPr>
        <p:txBody>
          <a:bodyPr/>
          <a:lstStyle/>
          <a:p>
            <a:r>
              <a:rPr lang="en-US" dirty="0" smtClean="0"/>
              <a:t>UH’s pedagogical development model</a:t>
            </a:r>
            <a:endParaRPr lang="en-US" dirty="0"/>
          </a:p>
        </p:txBody>
      </p:sp>
      <p:sp>
        <p:nvSpPr>
          <p:cNvPr id="8" name="Oval 7"/>
          <p:cNvSpPr/>
          <p:nvPr/>
        </p:nvSpPr>
        <p:spPr>
          <a:xfrm>
            <a:off x="5980907" y="3178809"/>
            <a:ext cx="1326324" cy="1208010"/>
          </a:xfrm>
          <a:prstGeom prst="ellipse">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695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77199" y="361684"/>
            <a:ext cx="8528444" cy="1802396"/>
          </a:xfrm>
        </p:spPr>
        <p:txBody>
          <a:bodyPr/>
          <a:lstStyle/>
          <a:p>
            <a:r>
              <a:rPr lang="en-US" dirty="0" smtClean="0"/>
              <a:t>UH’s pedagogical development model</a:t>
            </a:r>
            <a:endParaRPr lang="en-US" dirty="0"/>
          </a:p>
        </p:txBody>
      </p:sp>
      <p:grpSp>
        <p:nvGrpSpPr>
          <p:cNvPr id="11" name="Group 10"/>
          <p:cNvGrpSpPr/>
          <p:nvPr/>
        </p:nvGrpSpPr>
        <p:grpSpPr>
          <a:xfrm>
            <a:off x="5114792" y="3178809"/>
            <a:ext cx="3152135" cy="1208010"/>
            <a:chOff x="4911720" y="3288268"/>
            <a:chExt cx="2969984" cy="1158240"/>
          </a:xfrm>
        </p:grpSpPr>
        <p:sp>
          <p:nvSpPr>
            <p:cNvPr id="8" name="Oval 7"/>
            <p:cNvSpPr/>
            <p:nvPr/>
          </p:nvSpPr>
          <p:spPr>
            <a:xfrm>
              <a:off x="5727784" y="3288268"/>
              <a:ext cx="1249680" cy="1158240"/>
            </a:xfrm>
            <a:prstGeom prst="ellipse">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911720" y="3473400"/>
              <a:ext cx="2969984" cy="796760"/>
            </a:xfrm>
            <a:prstGeom prst="rect">
              <a:avLst/>
            </a:prstGeom>
            <a:noFill/>
          </p:spPr>
          <p:txBody>
            <a:bodyPr wrap="square" rtlCol="0">
              <a:spAutoFit/>
            </a:bodyPr>
            <a:lstStyle/>
            <a:p>
              <a:pPr algn="ctr"/>
              <a:r>
                <a:rPr lang="en-US" sz="1600" b="1" dirty="0" smtClean="0"/>
                <a:t>Centre </a:t>
              </a:r>
              <a:r>
                <a:rPr lang="en-US" sz="1600" b="1" dirty="0"/>
                <a:t>for </a:t>
              </a:r>
              <a:endParaRPr lang="en-US" sz="1600" b="1" dirty="0" smtClean="0"/>
            </a:p>
            <a:p>
              <a:pPr algn="ctr"/>
              <a:r>
                <a:rPr lang="en-US" sz="1600" b="1" dirty="0" smtClean="0"/>
                <a:t>Research </a:t>
              </a:r>
              <a:r>
                <a:rPr lang="en-US" sz="1600" b="1" dirty="0"/>
                <a:t>and </a:t>
              </a:r>
              <a:r>
                <a:rPr lang="en-US" sz="1600" b="1" dirty="0" smtClean="0"/>
                <a:t>Development</a:t>
              </a:r>
            </a:p>
            <a:p>
              <a:pPr algn="ctr"/>
              <a:r>
                <a:rPr lang="en-US" sz="1600" b="1" dirty="0" smtClean="0"/>
                <a:t>of </a:t>
              </a:r>
              <a:r>
                <a:rPr lang="en-US" sz="1600" b="1" dirty="0"/>
                <a:t>Higher Education </a:t>
              </a:r>
            </a:p>
          </p:txBody>
        </p:sp>
      </p:grpSp>
    </p:spTree>
    <p:extLst>
      <p:ext uri="{BB962C8B-B14F-4D97-AF65-F5344CB8AC3E}">
        <p14:creationId xmlns:p14="http://schemas.microsoft.com/office/powerpoint/2010/main" val="1484781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77199" y="361684"/>
            <a:ext cx="8528444" cy="1802396"/>
          </a:xfrm>
        </p:spPr>
        <p:txBody>
          <a:bodyPr/>
          <a:lstStyle/>
          <a:p>
            <a:r>
              <a:rPr lang="en-US" dirty="0" smtClean="0"/>
              <a:t>UH’s pedagogical development model</a:t>
            </a:r>
            <a:endParaRPr lang="en-US" dirty="0"/>
          </a:p>
        </p:txBody>
      </p:sp>
      <p:grpSp>
        <p:nvGrpSpPr>
          <p:cNvPr id="11" name="Group 10"/>
          <p:cNvGrpSpPr/>
          <p:nvPr/>
        </p:nvGrpSpPr>
        <p:grpSpPr>
          <a:xfrm>
            <a:off x="5114792" y="3178809"/>
            <a:ext cx="3152135" cy="1208010"/>
            <a:chOff x="4911720" y="3288268"/>
            <a:chExt cx="2969984" cy="1158240"/>
          </a:xfrm>
        </p:grpSpPr>
        <p:sp>
          <p:nvSpPr>
            <p:cNvPr id="8" name="Oval 7"/>
            <p:cNvSpPr/>
            <p:nvPr/>
          </p:nvSpPr>
          <p:spPr>
            <a:xfrm>
              <a:off x="5727784" y="3288268"/>
              <a:ext cx="1249680" cy="1158240"/>
            </a:xfrm>
            <a:prstGeom prst="ellipse">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911720" y="3473400"/>
              <a:ext cx="2969984" cy="796760"/>
            </a:xfrm>
            <a:prstGeom prst="rect">
              <a:avLst/>
            </a:prstGeom>
            <a:noFill/>
          </p:spPr>
          <p:txBody>
            <a:bodyPr wrap="square" rtlCol="0">
              <a:spAutoFit/>
            </a:bodyPr>
            <a:lstStyle/>
            <a:p>
              <a:pPr algn="ctr"/>
              <a:r>
                <a:rPr lang="en-US" sz="1600" b="1" dirty="0" smtClean="0"/>
                <a:t>Centre </a:t>
              </a:r>
              <a:r>
                <a:rPr lang="en-US" sz="1600" b="1" dirty="0"/>
                <a:t>for </a:t>
              </a:r>
              <a:endParaRPr lang="en-US" sz="1600" b="1" dirty="0" smtClean="0"/>
            </a:p>
            <a:p>
              <a:pPr algn="ctr"/>
              <a:r>
                <a:rPr lang="en-US" sz="1600" b="1" dirty="0" smtClean="0"/>
                <a:t>Research </a:t>
              </a:r>
              <a:r>
                <a:rPr lang="en-US" sz="1600" b="1" dirty="0"/>
                <a:t>and </a:t>
              </a:r>
              <a:r>
                <a:rPr lang="en-US" sz="1600" b="1" dirty="0" smtClean="0"/>
                <a:t>Development</a:t>
              </a:r>
            </a:p>
            <a:p>
              <a:pPr algn="ctr"/>
              <a:r>
                <a:rPr lang="en-US" sz="1600" b="1" dirty="0" smtClean="0"/>
                <a:t>of </a:t>
              </a:r>
              <a:r>
                <a:rPr lang="en-US" sz="1600" b="1" dirty="0"/>
                <a:t>Higher Education </a:t>
              </a:r>
            </a:p>
          </p:txBody>
        </p:sp>
      </p:grpSp>
      <p:sp>
        <p:nvSpPr>
          <p:cNvPr id="10" name="TextBox 9"/>
          <p:cNvSpPr txBox="1"/>
          <p:nvPr/>
        </p:nvSpPr>
        <p:spPr>
          <a:xfrm>
            <a:off x="277199" y="2164080"/>
            <a:ext cx="4460240" cy="1969770"/>
          </a:xfrm>
          <a:prstGeom prst="rect">
            <a:avLst/>
          </a:prstGeom>
          <a:noFill/>
        </p:spPr>
        <p:txBody>
          <a:bodyPr wrap="square" rtlCol="0">
            <a:spAutoFit/>
          </a:bodyPr>
          <a:lstStyle/>
          <a:p>
            <a:r>
              <a:rPr lang="en-US" sz="1600" b="1" dirty="0"/>
              <a:t>Centre for </a:t>
            </a:r>
            <a:r>
              <a:rPr lang="en-US" sz="1600" b="1" dirty="0" smtClean="0"/>
              <a:t>Research </a:t>
            </a:r>
            <a:r>
              <a:rPr lang="en-US" sz="1600" b="1" dirty="0"/>
              <a:t>and </a:t>
            </a:r>
            <a:r>
              <a:rPr lang="en-US" sz="1600" b="1" dirty="0" smtClean="0"/>
              <a:t>Development of </a:t>
            </a:r>
            <a:r>
              <a:rPr lang="en-US" sz="1600" b="1" dirty="0"/>
              <a:t>Higher </a:t>
            </a:r>
            <a:r>
              <a:rPr lang="en-US" sz="1600" b="1" dirty="0" smtClean="0"/>
              <a:t>Education</a:t>
            </a:r>
          </a:p>
          <a:p>
            <a:pPr marL="285750" indent="-285750">
              <a:buFont typeface="Wingdings" charset="2"/>
              <a:buChar char="§"/>
            </a:pPr>
            <a:r>
              <a:rPr lang="en-US" dirty="0"/>
              <a:t>Promotes and coordinates </a:t>
            </a:r>
            <a:r>
              <a:rPr lang="en-US" dirty="0" smtClean="0"/>
              <a:t>the scholarship </a:t>
            </a:r>
            <a:r>
              <a:rPr lang="en-US" dirty="0"/>
              <a:t>of teaching</a:t>
            </a:r>
          </a:p>
          <a:p>
            <a:pPr marL="285750" indent="-285750">
              <a:buFont typeface="Wingdings" charset="2"/>
              <a:buChar char="§"/>
            </a:pPr>
            <a:r>
              <a:rPr lang="en-US" dirty="0"/>
              <a:t>Conducts research on higher education</a:t>
            </a:r>
          </a:p>
          <a:p>
            <a:pPr marL="285750" indent="-285750">
              <a:buFont typeface="Wingdings" charset="2"/>
              <a:buChar char="§"/>
            </a:pPr>
            <a:r>
              <a:rPr lang="en-US" dirty="0"/>
              <a:t>Provides courses on university pedagogy </a:t>
            </a:r>
          </a:p>
        </p:txBody>
      </p:sp>
    </p:spTree>
    <p:extLst>
      <p:ext uri="{BB962C8B-B14F-4D97-AF65-F5344CB8AC3E}">
        <p14:creationId xmlns:p14="http://schemas.microsoft.com/office/powerpoint/2010/main" val="2915113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77199" y="361684"/>
            <a:ext cx="8528444" cy="1802396"/>
          </a:xfrm>
        </p:spPr>
        <p:txBody>
          <a:bodyPr/>
          <a:lstStyle/>
          <a:p>
            <a:r>
              <a:rPr lang="en-US" dirty="0" smtClean="0"/>
              <a:t>UH’s pedagogical development model</a:t>
            </a:r>
            <a:endParaRPr lang="en-US" dirty="0"/>
          </a:p>
        </p:txBody>
      </p:sp>
      <p:grpSp>
        <p:nvGrpSpPr>
          <p:cNvPr id="11" name="Group 10"/>
          <p:cNvGrpSpPr/>
          <p:nvPr/>
        </p:nvGrpSpPr>
        <p:grpSpPr>
          <a:xfrm>
            <a:off x="5094520" y="2701963"/>
            <a:ext cx="3258670" cy="2183671"/>
            <a:chOff x="4892620" y="2831068"/>
            <a:chExt cx="3070363" cy="2093704"/>
          </a:xfrm>
        </p:grpSpPr>
        <p:sp>
          <p:nvSpPr>
            <p:cNvPr id="4" name="Donut 3"/>
            <p:cNvSpPr/>
            <p:nvPr/>
          </p:nvSpPr>
          <p:spPr>
            <a:xfrm>
              <a:off x="5189304" y="2831068"/>
              <a:ext cx="2315096" cy="2093704"/>
            </a:xfrm>
            <a:prstGeom prst="donut">
              <a:avLst>
                <a:gd name="adj" fmla="val 28044"/>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1"/>
                </a:solidFill>
              </a:endParaRPr>
            </a:p>
          </p:txBody>
        </p:sp>
        <p:sp>
          <p:nvSpPr>
            <p:cNvPr id="7" name="TextBox 6"/>
            <p:cNvSpPr txBox="1"/>
            <p:nvPr/>
          </p:nvSpPr>
          <p:spPr>
            <a:xfrm>
              <a:off x="4892620" y="2963784"/>
              <a:ext cx="3070363" cy="324606"/>
            </a:xfrm>
            <a:prstGeom prst="rect">
              <a:avLst/>
            </a:prstGeom>
            <a:noFill/>
          </p:spPr>
          <p:txBody>
            <a:bodyPr wrap="square" rtlCol="0">
              <a:spAutoFit/>
            </a:bodyPr>
            <a:lstStyle/>
            <a:p>
              <a:r>
                <a:rPr lang="en-GB" sz="1600" b="1" dirty="0" smtClean="0"/>
                <a:t>Pedagogical university lectors</a:t>
              </a:r>
              <a:endParaRPr lang="en-GB" sz="1600" b="1" dirty="0"/>
            </a:p>
          </p:txBody>
        </p:sp>
        <p:sp>
          <p:nvSpPr>
            <p:cNvPr id="8" name="Oval 7"/>
            <p:cNvSpPr/>
            <p:nvPr/>
          </p:nvSpPr>
          <p:spPr>
            <a:xfrm>
              <a:off x="5727784" y="3288268"/>
              <a:ext cx="1249680" cy="1158240"/>
            </a:xfrm>
            <a:prstGeom prst="ellipse">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911720" y="3473400"/>
              <a:ext cx="2969984" cy="796760"/>
            </a:xfrm>
            <a:prstGeom prst="rect">
              <a:avLst/>
            </a:prstGeom>
            <a:noFill/>
          </p:spPr>
          <p:txBody>
            <a:bodyPr wrap="square" rtlCol="0">
              <a:spAutoFit/>
            </a:bodyPr>
            <a:lstStyle/>
            <a:p>
              <a:pPr algn="ctr"/>
              <a:r>
                <a:rPr lang="en-US" sz="1600" b="1" dirty="0" smtClean="0"/>
                <a:t>Centre </a:t>
              </a:r>
              <a:r>
                <a:rPr lang="en-US" sz="1600" b="1" dirty="0"/>
                <a:t>for </a:t>
              </a:r>
              <a:endParaRPr lang="en-US" sz="1600" b="1" dirty="0" smtClean="0"/>
            </a:p>
            <a:p>
              <a:pPr algn="ctr"/>
              <a:r>
                <a:rPr lang="en-US" sz="1600" b="1" dirty="0" smtClean="0"/>
                <a:t>Research </a:t>
              </a:r>
              <a:r>
                <a:rPr lang="en-US" sz="1600" b="1" dirty="0"/>
                <a:t>and </a:t>
              </a:r>
              <a:r>
                <a:rPr lang="en-US" sz="1600" b="1" dirty="0" smtClean="0"/>
                <a:t>Development</a:t>
              </a:r>
            </a:p>
            <a:p>
              <a:pPr algn="ctr"/>
              <a:r>
                <a:rPr lang="en-US" sz="1600" b="1" dirty="0" smtClean="0"/>
                <a:t>of </a:t>
              </a:r>
              <a:r>
                <a:rPr lang="en-US" sz="1600" b="1" dirty="0"/>
                <a:t>Higher Education </a:t>
              </a:r>
            </a:p>
          </p:txBody>
        </p:sp>
      </p:grpSp>
      <p:sp>
        <p:nvSpPr>
          <p:cNvPr id="10" name="TextBox 9"/>
          <p:cNvSpPr txBox="1"/>
          <p:nvPr/>
        </p:nvSpPr>
        <p:spPr>
          <a:xfrm>
            <a:off x="277199" y="2164080"/>
            <a:ext cx="4460240" cy="1969770"/>
          </a:xfrm>
          <a:prstGeom prst="rect">
            <a:avLst/>
          </a:prstGeom>
          <a:noFill/>
        </p:spPr>
        <p:txBody>
          <a:bodyPr wrap="square" rtlCol="0">
            <a:spAutoFit/>
          </a:bodyPr>
          <a:lstStyle/>
          <a:p>
            <a:r>
              <a:rPr lang="en-US" sz="1600" b="1" dirty="0"/>
              <a:t>Centre for </a:t>
            </a:r>
            <a:r>
              <a:rPr lang="en-US" sz="1600" b="1" dirty="0" smtClean="0"/>
              <a:t>Research </a:t>
            </a:r>
            <a:r>
              <a:rPr lang="en-US" sz="1600" b="1" dirty="0"/>
              <a:t>and </a:t>
            </a:r>
            <a:r>
              <a:rPr lang="en-US" sz="1600" b="1" dirty="0" smtClean="0"/>
              <a:t>Development of </a:t>
            </a:r>
            <a:r>
              <a:rPr lang="en-US" sz="1600" b="1" dirty="0"/>
              <a:t>Higher </a:t>
            </a:r>
            <a:r>
              <a:rPr lang="en-US" sz="1600" b="1" dirty="0" smtClean="0"/>
              <a:t>Education</a:t>
            </a:r>
          </a:p>
          <a:p>
            <a:pPr marL="285750" indent="-285750">
              <a:buFont typeface="Wingdings" charset="2"/>
              <a:buChar char="§"/>
            </a:pPr>
            <a:r>
              <a:rPr lang="en-US" dirty="0"/>
              <a:t>Promotes and coordinates </a:t>
            </a:r>
            <a:r>
              <a:rPr lang="en-US" dirty="0" smtClean="0"/>
              <a:t>the scholarship </a:t>
            </a:r>
            <a:r>
              <a:rPr lang="en-US" dirty="0"/>
              <a:t>of teaching</a:t>
            </a:r>
          </a:p>
          <a:p>
            <a:pPr marL="285750" indent="-285750">
              <a:buFont typeface="Wingdings" charset="2"/>
              <a:buChar char="§"/>
            </a:pPr>
            <a:r>
              <a:rPr lang="en-US" dirty="0"/>
              <a:t>Conducts research on higher education</a:t>
            </a:r>
          </a:p>
          <a:p>
            <a:pPr marL="285750" indent="-285750">
              <a:buFont typeface="Wingdings" charset="2"/>
              <a:buChar char="§"/>
            </a:pPr>
            <a:r>
              <a:rPr lang="en-US" dirty="0"/>
              <a:t>Provides courses on university pedagogy </a:t>
            </a:r>
          </a:p>
        </p:txBody>
      </p:sp>
    </p:spTree>
    <p:extLst>
      <p:ext uri="{BB962C8B-B14F-4D97-AF65-F5344CB8AC3E}">
        <p14:creationId xmlns:p14="http://schemas.microsoft.com/office/powerpoint/2010/main" val="3369875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77199" y="361684"/>
            <a:ext cx="8528444" cy="1802396"/>
          </a:xfrm>
        </p:spPr>
        <p:txBody>
          <a:bodyPr/>
          <a:lstStyle/>
          <a:p>
            <a:r>
              <a:rPr lang="en-US" dirty="0" smtClean="0"/>
              <a:t>UH’s pedagogical development model</a:t>
            </a:r>
            <a:endParaRPr lang="en-US" dirty="0"/>
          </a:p>
        </p:txBody>
      </p:sp>
      <p:grpSp>
        <p:nvGrpSpPr>
          <p:cNvPr id="11" name="Group 10"/>
          <p:cNvGrpSpPr/>
          <p:nvPr/>
        </p:nvGrpSpPr>
        <p:grpSpPr>
          <a:xfrm>
            <a:off x="5094520" y="2701963"/>
            <a:ext cx="3258670" cy="2183671"/>
            <a:chOff x="4892620" y="2831068"/>
            <a:chExt cx="3070363" cy="2093704"/>
          </a:xfrm>
        </p:grpSpPr>
        <p:sp>
          <p:nvSpPr>
            <p:cNvPr id="4" name="Donut 3"/>
            <p:cNvSpPr/>
            <p:nvPr/>
          </p:nvSpPr>
          <p:spPr>
            <a:xfrm>
              <a:off x="5189304" y="2831068"/>
              <a:ext cx="2315096" cy="2093704"/>
            </a:xfrm>
            <a:prstGeom prst="donut">
              <a:avLst>
                <a:gd name="adj" fmla="val 28044"/>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1"/>
                </a:solidFill>
              </a:endParaRPr>
            </a:p>
          </p:txBody>
        </p:sp>
        <p:sp>
          <p:nvSpPr>
            <p:cNvPr id="7" name="TextBox 6"/>
            <p:cNvSpPr txBox="1"/>
            <p:nvPr/>
          </p:nvSpPr>
          <p:spPr>
            <a:xfrm>
              <a:off x="4892620" y="2963784"/>
              <a:ext cx="3070363" cy="324606"/>
            </a:xfrm>
            <a:prstGeom prst="rect">
              <a:avLst/>
            </a:prstGeom>
            <a:noFill/>
          </p:spPr>
          <p:txBody>
            <a:bodyPr wrap="square" rtlCol="0">
              <a:spAutoFit/>
            </a:bodyPr>
            <a:lstStyle/>
            <a:p>
              <a:r>
                <a:rPr lang="en-GB" sz="1600" b="1" dirty="0" smtClean="0"/>
                <a:t>Pedagogical university lectors</a:t>
              </a:r>
              <a:endParaRPr lang="en-GB" sz="1600" b="1" dirty="0"/>
            </a:p>
          </p:txBody>
        </p:sp>
        <p:sp>
          <p:nvSpPr>
            <p:cNvPr id="8" name="Oval 7"/>
            <p:cNvSpPr/>
            <p:nvPr/>
          </p:nvSpPr>
          <p:spPr>
            <a:xfrm>
              <a:off x="5727784" y="3288268"/>
              <a:ext cx="1249680" cy="1158240"/>
            </a:xfrm>
            <a:prstGeom prst="ellipse">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911720" y="3473400"/>
              <a:ext cx="2969984" cy="796760"/>
            </a:xfrm>
            <a:prstGeom prst="rect">
              <a:avLst/>
            </a:prstGeom>
            <a:noFill/>
          </p:spPr>
          <p:txBody>
            <a:bodyPr wrap="square" rtlCol="0">
              <a:spAutoFit/>
            </a:bodyPr>
            <a:lstStyle/>
            <a:p>
              <a:pPr algn="ctr"/>
              <a:r>
                <a:rPr lang="en-US" sz="1600" b="1" dirty="0" smtClean="0"/>
                <a:t>Centre </a:t>
              </a:r>
              <a:r>
                <a:rPr lang="en-US" sz="1600" b="1" dirty="0"/>
                <a:t>for </a:t>
              </a:r>
              <a:endParaRPr lang="en-US" sz="1600" b="1" dirty="0" smtClean="0"/>
            </a:p>
            <a:p>
              <a:pPr algn="ctr"/>
              <a:r>
                <a:rPr lang="en-US" sz="1600" b="1" dirty="0" smtClean="0"/>
                <a:t>Research </a:t>
              </a:r>
              <a:r>
                <a:rPr lang="en-US" sz="1600" b="1" dirty="0"/>
                <a:t>and </a:t>
              </a:r>
              <a:r>
                <a:rPr lang="en-US" sz="1600" b="1" dirty="0" smtClean="0"/>
                <a:t>Development</a:t>
              </a:r>
            </a:p>
            <a:p>
              <a:pPr algn="ctr"/>
              <a:r>
                <a:rPr lang="en-US" sz="1600" b="1" dirty="0" smtClean="0"/>
                <a:t>of </a:t>
              </a:r>
              <a:r>
                <a:rPr lang="en-US" sz="1600" b="1" dirty="0"/>
                <a:t>Higher Education </a:t>
              </a:r>
            </a:p>
          </p:txBody>
        </p:sp>
      </p:grpSp>
      <p:sp>
        <p:nvSpPr>
          <p:cNvPr id="10" name="TextBox 9"/>
          <p:cNvSpPr txBox="1"/>
          <p:nvPr/>
        </p:nvSpPr>
        <p:spPr>
          <a:xfrm>
            <a:off x="277199" y="2164080"/>
            <a:ext cx="4460240" cy="1969770"/>
          </a:xfrm>
          <a:prstGeom prst="rect">
            <a:avLst/>
          </a:prstGeom>
          <a:noFill/>
        </p:spPr>
        <p:txBody>
          <a:bodyPr wrap="square" rtlCol="0">
            <a:spAutoFit/>
          </a:bodyPr>
          <a:lstStyle/>
          <a:p>
            <a:r>
              <a:rPr lang="en-US" sz="1600" b="1" dirty="0"/>
              <a:t>Centre for </a:t>
            </a:r>
            <a:r>
              <a:rPr lang="en-US" sz="1600" b="1" dirty="0" smtClean="0"/>
              <a:t>Research </a:t>
            </a:r>
            <a:r>
              <a:rPr lang="en-US" sz="1600" b="1" dirty="0"/>
              <a:t>and </a:t>
            </a:r>
            <a:r>
              <a:rPr lang="en-US" sz="1600" b="1" dirty="0" smtClean="0"/>
              <a:t>Development of </a:t>
            </a:r>
            <a:r>
              <a:rPr lang="en-US" sz="1600" b="1" dirty="0"/>
              <a:t>Higher </a:t>
            </a:r>
            <a:r>
              <a:rPr lang="en-US" sz="1600" b="1" dirty="0" smtClean="0"/>
              <a:t>Education</a:t>
            </a:r>
          </a:p>
          <a:p>
            <a:pPr marL="285750" indent="-285750">
              <a:buFont typeface="Wingdings" charset="2"/>
              <a:buChar char="§"/>
            </a:pPr>
            <a:r>
              <a:rPr lang="en-US" dirty="0"/>
              <a:t>Promotes and coordinates </a:t>
            </a:r>
            <a:r>
              <a:rPr lang="en-US" dirty="0" smtClean="0"/>
              <a:t>the scholarship </a:t>
            </a:r>
            <a:r>
              <a:rPr lang="en-US" dirty="0"/>
              <a:t>of teaching</a:t>
            </a:r>
          </a:p>
          <a:p>
            <a:pPr marL="285750" indent="-285750">
              <a:buFont typeface="Wingdings" charset="2"/>
              <a:buChar char="§"/>
            </a:pPr>
            <a:r>
              <a:rPr lang="en-US" dirty="0"/>
              <a:t>Conducts research on higher education</a:t>
            </a:r>
          </a:p>
          <a:p>
            <a:pPr marL="285750" indent="-285750">
              <a:buFont typeface="Wingdings" charset="2"/>
              <a:buChar char="§"/>
            </a:pPr>
            <a:r>
              <a:rPr lang="en-US" dirty="0"/>
              <a:t>Provides courses on university pedagogy </a:t>
            </a:r>
          </a:p>
        </p:txBody>
      </p:sp>
      <p:sp>
        <p:nvSpPr>
          <p:cNvPr id="12" name="TextBox 11"/>
          <p:cNvSpPr txBox="1"/>
          <p:nvPr/>
        </p:nvSpPr>
        <p:spPr>
          <a:xfrm>
            <a:off x="277199" y="4192508"/>
            <a:ext cx="5320961" cy="1169551"/>
          </a:xfrm>
          <a:prstGeom prst="rect">
            <a:avLst/>
          </a:prstGeom>
          <a:noFill/>
        </p:spPr>
        <p:txBody>
          <a:bodyPr wrap="square" rtlCol="0">
            <a:spAutoFit/>
          </a:bodyPr>
          <a:lstStyle/>
          <a:p>
            <a:r>
              <a:rPr lang="en-US" sz="1600" b="1" dirty="0" smtClean="0"/>
              <a:t>Network of senior lecturers in university pedagogy</a:t>
            </a:r>
          </a:p>
          <a:p>
            <a:pPr marL="285750" indent="-285750">
              <a:buFont typeface="Wingdings" charset="2"/>
              <a:buChar char="§"/>
            </a:pPr>
            <a:r>
              <a:rPr lang="en-US" dirty="0" smtClean="0"/>
              <a:t>Faculty-level development and related pedagogical research</a:t>
            </a:r>
          </a:p>
          <a:p>
            <a:pPr marL="285750" indent="-285750">
              <a:buFont typeface="Wingdings" charset="2"/>
              <a:buChar char="§"/>
            </a:pPr>
            <a:r>
              <a:rPr lang="en-US" dirty="0" smtClean="0"/>
              <a:t>Faculty-level courses on university pedagogy</a:t>
            </a:r>
          </a:p>
        </p:txBody>
      </p:sp>
    </p:spTree>
    <p:extLst>
      <p:ext uri="{BB962C8B-B14F-4D97-AF65-F5344CB8AC3E}">
        <p14:creationId xmlns:p14="http://schemas.microsoft.com/office/powerpoint/2010/main" val="2744584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77199" y="361684"/>
            <a:ext cx="8528444" cy="1802396"/>
          </a:xfrm>
        </p:spPr>
        <p:txBody>
          <a:bodyPr/>
          <a:lstStyle/>
          <a:p>
            <a:r>
              <a:rPr lang="en-US" dirty="0" smtClean="0"/>
              <a:t>UH’s pedagogical development model</a:t>
            </a:r>
            <a:endParaRPr lang="en-US" dirty="0"/>
          </a:p>
        </p:txBody>
      </p:sp>
      <p:grpSp>
        <p:nvGrpSpPr>
          <p:cNvPr id="11" name="Group 10"/>
          <p:cNvGrpSpPr/>
          <p:nvPr/>
        </p:nvGrpSpPr>
        <p:grpSpPr>
          <a:xfrm>
            <a:off x="4493030" y="1731342"/>
            <a:ext cx="4356184" cy="4205724"/>
            <a:chOff x="4325888" y="1900436"/>
            <a:chExt cx="4104456" cy="4032448"/>
          </a:xfrm>
        </p:grpSpPr>
        <p:sp>
          <p:nvSpPr>
            <p:cNvPr id="4" name="Donut 3"/>
            <p:cNvSpPr/>
            <p:nvPr/>
          </p:nvSpPr>
          <p:spPr>
            <a:xfrm>
              <a:off x="5189304" y="2831068"/>
              <a:ext cx="2315096" cy="2093704"/>
            </a:xfrm>
            <a:prstGeom prst="donut">
              <a:avLst>
                <a:gd name="adj" fmla="val 28044"/>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1"/>
                </a:solidFill>
              </a:endParaRPr>
            </a:p>
          </p:txBody>
        </p:sp>
        <p:sp>
          <p:nvSpPr>
            <p:cNvPr id="5" name="Donut 4"/>
            <p:cNvSpPr/>
            <p:nvPr/>
          </p:nvSpPr>
          <p:spPr>
            <a:xfrm>
              <a:off x="4325888" y="1900436"/>
              <a:ext cx="4104456" cy="4032448"/>
            </a:xfrm>
            <a:prstGeom prst="donut">
              <a:avLst/>
            </a:prstGeom>
            <a:solidFill>
              <a:schemeClr val="accent4">
                <a:lumMod val="40000"/>
                <a:lumOff val="60000"/>
                <a:alpha val="7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1"/>
                </a:solidFill>
              </a:endParaRPr>
            </a:p>
          </p:txBody>
        </p:sp>
        <p:sp>
          <p:nvSpPr>
            <p:cNvPr id="6" name="TextBox 5"/>
            <p:cNvSpPr txBox="1"/>
            <p:nvPr/>
          </p:nvSpPr>
          <p:spPr>
            <a:xfrm>
              <a:off x="5090160" y="2353692"/>
              <a:ext cx="2872824" cy="354116"/>
            </a:xfrm>
            <a:prstGeom prst="rect">
              <a:avLst/>
            </a:prstGeom>
            <a:noFill/>
          </p:spPr>
          <p:txBody>
            <a:bodyPr wrap="square" rtlCol="0">
              <a:spAutoFit/>
            </a:bodyPr>
            <a:lstStyle/>
            <a:p>
              <a:r>
                <a:rPr lang="fi-FI" b="1" cap="all" dirty="0">
                  <a:solidFill>
                    <a:srgbClr val="000000"/>
                  </a:solidFill>
                </a:rPr>
                <a:t>Teachers</a:t>
              </a:r>
              <a:r>
                <a:rPr lang="fi-FI" b="1" dirty="0" smtClean="0">
                  <a:solidFill>
                    <a:srgbClr val="000000"/>
                  </a:solidFill>
                </a:rPr>
                <a:t>’ </a:t>
              </a:r>
              <a:r>
                <a:rPr lang="fi-FI" b="1" cap="all" dirty="0" smtClean="0">
                  <a:solidFill>
                    <a:srgbClr val="000000"/>
                  </a:solidFill>
                </a:rPr>
                <a:t>Academy</a:t>
              </a:r>
              <a:endParaRPr lang="fi-FI" b="1" cap="all" dirty="0">
                <a:solidFill>
                  <a:srgbClr val="000000"/>
                </a:solidFill>
              </a:endParaRPr>
            </a:p>
          </p:txBody>
        </p:sp>
        <p:sp>
          <p:nvSpPr>
            <p:cNvPr id="7" name="TextBox 6"/>
            <p:cNvSpPr txBox="1"/>
            <p:nvPr/>
          </p:nvSpPr>
          <p:spPr>
            <a:xfrm>
              <a:off x="4892620" y="2963784"/>
              <a:ext cx="3070363" cy="324606"/>
            </a:xfrm>
            <a:prstGeom prst="rect">
              <a:avLst/>
            </a:prstGeom>
            <a:noFill/>
          </p:spPr>
          <p:txBody>
            <a:bodyPr wrap="square" rtlCol="0">
              <a:spAutoFit/>
            </a:bodyPr>
            <a:lstStyle/>
            <a:p>
              <a:r>
                <a:rPr lang="en-GB" sz="1600" b="1" dirty="0" smtClean="0"/>
                <a:t>Pedagogical university lectors</a:t>
              </a:r>
              <a:endParaRPr lang="en-GB" sz="1600" b="1" dirty="0"/>
            </a:p>
          </p:txBody>
        </p:sp>
        <p:sp>
          <p:nvSpPr>
            <p:cNvPr id="8" name="Oval 7"/>
            <p:cNvSpPr/>
            <p:nvPr/>
          </p:nvSpPr>
          <p:spPr>
            <a:xfrm>
              <a:off x="5727784" y="3288268"/>
              <a:ext cx="1249680" cy="1158240"/>
            </a:xfrm>
            <a:prstGeom prst="ellipse">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911720" y="3473400"/>
              <a:ext cx="2969984" cy="796760"/>
            </a:xfrm>
            <a:prstGeom prst="rect">
              <a:avLst/>
            </a:prstGeom>
            <a:noFill/>
          </p:spPr>
          <p:txBody>
            <a:bodyPr wrap="square" rtlCol="0">
              <a:spAutoFit/>
            </a:bodyPr>
            <a:lstStyle/>
            <a:p>
              <a:pPr algn="ctr"/>
              <a:r>
                <a:rPr lang="en-US" sz="1600" b="1" dirty="0" smtClean="0"/>
                <a:t>Centre </a:t>
              </a:r>
              <a:r>
                <a:rPr lang="en-US" sz="1600" b="1" dirty="0"/>
                <a:t>for </a:t>
              </a:r>
              <a:endParaRPr lang="en-US" sz="1600" b="1" dirty="0" smtClean="0"/>
            </a:p>
            <a:p>
              <a:pPr algn="ctr"/>
              <a:r>
                <a:rPr lang="en-US" sz="1600" b="1" dirty="0" smtClean="0"/>
                <a:t>Research </a:t>
              </a:r>
              <a:r>
                <a:rPr lang="en-US" sz="1600" b="1" dirty="0"/>
                <a:t>and </a:t>
              </a:r>
              <a:r>
                <a:rPr lang="en-US" sz="1600" b="1" dirty="0" smtClean="0"/>
                <a:t>Development</a:t>
              </a:r>
            </a:p>
            <a:p>
              <a:pPr algn="ctr"/>
              <a:r>
                <a:rPr lang="en-US" sz="1600" b="1" dirty="0" smtClean="0"/>
                <a:t>of </a:t>
              </a:r>
              <a:r>
                <a:rPr lang="en-US" sz="1600" b="1" dirty="0"/>
                <a:t>Higher Education </a:t>
              </a:r>
            </a:p>
          </p:txBody>
        </p:sp>
      </p:grpSp>
      <p:sp>
        <p:nvSpPr>
          <p:cNvPr id="10" name="TextBox 9"/>
          <p:cNvSpPr txBox="1"/>
          <p:nvPr/>
        </p:nvSpPr>
        <p:spPr>
          <a:xfrm>
            <a:off x="277199" y="2164080"/>
            <a:ext cx="4460240" cy="1969770"/>
          </a:xfrm>
          <a:prstGeom prst="rect">
            <a:avLst/>
          </a:prstGeom>
          <a:noFill/>
        </p:spPr>
        <p:txBody>
          <a:bodyPr wrap="square" rtlCol="0">
            <a:spAutoFit/>
          </a:bodyPr>
          <a:lstStyle/>
          <a:p>
            <a:r>
              <a:rPr lang="en-US" sz="1600" b="1" dirty="0"/>
              <a:t>Centre for </a:t>
            </a:r>
            <a:r>
              <a:rPr lang="en-US" sz="1600" b="1" dirty="0" smtClean="0"/>
              <a:t>Research </a:t>
            </a:r>
            <a:r>
              <a:rPr lang="en-US" sz="1600" b="1" dirty="0"/>
              <a:t>and </a:t>
            </a:r>
            <a:r>
              <a:rPr lang="en-US" sz="1600" b="1" dirty="0" smtClean="0"/>
              <a:t>Development of </a:t>
            </a:r>
            <a:r>
              <a:rPr lang="en-US" sz="1600" b="1" dirty="0"/>
              <a:t>Higher </a:t>
            </a:r>
            <a:r>
              <a:rPr lang="en-US" sz="1600" b="1" dirty="0" smtClean="0"/>
              <a:t>Education</a:t>
            </a:r>
          </a:p>
          <a:p>
            <a:pPr marL="285750" indent="-285750">
              <a:buFont typeface="Wingdings" charset="2"/>
              <a:buChar char="§"/>
            </a:pPr>
            <a:r>
              <a:rPr lang="en-US" dirty="0"/>
              <a:t>Promotes and coordinates </a:t>
            </a:r>
            <a:r>
              <a:rPr lang="en-US" dirty="0" smtClean="0"/>
              <a:t>the scholarship </a:t>
            </a:r>
            <a:r>
              <a:rPr lang="en-US" dirty="0"/>
              <a:t>of teaching</a:t>
            </a:r>
          </a:p>
          <a:p>
            <a:pPr marL="285750" indent="-285750">
              <a:buFont typeface="Wingdings" charset="2"/>
              <a:buChar char="§"/>
            </a:pPr>
            <a:r>
              <a:rPr lang="en-US" dirty="0"/>
              <a:t>Conducts research on higher education</a:t>
            </a:r>
          </a:p>
          <a:p>
            <a:pPr marL="285750" indent="-285750">
              <a:buFont typeface="Wingdings" charset="2"/>
              <a:buChar char="§"/>
            </a:pPr>
            <a:r>
              <a:rPr lang="en-US" dirty="0"/>
              <a:t>Provides courses on university pedagogy </a:t>
            </a:r>
          </a:p>
        </p:txBody>
      </p:sp>
      <p:sp>
        <p:nvSpPr>
          <p:cNvPr id="12" name="TextBox 11"/>
          <p:cNvSpPr txBox="1"/>
          <p:nvPr/>
        </p:nvSpPr>
        <p:spPr>
          <a:xfrm>
            <a:off x="277199" y="4192508"/>
            <a:ext cx="5320961" cy="1169551"/>
          </a:xfrm>
          <a:prstGeom prst="rect">
            <a:avLst/>
          </a:prstGeom>
          <a:noFill/>
        </p:spPr>
        <p:txBody>
          <a:bodyPr wrap="square" rtlCol="0">
            <a:spAutoFit/>
          </a:bodyPr>
          <a:lstStyle/>
          <a:p>
            <a:r>
              <a:rPr lang="en-US" sz="1600" b="1" dirty="0" smtClean="0"/>
              <a:t>Network of senior lecturers in university pedagogy</a:t>
            </a:r>
          </a:p>
          <a:p>
            <a:pPr marL="285750" indent="-285750">
              <a:buFont typeface="Wingdings" charset="2"/>
              <a:buChar char="§"/>
            </a:pPr>
            <a:r>
              <a:rPr lang="en-US" dirty="0" smtClean="0"/>
              <a:t>Faculty-level development and related pedagogical research</a:t>
            </a:r>
          </a:p>
          <a:p>
            <a:pPr marL="285750" indent="-285750">
              <a:buFont typeface="Wingdings" charset="2"/>
              <a:buChar char="§"/>
            </a:pPr>
            <a:r>
              <a:rPr lang="en-US" dirty="0" smtClean="0"/>
              <a:t>Faculty-level courses on university pedagogy</a:t>
            </a:r>
          </a:p>
        </p:txBody>
      </p:sp>
    </p:spTree>
    <p:extLst>
      <p:ext uri="{BB962C8B-B14F-4D97-AF65-F5344CB8AC3E}">
        <p14:creationId xmlns:p14="http://schemas.microsoft.com/office/powerpoint/2010/main" val="3939458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Rectangle 1"/>
          <p:cNvSpPr>
            <a:spLocks noGrp="1" noChangeArrowheads="1"/>
          </p:cNvSpPr>
          <p:nvPr>
            <p:ph type="subTitle" idx="4294967295"/>
          </p:nvPr>
        </p:nvSpPr>
        <p:spPr>
          <a:xfrm>
            <a:off x="1095982" y="2178996"/>
            <a:ext cx="7950481" cy="3575692"/>
          </a:xfrm>
          <a:ln/>
        </p:spPr>
        <p:txBody>
          <a:bodyPr vert="horz" lIns="0" tIns="0" rIns="0" bIns="0" rtlCol="0" anchor="t">
            <a:normAutofit/>
          </a:bodyPr>
          <a:lstStyle/>
          <a:p>
            <a:pPr marL="0" indent="0">
              <a:lnSpc>
                <a:spcPct val="93000"/>
              </a:lnSpc>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5400" dirty="0" smtClean="0"/>
              <a:t>LinkedIn</a:t>
            </a:r>
          </a:p>
        </p:txBody>
      </p:sp>
      <p:pic>
        <p:nvPicPr>
          <p:cNvPr id="2" name="Picture 1"/>
          <p:cNvPicPr>
            <a:picLocks noChangeAspect="1"/>
          </p:cNvPicPr>
          <p:nvPr/>
        </p:nvPicPr>
        <p:blipFill>
          <a:blip r:embed="rId3"/>
          <a:stretch>
            <a:fillRect/>
          </a:stretch>
        </p:blipFill>
        <p:spPr>
          <a:xfrm>
            <a:off x="926346" y="2011751"/>
            <a:ext cx="3668140" cy="1160541"/>
          </a:xfrm>
          <a:prstGeom prst="rect">
            <a:avLst/>
          </a:prstGeom>
        </p:spPr>
      </p:pic>
    </p:spTree>
    <p:extLst>
      <p:ext uri="{BB962C8B-B14F-4D97-AF65-F5344CB8AC3E}">
        <p14:creationId xmlns:p14="http://schemas.microsoft.com/office/powerpoint/2010/main" val="20004116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hoa_tammenterho.jpg"/>
          <p:cNvPicPr>
            <a:picLocks noChangeAspect="1"/>
          </p:cNvPicPr>
          <p:nvPr/>
        </p:nvPicPr>
        <p:blipFill>
          <a:blip r:embed="rId3" cstate="email">
            <a:alphaModFix amt="51000"/>
            <a:extLst>
              <a:ext uri="{28A0092B-C50C-407E-A947-70E740481C1C}">
                <a14:useLocalDpi xmlns:a14="http://schemas.microsoft.com/office/drawing/2010/main"/>
              </a:ext>
            </a:extLst>
          </a:blip>
          <a:stretch>
            <a:fillRect/>
          </a:stretch>
        </p:blipFill>
        <p:spPr>
          <a:xfrm rot="20370972">
            <a:off x="3514556" y="-410690"/>
            <a:ext cx="6555984" cy="8022281"/>
          </a:xfrm>
          <a:prstGeom prst="rect">
            <a:avLst/>
          </a:prstGeom>
        </p:spPr>
      </p:pic>
      <p:sp>
        <p:nvSpPr>
          <p:cNvPr id="2" name="Otsikko 1"/>
          <p:cNvSpPr>
            <a:spLocks noGrp="1"/>
          </p:cNvSpPr>
          <p:nvPr>
            <p:ph type="ctrTitle"/>
          </p:nvPr>
        </p:nvSpPr>
        <p:spPr/>
        <p:txBody>
          <a:bodyPr/>
          <a:lstStyle/>
          <a:p>
            <a:r>
              <a:rPr lang="fi-FI" dirty="0" smtClean="0"/>
              <a:t>TEACHERS’ ACADEMY</a:t>
            </a:r>
            <a:endParaRPr lang="fi-FI" dirty="0"/>
          </a:p>
        </p:txBody>
      </p:sp>
      <p:sp>
        <p:nvSpPr>
          <p:cNvPr id="5" name="Subtitle 4"/>
          <p:cNvSpPr>
            <a:spLocks noGrp="1"/>
          </p:cNvSpPr>
          <p:nvPr>
            <p:ph type="subTitle" idx="1"/>
          </p:nvPr>
        </p:nvSpPr>
        <p:spPr/>
        <p:txBody>
          <a:bodyPr/>
          <a:lstStyle/>
          <a:p>
            <a:endParaRPr lang="fi-FI"/>
          </a:p>
        </p:txBody>
      </p:sp>
    </p:spTree>
    <p:extLst>
      <p:ext uri="{BB962C8B-B14F-4D97-AF65-F5344CB8AC3E}">
        <p14:creationId xmlns:p14="http://schemas.microsoft.com/office/powerpoint/2010/main" val="2914045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Content Placeholder 5" descr="_E3F0698.jpg"/>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4801992" y="1355976"/>
            <a:ext cx="3816008" cy="3130365"/>
          </a:xfrm>
        </p:spPr>
      </p:pic>
      <p:sp>
        <p:nvSpPr>
          <p:cNvPr id="4" name="Title 3"/>
          <p:cNvSpPr>
            <a:spLocks noGrp="1"/>
          </p:cNvSpPr>
          <p:nvPr>
            <p:ph type="title"/>
          </p:nvPr>
        </p:nvSpPr>
        <p:spPr/>
        <p:txBody>
          <a:bodyPr/>
          <a:lstStyle/>
          <a:p>
            <a:r>
              <a:rPr lang="en-US" dirty="0" smtClean="0"/>
              <a:t>Reward system</a:t>
            </a:r>
            <a:endParaRPr lang="en-US" dirty="0"/>
          </a:p>
        </p:txBody>
      </p:sp>
      <p:sp>
        <p:nvSpPr>
          <p:cNvPr id="2" name="Content Placeholder 1"/>
          <p:cNvSpPr>
            <a:spLocks noGrp="1"/>
          </p:cNvSpPr>
          <p:nvPr>
            <p:ph sz="half" idx="1"/>
          </p:nvPr>
        </p:nvSpPr>
        <p:spPr>
          <a:xfrm>
            <a:off x="277199" y="1355976"/>
            <a:ext cx="4294801" cy="4280876"/>
          </a:xfrm>
        </p:spPr>
        <p:txBody>
          <a:bodyPr/>
          <a:lstStyle/>
          <a:p>
            <a:pPr marL="0" indent="0">
              <a:buNone/>
            </a:pPr>
            <a:r>
              <a:rPr lang="en-US" sz="2800" dirty="0" smtClean="0"/>
              <a:t>The selected teachers are recognised as permanent members of the Academy and receive a personal (10 000 € / year / 2 years).</a:t>
            </a:r>
          </a:p>
          <a:p>
            <a:pPr marL="0" indent="0">
              <a:buNone/>
            </a:pPr>
            <a:endParaRPr lang="en-US" sz="1000" dirty="0" smtClean="0"/>
          </a:p>
          <a:p>
            <a:pPr marL="0" indent="0">
              <a:buNone/>
            </a:pPr>
            <a:r>
              <a:rPr lang="en-US" sz="2800" dirty="0" smtClean="0"/>
              <a:t>The teacher’s home unit: grant for its development of teaching (15 000 € / year / 2 years).</a:t>
            </a:r>
            <a:endParaRPr lang="en-US" sz="2800" dirty="0"/>
          </a:p>
        </p:txBody>
      </p:sp>
      <p:pic>
        <p:nvPicPr>
          <p:cNvPr id="7" name="Picture 6" descr="terho.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845494">
            <a:off x="6722550" y="4373670"/>
            <a:ext cx="1297772" cy="1730362"/>
          </a:xfrm>
          <a:prstGeom prst="rect">
            <a:avLst/>
          </a:prstGeom>
        </p:spPr>
      </p:pic>
    </p:spTree>
    <p:extLst>
      <p:ext uri="{BB962C8B-B14F-4D97-AF65-F5344CB8AC3E}">
        <p14:creationId xmlns:p14="http://schemas.microsoft.com/office/powerpoint/2010/main" val="68817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Content Placeholder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107504" y="3152037"/>
            <a:ext cx="3694935" cy="3384674"/>
          </a:xfrm>
          <a:prstGeom prst="rect">
            <a:avLst/>
          </a:prstGeom>
          <a:noFill/>
          <a:ln w="9525">
            <a:noFill/>
            <a:miter lim="800000"/>
            <a:headEnd/>
            <a:tailEnd/>
          </a:ln>
        </p:spPr>
      </p:pic>
      <p:pic>
        <p:nvPicPr>
          <p:cNvPr id="8" name="Picture 7" descr="jasenet_2014_2015_750px_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80047" y="3943384"/>
            <a:ext cx="5019792" cy="2593327"/>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47019" y="961100"/>
            <a:ext cx="4416152" cy="2945021"/>
          </a:xfrm>
          <a:prstGeom prst="rect">
            <a:avLst/>
          </a:prstGeom>
        </p:spPr>
      </p:pic>
      <p:sp>
        <p:nvSpPr>
          <p:cNvPr id="10" name="TextBox 9"/>
          <p:cNvSpPr txBox="1"/>
          <p:nvPr/>
        </p:nvSpPr>
        <p:spPr>
          <a:xfrm>
            <a:off x="426720" y="1621388"/>
            <a:ext cx="2993127" cy="1200329"/>
          </a:xfrm>
          <a:prstGeom prst="rect">
            <a:avLst/>
          </a:prstGeom>
          <a:noFill/>
        </p:spPr>
        <p:txBody>
          <a:bodyPr wrap="none" rtlCol="0">
            <a:spAutoFit/>
          </a:bodyPr>
          <a:lstStyle/>
          <a:p>
            <a:r>
              <a:rPr lang="en-GB" dirty="0" smtClean="0"/>
              <a:t>30 founding members 2013</a:t>
            </a:r>
            <a:br>
              <a:rPr lang="en-GB" dirty="0" smtClean="0"/>
            </a:br>
            <a:r>
              <a:rPr lang="en-GB" dirty="0" smtClean="0"/>
              <a:t>20 fellows 2014</a:t>
            </a:r>
            <a:br>
              <a:rPr lang="en-GB" dirty="0" smtClean="0"/>
            </a:br>
            <a:r>
              <a:rPr lang="en-GB" dirty="0" smtClean="0"/>
              <a:t>20 fellows 2015</a:t>
            </a:r>
            <a:br>
              <a:rPr lang="en-GB" dirty="0" smtClean="0"/>
            </a:br>
            <a:r>
              <a:rPr lang="en-GB" dirty="0" smtClean="0"/>
              <a:t>10 new fellows 2017</a:t>
            </a:r>
            <a:endParaRPr lang="en-GB" dirty="0"/>
          </a:p>
        </p:txBody>
      </p:sp>
      <p:sp>
        <p:nvSpPr>
          <p:cNvPr id="6" name="Title 5"/>
          <p:cNvSpPr>
            <a:spLocks noGrp="1"/>
          </p:cNvSpPr>
          <p:nvPr>
            <p:ph type="title"/>
          </p:nvPr>
        </p:nvSpPr>
        <p:spPr/>
        <p:txBody>
          <a:bodyPr/>
          <a:lstStyle/>
          <a:p>
            <a:r>
              <a:rPr lang="en-US" dirty="0" smtClean="0"/>
              <a:t>network </a:t>
            </a:r>
            <a:r>
              <a:rPr lang="en-US" dirty="0"/>
              <a:t>of </a:t>
            </a:r>
            <a:br>
              <a:rPr lang="en-US" dirty="0"/>
            </a:br>
            <a:r>
              <a:rPr lang="en-US" dirty="0"/>
              <a:t>top teachers</a:t>
            </a:r>
          </a:p>
        </p:txBody>
      </p:sp>
    </p:spTree>
    <p:extLst>
      <p:ext uri="{BB962C8B-B14F-4D97-AF65-F5344CB8AC3E}">
        <p14:creationId xmlns:p14="http://schemas.microsoft.com/office/powerpoint/2010/main" val="1765603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34072"/>
            <a:ext cx="9108504" cy="1143000"/>
          </a:xfrm>
        </p:spPr>
        <p:txBody>
          <a:bodyPr>
            <a:noAutofit/>
          </a:bodyPr>
          <a:lstStyle/>
          <a:p>
            <a:pPr algn="ctr"/>
            <a:r>
              <a:rPr lang="fi-FI" sz="11500" dirty="0" err="1" smtClean="0">
                <a:latin typeface="Arial" panose="020B0604020202020204" pitchFamily="34" charset="0"/>
                <a:cs typeface="Arial" panose="020B0604020202020204" pitchFamily="34" charset="0"/>
              </a:rPr>
              <a:t>Thank</a:t>
            </a:r>
            <a:r>
              <a:rPr lang="fi-FI" sz="11500" dirty="0" smtClean="0">
                <a:latin typeface="Arial" panose="020B0604020202020204" pitchFamily="34" charset="0"/>
                <a:cs typeface="Arial" panose="020B0604020202020204" pitchFamily="34" charset="0"/>
              </a:rPr>
              <a:t> </a:t>
            </a:r>
            <a:r>
              <a:rPr lang="fi-FI" sz="11500" dirty="0" err="1" smtClean="0">
                <a:latin typeface="Arial" panose="020B0604020202020204" pitchFamily="34" charset="0"/>
                <a:cs typeface="Arial" panose="020B0604020202020204" pitchFamily="34" charset="0"/>
              </a:rPr>
              <a:t>you</a:t>
            </a:r>
            <a:r>
              <a:rPr lang="fi-FI" sz="11500" dirty="0" smtClean="0">
                <a:latin typeface="Arial" panose="020B0604020202020204" pitchFamily="34" charset="0"/>
                <a:cs typeface="Arial" panose="020B0604020202020204" pitchFamily="34" charset="0"/>
              </a:rPr>
              <a:t>!</a:t>
            </a:r>
            <a:endParaRPr lang="fi-FI" sz="1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2183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Rectangle 1"/>
          <p:cNvSpPr>
            <a:spLocks noGrp="1" noChangeArrowheads="1"/>
          </p:cNvSpPr>
          <p:nvPr>
            <p:ph type="subTitle" idx="4294967295"/>
          </p:nvPr>
        </p:nvSpPr>
        <p:spPr>
          <a:xfrm>
            <a:off x="1095982" y="2178996"/>
            <a:ext cx="7950481" cy="3575692"/>
          </a:xfrm>
          <a:ln/>
        </p:spPr>
        <p:txBody>
          <a:bodyPr vert="horz" lIns="0" tIns="0" rIns="0" bIns="0" rtlCol="0" anchor="t">
            <a:normAutofit/>
          </a:bodyPr>
          <a:lstStyle/>
          <a:p>
            <a:pPr marL="0" indent="0">
              <a:lnSpc>
                <a:spcPct val="93000"/>
              </a:lnSpc>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5400" dirty="0" smtClean="0"/>
              <a:t>LinkedIn</a:t>
            </a:r>
          </a:p>
          <a:p>
            <a:pPr marL="0" indent="0">
              <a:lnSpc>
                <a:spcPct val="93000"/>
              </a:lnSpc>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5400" dirty="0" smtClean="0"/>
              <a:t>Lynda.com</a:t>
            </a:r>
          </a:p>
        </p:txBody>
      </p:sp>
      <p:pic>
        <p:nvPicPr>
          <p:cNvPr id="3" name="Picture 2"/>
          <p:cNvPicPr>
            <a:picLocks noChangeAspect="1"/>
          </p:cNvPicPr>
          <p:nvPr/>
        </p:nvPicPr>
        <p:blipFill>
          <a:blip r:embed="rId3"/>
          <a:stretch>
            <a:fillRect/>
          </a:stretch>
        </p:blipFill>
        <p:spPr>
          <a:xfrm>
            <a:off x="926346" y="2011751"/>
            <a:ext cx="3668140" cy="1160541"/>
          </a:xfrm>
          <a:prstGeom prst="rect">
            <a:avLst/>
          </a:prstGeom>
        </p:spPr>
      </p:pic>
    </p:spTree>
    <p:extLst>
      <p:ext uri="{BB962C8B-B14F-4D97-AF65-F5344CB8AC3E}">
        <p14:creationId xmlns:p14="http://schemas.microsoft.com/office/powerpoint/2010/main" val="29291999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Rectangle 1"/>
          <p:cNvSpPr>
            <a:spLocks noGrp="1" noChangeArrowheads="1"/>
          </p:cNvSpPr>
          <p:nvPr>
            <p:ph type="subTitle" idx="4294967295"/>
          </p:nvPr>
        </p:nvSpPr>
        <p:spPr>
          <a:xfrm>
            <a:off x="1095982" y="2178996"/>
            <a:ext cx="7950481" cy="3575692"/>
          </a:xfrm>
          <a:ln/>
        </p:spPr>
        <p:txBody>
          <a:bodyPr vert="horz" lIns="0" tIns="0" rIns="0" bIns="0" rtlCol="0" anchor="t">
            <a:normAutofit/>
          </a:bodyPr>
          <a:lstStyle/>
          <a:p>
            <a:pPr marL="0" indent="0">
              <a:lnSpc>
                <a:spcPct val="93000"/>
              </a:lnSpc>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5400" dirty="0" smtClean="0"/>
              <a:t>LinkedIn</a:t>
            </a:r>
          </a:p>
          <a:p>
            <a:pPr marL="0" indent="0">
              <a:lnSpc>
                <a:spcPct val="93000"/>
              </a:lnSpc>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5400" dirty="0" smtClean="0"/>
              <a:t>Lynda.com</a:t>
            </a:r>
          </a:p>
          <a:p>
            <a:pPr marL="0" indent="0">
              <a:lnSpc>
                <a:spcPct val="93000"/>
              </a:lnSpc>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5400" dirty="0" smtClean="0"/>
              <a:t>1,5 billion USD</a:t>
            </a:r>
            <a:endParaRPr lang="en-GB" sz="5400" dirty="0"/>
          </a:p>
        </p:txBody>
      </p:sp>
      <p:pic>
        <p:nvPicPr>
          <p:cNvPr id="3" name="Picture 2"/>
          <p:cNvPicPr>
            <a:picLocks noChangeAspect="1"/>
          </p:cNvPicPr>
          <p:nvPr/>
        </p:nvPicPr>
        <p:blipFill>
          <a:blip r:embed="rId3"/>
          <a:stretch>
            <a:fillRect/>
          </a:stretch>
        </p:blipFill>
        <p:spPr>
          <a:xfrm>
            <a:off x="926346" y="2011751"/>
            <a:ext cx="3668140" cy="1160541"/>
          </a:xfrm>
          <a:prstGeom prst="rect">
            <a:avLst/>
          </a:prstGeom>
        </p:spPr>
      </p:pic>
    </p:spTree>
    <p:extLst>
      <p:ext uri="{BB962C8B-B14F-4D97-AF65-F5344CB8AC3E}">
        <p14:creationId xmlns:p14="http://schemas.microsoft.com/office/powerpoint/2010/main" val="9593045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Rectangle 1"/>
          <p:cNvSpPr>
            <a:spLocks noGrp="1" noChangeArrowheads="1"/>
          </p:cNvSpPr>
          <p:nvPr>
            <p:ph type="subTitle" idx="4294967295"/>
          </p:nvPr>
        </p:nvSpPr>
        <p:spPr>
          <a:xfrm>
            <a:off x="317770" y="1549940"/>
            <a:ext cx="8728694" cy="4993532"/>
          </a:xfrm>
          <a:ln/>
        </p:spPr>
        <p:txBody>
          <a:bodyPr vert="horz" lIns="0" tIns="0" rIns="0" bIns="0" rtlCol="0" anchor="t">
            <a:normAutofit/>
          </a:bodyPr>
          <a:lstStyle/>
          <a:p>
            <a:pPr marL="0" indent="0">
              <a:lnSpc>
                <a:spcPct val="93000"/>
              </a:lnSpc>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5400" dirty="0" smtClean="0"/>
              <a:t>“you will increase your employability 20%, if…”</a:t>
            </a:r>
          </a:p>
          <a:p>
            <a:pPr marL="0" indent="0">
              <a:lnSpc>
                <a:spcPct val="93000"/>
              </a:lnSpc>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5400" dirty="0"/>
          </a:p>
          <a:p>
            <a:pPr marL="0" indent="0">
              <a:lnSpc>
                <a:spcPct val="93000"/>
              </a:lnSpc>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5400" dirty="0" smtClean="0"/>
          </a:p>
          <a:p>
            <a:pPr marL="0" indent="0">
              <a:lnSpc>
                <a:spcPct val="93000"/>
              </a:lnSpc>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5400" dirty="0"/>
          </a:p>
        </p:txBody>
      </p:sp>
    </p:spTree>
    <p:extLst>
      <p:ext uri="{BB962C8B-B14F-4D97-AF65-F5344CB8AC3E}">
        <p14:creationId xmlns:p14="http://schemas.microsoft.com/office/powerpoint/2010/main" val="32229920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HY">
      <a:dk1>
        <a:sysClr val="windowText" lastClr="000000"/>
      </a:dk1>
      <a:lt1>
        <a:srgbClr val="FFFFFF"/>
      </a:lt1>
      <a:dk2>
        <a:srgbClr val="8C8A87"/>
      </a:dk2>
      <a:lt2>
        <a:srgbClr val="FFFFFF"/>
      </a:lt2>
      <a:accent1>
        <a:srgbClr val="8C8A87"/>
      </a:accent1>
      <a:accent2>
        <a:srgbClr val="1E1C77"/>
      </a:accent2>
      <a:accent3>
        <a:srgbClr val="FCA311"/>
      </a:accent3>
      <a:accent4>
        <a:srgbClr val="256EC7"/>
      </a:accent4>
      <a:accent5>
        <a:srgbClr val="E5053A"/>
      </a:accent5>
      <a:accent6>
        <a:srgbClr val="FCD116"/>
      </a:accent6>
      <a:hlink>
        <a:srgbClr val="FCA311"/>
      </a:hlink>
      <a:folHlink>
        <a:srgbClr val="8C8A87"/>
      </a:folHlink>
    </a:clrScheme>
    <a:fontScheme name="HY Gotham">
      <a:majorFont>
        <a:latin typeface="Gotham Narrow Bold"/>
        <a:ea typeface=""/>
        <a:cs typeface=""/>
      </a:majorFont>
      <a:minorFont>
        <a:latin typeface="Gotham Narrow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4100</TotalTime>
  <Words>2795</Words>
  <Application>Microsoft Office PowerPoint</Application>
  <PresentationFormat>On-screen Show (4:3)</PresentationFormat>
  <Paragraphs>387</Paragraphs>
  <Slides>63</Slides>
  <Notes>37</Notes>
  <HiddenSlides>9</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72" baseType="lpstr">
      <vt:lpstr>ＭＳ Ｐゴシック</vt:lpstr>
      <vt:lpstr>Arial</vt:lpstr>
      <vt:lpstr>Calibri</vt:lpstr>
      <vt:lpstr>Gotham Narrow Bold</vt:lpstr>
      <vt:lpstr>Gotham Narrow Book</vt:lpstr>
      <vt:lpstr>Times New Roman</vt:lpstr>
      <vt:lpstr>Wingdings</vt:lpstr>
      <vt:lpstr>1_Office Theme</vt:lpstr>
      <vt:lpstr>Document</vt:lpstr>
      <vt:lpstr>Quality means avoiding irrelevance</vt:lpstr>
      <vt:lpstr>everything is only two clicks away</vt:lpstr>
      <vt:lpstr>irrelevance?</vt:lpstr>
      <vt:lpstr>PowerPoint Presentation</vt:lpstr>
      <vt:lpstr>we need to argue the relevance to students, day in, day 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 my 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 soon as they can do stuff, let them: Pop-up Courses: Apps4finland, GameJam... Codecamps: Qt, Windows Phone, Android… Challenges: AI for Games, Competitive programming (ACM  ICPC, IOI) Software Factory: Real-client projects with spinoffs </vt:lpstr>
      <vt:lpstr>PowerPoint Presentation</vt:lpstr>
      <vt:lpstr>PowerPoint Presentation</vt:lpstr>
      <vt:lpstr>PowerPoint Presentation</vt:lpstr>
      <vt:lpstr>PowerPoint Presentation</vt:lpstr>
      <vt:lpstr>PowerPoint Presentation</vt:lpstr>
      <vt:lpstr>PowerPoint Presentation</vt:lpstr>
      <vt:lpstr>UH’s pedagogical development model</vt:lpstr>
      <vt:lpstr>UH’s pedagogical development model</vt:lpstr>
      <vt:lpstr>UH’s pedagogical development model</vt:lpstr>
      <vt:lpstr>UH’s pedagogical development model</vt:lpstr>
      <vt:lpstr>UH’s pedagogical development model</vt:lpstr>
      <vt:lpstr>UH’s pedagogical development model</vt:lpstr>
      <vt:lpstr>TEACHERS’ ACADEMY</vt:lpstr>
      <vt:lpstr>Reward system</vt:lpstr>
      <vt:lpstr>network of  top teachers</vt:lpstr>
      <vt:lpstr>Thank you!</vt:lpstr>
    </vt:vector>
  </TitlesOfParts>
  <Company>Helsingin yliopisto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Minna  Frimodig</dc:creator>
  <cp:lastModifiedBy>Kurhila, Jaakko E</cp:lastModifiedBy>
  <cp:revision>243</cp:revision>
  <dcterms:created xsi:type="dcterms:W3CDTF">2015-11-04T11:46:04Z</dcterms:created>
  <dcterms:modified xsi:type="dcterms:W3CDTF">2016-11-16T07:11:46Z</dcterms:modified>
</cp:coreProperties>
</file>