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7" r:id="rId2"/>
    <p:sldId id="256" r:id="rId3"/>
    <p:sldId id="307" r:id="rId4"/>
    <p:sldId id="308" r:id="rId5"/>
    <p:sldId id="321" r:id="rId6"/>
    <p:sldId id="322" r:id="rId7"/>
    <p:sldId id="323" r:id="rId8"/>
    <p:sldId id="309" r:id="rId9"/>
    <p:sldId id="324" r:id="rId10"/>
    <p:sldId id="325" r:id="rId11"/>
    <p:sldId id="271" r:id="rId12"/>
    <p:sldId id="272" r:id="rId13"/>
    <p:sldId id="273" r:id="rId14"/>
    <p:sldId id="258" r:id="rId15"/>
    <p:sldId id="259" r:id="rId16"/>
    <p:sldId id="292" r:id="rId17"/>
    <p:sldId id="293" r:id="rId18"/>
    <p:sldId id="266" r:id="rId19"/>
    <p:sldId id="295" r:id="rId20"/>
    <p:sldId id="301" r:id="rId21"/>
    <p:sldId id="317" r:id="rId22"/>
    <p:sldId id="318" r:id="rId23"/>
    <p:sldId id="351" r:id="rId24"/>
    <p:sldId id="320" r:id="rId25"/>
    <p:sldId id="356" r:id="rId26"/>
    <p:sldId id="357" r:id="rId27"/>
    <p:sldId id="358" r:id="rId28"/>
    <p:sldId id="353" r:id="rId29"/>
    <p:sldId id="359" r:id="rId30"/>
    <p:sldId id="361" r:id="rId31"/>
    <p:sldId id="360" r:id="rId32"/>
    <p:sldId id="362" r:id="rId33"/>
    <p:sldId id="354" r:id="rId34"/>
    <p:sldId id="364" r:id="rId35"/>
    <p:sldId id="363" r:id="rId36"/>
    <p:sldId id="365" r:id="rId37"/>
    <p:sldId id="343" r:id="rId38"/>
    <p:sldId id="347" r:id="rId39"/>
    <p:sldId id="352" r:id="rId40"/>
    <p:sldId id="368" r:id="rId41"/>
    <p:sldId id="369" r:id="rId42"/>
    <p:sldId id="306" r:id="rId43"/>
    <p:sldId id="349" r:id="rId44"/>
    <p:sldId id="327"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FE05"/>
    <a:srgbClr val="FE02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1" d="100"/>
          <a:sy n="71" d="100"/>
        </p:scale>
        <p:origin x="-163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arywenderoth:Library:Mail:IMAP-mpw@mpw.deskmail.washington.edu:mail:Sent%20Messages%20(mpw).imapmbox:Attachments:182453:1:learning%20pyramid-graph.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marywenderoth:Library:Mail:IMAP-mpw@mpw.deskmail.washington.edu:mail:Sent%20Messages%20(mpw).imapmbox:Attachments:182453:1:learning%20pyramid-graph.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7989799423754"/>
          <c:y val="0.201116454452917"/>
          <c:w val="0.856165576625565"/>
          <c:h val="0.754719298838256"/>
        </c:manualLayout>
      </c:layout>
      <c:barChart>
        <c:barDir val="col"/>
        <c:grouping val="clustered"/>
        <c:varyColors val="0"/>
        <c:ser>
          <c:idx val="0"/>
          <c:order val="0"/>
          <c:spPr>
            <a:solidFill>
              <a:srgbClr val="660066"/>
            </a:solidFill>
            <a:ln w="25400">
              <a:noFill/>
            </a:ln>
            <a:effectLst>
              <a:outerShdw dist="35921" dir="2700000" algn="br">
                <a:srgbClr val="000000"/>
              </a:outerShdw>
            </a:effectLst>
          </c:spPr>
          <c:invertIfNegative val="0"/>
          <c:val>
            <c:numRef>
              <c:f>Sheet1!$A$4:$A$10</c:f>
              <c:numCache>
                <c:formatCode>General</c:formatCode>
                <c:ptCount val="7"/>
                <c:pt idx="0">
                  <c:v>90.0</c:v>
                </c:pt>
                <c:pt idx="1">
                  <c:v>75.0</c:v>
                </c:pt>
                <c:pt idx="2">
                  <c:v>50.0</c:v>
                </c:pt>
                <c:pt idx="3">
                  <c:v>30.0</c:v>
                </c:pt>
                <c:pt idx="4">
                  <c:v>20.0</c:v>
                </c:pt>
                <c:pt idx="5">
                  <c:v>10.0</c:v>
                </c:pt>
                <c:pt idx="6">
                  <c:v>5.0</c:v>
                </c:pt>
              </c:numCache>
            </c:numRef>
          </c:val>
        </c:ser>
        <c:dLbls>
          <c:showLegendKey val="0"/>
          <c:showVal val="0"/>
          <c:showCatName val="0"/>
          <c:showSerName val="0"/>
          <c:showPercent val="0"/>
          <c:showBubbleSize val="0"/>
        </c:dLbls>
        <c:gapWidth val="150"/>
        <c:axId val="-2061929752"/>
        <c:axId val="-2061926424"/>
      </c:barChart>
      <c:catAx>
        <c:axId val="-2061929752"/>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825" b="0" i="0" u="none" strike="noStrike" baseline="0">
                <a:solidFill>
                  <a:srgbClr val="000000"/>
                </a:solidFill>
                <a:latin typeface="Verdana"/>
                <a:ea typeface="Verdana"/>
                <a:cs typeface="Verdana"/>
              </a:defRPr>
            </a:pPr>
            <a:endParaRPr lang="en-US"/>
          </a:p>
        </c:txPr>
        <c:crossAx val="-2061926424"/>
        <c:crosses val="autoZero"/>
        <c:auto val="1"/>
        <c:lblAlgn val="ctr"/>
        <c:lblOffset val="100"/>
        <c:tickLblSkip val="1"/>
        <c:tickMarkSkip val="1"/>
        <c:noMultiLvlLbl val="0"/>
      </c:catAx>
      <c:valAx>
        <c:axId val="-2061926424"/>
        <c:scaling>
          <c:orientation val="minMax"/>
        </c:scaling>
        <c:delete val="0"/>
        <c:axPos val="l"/>
        <c:majorGridlines>
          <c:spPr>
            <a:ln w="3175">
              <a:solidFill>
                <a:srgbClr val="FFFFFF"/>
              </a:solidFill>
              <a:prstDash val="solid"/>
            </a:ln>
          </c:spPr>
        </c:majorGridlines>
        <c:title>
          <c:tx>
            <c:rich>
              <a:bodyPr/>
              <a:lstStyle/>
              <a:p>
                <a:pPr>
                  <a:defRPr sz="2200" b="1" i="0" u="none" strike="noStrike" baseline="0">
                    <a:solidFill>
                      <a:srgbClr val="000000"/>
                    </a:solidFill>
                    <a:latin typeface="+mj-lt"/>
                    <a:ea typeface="Verdana"/>
                    <a:cs typeface="Verdana"/>
                  </a:defRPr>
                </a:pPr>
                <a:r>
                  <a:rPr lang="en-US" sz="2200" dirty="0" smtClean="0">
                    <a:latin typeface="Avenir Book"/>
                    <a:cs typeface="Avenir Book"/>
                  </a:rPr>
                  <a:t>Retention </a:t>
                </a:r>
                <a:r>
                  <a:rPr lang="en-US" sz="2200" dirty="0">
                    <a:latin typeface="Avenir Book"/>
                    <a:cs typeface="Avenir Book"/>
                  </a:rPr>
                  <a:t>Rate</a:t>
                </a:r>
              </a:p>
            </c:rich>
          </c:tx>
          <c:layout>
            <c:manualLayout>
              <c:xMode val="edge"/>
              <c:yMode val="edge"/>
              <c:x val="0.0136986301369863"/>
              <c:y val="0.364781112266627"/>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25" b="0" i="0" u="none" strike="noStrike" baseline="0">
                <a:solidFill>
                  <a:srgbClr val="000000"/>
                </a:solidFill>
                <a:latin typeface="Verdana"/>
                <a:ea typeface="Verdana"/>
                <a:cs typeface="Verdana"/>
              </a:defRPr>
            </a:pPr>
            <a:endParaRPr lang="en-US"/>
          </a:p>
        </c:txPr>
        <c:crossAx val="-2061929752"/>
        <c:crosses val="autoZero"/>
        <c:crossBetween val="between"/>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825" b="0" i="0" u="none" strike="noStrike" baseline="0">
          <a:solidFill>
            <a:srgbClr val="000000"/>
          </a:solidFill>
          <a:latin typeface="Verdana"/>
          <a:ea typeface="Verdana"/>
          <a:cs typeface="Verdana"/>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456800776615"/>
          <c:y val="0.122642004655078"/>
          <c:w val="0.856165576625565"/>
          <c:h val="0.754719298838256"/>
        </c:manualLayout>
      </c:layout>
      <c:barChart>
        <c:barDir val="col"/>
        <c:grouping val="clustered"/>
        <c:varyColors val="0"/>
        <c:ser>
          <c:idx val="0"/>
          <c:order val="0"/>
          <c:spPr>
            <a:solidFill>
              <a:srgbClr val="660066"/>
            </a:solidFill>
            <a:ln w="25400">
              <a:noFill/>
            </a:ln>
            <a:effectLst>
              <a:outerShdw dist="35921" dir="2700000" algn="br">
                <a:srgbClr val="000000"/>
              </a:outerShdw>
            </a:effectLst>
          </c:spPr>
          <c:invertIfNegative val="0"/>
          <c:val>
            <c:numRef>
              <c:f>Sheet1!$A$4:$A$10</c:f>
              <c:numCache>
                <c:formatCode>General</c:formatCode>
                <c:ptCount val="7"/>
                <c:pt idx="0">
                  <c:v>90.0</c:v>
                </c:pt>
                <c:pt idx="1">
                  <c:v>75.0</c:v>
                </c:pt>
                <c:pt idx="2">
                  <c:v>50.0</c:v>
                </c:pt>
                <c:pt idx="3">
                  <c:v>30.0</c:v>
                </c:pt>
                <c:pt idx="4">
                  <c:v>20.0</c:v>
                </c:pt>
                <c:pt idx="5">
                  <c:v>10.0</c:v>
                </c:pt>
                <c:pt idx="6">
                  <c:v>5.0</c:v>
                </c:pt>
              </c:numCache>
            </c:numRef>
          </c:val>
        </c:ser>
        <c:dLbls>
          <c:showLegendKey val="0"/>
          <c:showVal val="0"/>
          <c:showCatName val="0"/>
          <c:showSerName val="0"/>
          <c:showPercent val="0"/>
          <c:showBubbleSize val="0"/>
        </c:dLbls>
        <c:gapWidth val="150"/>
        <c:axId val="-2061999336"/>
        <c:axId val="-2062110424"/>
      </c:barChart>
      <c:catAx>
        <c:axId val="-2061999336"/>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825" b="0" i="0" u="none" strike="noStrike" baseline="0">
                <a:solidFill>
                  <a:srgbClr val="000000"/>
                </a:solidFill>
                <a:latin typeface="Verdana"/>
                <a:ea typeface="Verdana"/>
                <a:cs typeface="Verdana"/>
              </a:defRPr>
            </a:pPr>
            <a:endParaRPr lang="en-US"/>
          </a:p>
        </c:txPr>
        <c:crossAx val="-2062110424"/>
        <c:crosses val="autoZero"/>
        <c:auto val="1"/>
        <c:lblAlgn val="ctr"/>
        <c:lblOffset val="100"/>
        <c:tickLblSkip val="1"/>
        <c:tickMarkSkip val="1"/>
        <c:noMultiLvlLbl val="0"/>
      </c:catAx>
      <c:valAx>
        <c:axId val="-2062110424"/>
        <c:scaling>
          <c:orientation val="minMax"/>
        </c:scaling>
        <c:delete val="0"/>
        <c:axPos val="l"/>
        <c:majorGridlines>
          <c:spPr>
            <a:ln w="3175">
              <a:solidFill>
                <a:srgbClr val="FFFFFF"/>
              </a:solidFill>
              <a:prstDash val="solid"/>
            </a:ln>
          </c:spPr>
        </c:majorGridlines>
        <c:title>
          <c:tx>
            <c:rich>
              <a:bodyPr/>
              <a:lstStyle/>
              <a:p>
                <a:pPr>
                  <a:defRPr sz="2200" b="1" i="0" u="none" strike="noStrike" baseline="0">
                    <a:solidFill>
                      <a:srgbClr val="000000"/>
                    </a:solidFill>
                    <a:latin typeface="+mn-lt"/>
                    <a:ea typeface="Verdana"/>
                    <a:cs typeface="Verdana"/>
                  </a:defRPr>
                </a:pPr>
                <a:r>
                  <a:rPr lang="en-US" sz="2200" dirty="0" smtClean="0">
                    <a:latin typeface="Avenir Book"/>
                    <a:cs typeface="Avenir Book"/>
                  </a:rPr>
                  <a:t> </a:t>
                </a:r>
                <a:r>
                  <a:rPr lang="en-US" sz="2200" dirty="0">
                    <a:latin typeface="Avenir Book"/>
                    <a:cs typeface="Avenir Book"/>
                  </a:rPr>
                  <a:t>Retention Rate</a:t>
                </a:r>
              </a:p>
            </c:rich>
          </c:tx>
          <c:layout>
            <c:manualLayout>
              <c:xMode val="edge"/>
              <c:yMode val="edge"/>
              <c:x val="0.0205479452054794"/>
              <c:y val="0.377359728618828"/>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25" b="0" i="0" u="none" strike="noStrike" baseline="0">
                <a:solidFill>
                  <a:srgbClr val="000000"/>
                </a:solidFill>
                <a:latin typeface="Verdana"/>
                <a:ea typeface="Verdana"/>
                <a:cs typeface="Verdana"/>
              </a:defRPr>
            </a:pPr>
            <a:endParaRPr lang="en-US"/>
          </a:p>
        </c:txPr>
        <c:crossAx val="-2061999336"/>
        <c:crosses val="autoZero"/>
        <c:crossBetween val="between"/>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825" b="0" i="0" u="none" strike="noStrike" baseline="0">
          <a:solidFill>
            <a:srgbClr val="000000"/>
          </a:solidFill>
          <a:latin typeface="Verdana"/>
          <a:ea typeface="Verdana"/>
          <a:cs typeface="Verdana"/>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CA9653-78EC-564D-8DF7-06CBCB8CEB80}" type="datetimeFigureOut">
              <a:rPr lang="en-US" smtClean="0"/>
              <a:t>11/14/16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A9884A-0E0B-2640-9472-5099E8EF1682}" type="slidenum">
              <a:rPr lang="en-US" smtClean="0"/>
              <a:t>‹#›</a:t>
            </a:fld>
            <a:endParaRPr lang="en-US"/>
          </a:p>
        </p:txBody>
      </p:sp>
    </p:spTree>
    <p:extLst>
      <p:ext uri="{BB962C8B-B14F-4D97-AF65-F5344CB8AC3E}">
        <p14:creationId xmlns:p14="http://schemas.microsoft.com/office/powerpoint/2010/main" val="42065587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“Learners learn more” makes sense, but why do we say</a:t>
            </a:r>
            <a:r>
              <a:rPr lang="en-US" baseline="0" dirty="0" smtClean="0"/>
              <a:t> “teachers teach less”?</a:t>
            </a:r>
            <a:endParaRPr lang="en-US" dirty="0"/>
          </a:p>
        </p:txBody>
      </p:sp>
      <p:sp>
        <p:nvSpPr>
          <p:cNvPr id="4" name="Slide Number Placeholder 3"/>
          <p:cNvSpPr>
            <a:spLocks noGrp="1"/>
          </p:cNvSpPr>
          <p:nvPr>
            <p:ph type="sldNum" sz="quarter" idx="10"/>
          </p:nvPr>
        </p:nvSpPr>
        <p:spPr/>
        <p:txBody>
          <a:bodyPr/>
          <a:lstStyle/>
          <a:p>
            <a:fld id="{39A9884A-0E0B-2640-9472-5099E8EF1682}" type="slidenum">
              <a:rPr lang="en-US" smtClean="0"/>
              <a:t>2</a:t>
            </a:fld>
            <a:endParaRPr lang="en-US"/>
          </a:p>
        </p:txBody>
      </p:sp>
    </p:spTree>
    <p:extLst>
      <p:ext uri="{BB962C8B-B14F-4D97-AF65-F5344CB8AC3E}">
        <p14:creationId xmlns:p14="http://schemas.microsoft.com/office/powerpoint/2010/main" val="3552428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[And explain survey]</a:t>
            </a:r>
            <a:endParaRPr lang="en-US" dirty="0"/>
          </a:p>
        </p:txBody>
      </p:sp>
      <p:sp>
        <p:nvSpPr>
          <p:cNvPr id="4" name="Slide Number Placeholder 3"/>
          <p:cNvSpPr>
            <a:spLocks noGrp="1"/>
          </p:cNvSpPr>
          <p:nvPr>
            <p:ph type="sldNum" sz="quarter" idx="10"/>
          </p:nvPr>
        </p:nvSpPr>
        <p:spPr/>
        <p:txBody>
          <a:bodyPr/>
          <a:lstStyle/>
          <a:p>
            <a:fld id="{400769D2-FC85-104B-BF27-4FC5A8189474}" type="slidenum">
              <a:rPr lang="en-US" smtClean="0"/>
              <a:t>11</a:t>
            </a:fld>
            <a:endParaRPr lang="en-US"/>
          </a:p>
        </p:txBody>
      </p:sp>
    </p:spTree>
    <p:extLst>
      <p:ext uri="{BB962C8B-B14F-4D97-AF65-F5344CB8AC3E}">
        <p14:creationId xmlns:p14="http://schemas.microsoft.com/office/powerpoint/2010/main" val="2529801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But not necessarily electronic feedback!</a:t>
            </a:r>
            <a:endParaRPr lang="en-US" dirty="0"/>
          </a:p>
        </p:txBody>
      </p:sp>
      <p:sp>
        <p:nvSpPr>
          <p:cNvPr id="4" name="Slide Number Placeholder 3"/>
          <p:cNvSpPr>
            <a:spLocks noGrp="1"/>
          </p:cNvSpPr>
          <p:nvPr>
            <p:ph type="sldNum" sz="quarter" idx="10"/>
          </p:nvPr>
        </p:nvSpPr>
        <p:spPr/>
        <p:txBody>
          <a:bodyPr/>
          <a:lstStyle/>
          <a:p>
            <a:fld id="{39A9884A-0E0B-2640-9472-5099E8EF1682}" type="slidenum">
              <a:rPr lang="en-US" smtClean="0"/>
              <a:t>12</a:t>
            </a:fld>
            <a:endParaRPr lang="en-US"/>
          </a:p>
        </p:txBody>
      </p:sp>
    </p:spTree>
    <p:extLst>
      <p:ext uri="{BB962C8B-B14F-4D97-AF65-F5344CB8AC3E}">
        <p14:creationId xmlns:p14="http://schemas.microsoft.com/office/powerpoint/2010/main" val="1725144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is-IS" dirty="0" smtClean="0"/>
              <a:t>… And even if you don’t care if your students learn to work in a team as a specific skill, the fact is that students learn more this way</a:t>
            </a:r>
            <a:r>
              <a:rPr lang="is-IS" baseline="0" dirty="0" smtClean="0"/>
              <a:t> even if they never work on a team again. And </a:t>
            </a:r>
            <a:r>
              <a:rPr lang="is-IS" u="sng" baseline="0" dirty="0" smtClean="0"/>
              <a:t>this is very surprising</a:t>
            </a:r>
            <a:r>
              <a:rPr lang="is-IS" u="none" baseline="0" dirty="0" smtClean="0"/>
              <a:t>! </a:t>
            </a:r>
            <a:r>
              <a:rPr lang="is-IS" b="1" u="none" baseline="0" dirty="0" smtClean="0"/>
              <a:t>Why is it useful for them to talk to other uninformed, ignorant people?</a:t>
            </a:r>
            <a:r>
              <a:rPr lang="is-IS" b="0" u="none" baseline="0" dirty="0" smtClean="0"/>
              <a:t> We have some clues that looked at a subset of this problem. We know that if we give students a “clicker” question, they vote, discuss, and revote, they do better the second time. But why? :</a:t>
            </a:r>
            <a:endParaRPr lang="en-US" dirty="0"/>
          </a:p>
        </p:txBody>
      </p:sp>
      <p:sp>
        <p:nvSpPr>
          <p:cNvPr id="4" name="Slide Number Placeholder 3"/>
          <p:cNvSpPr>
            <a:spLocks noGrp="1"/>
          </p:cNvSpPr>
          <p:nvPr>
            <p:ph type="sldNum" sz="quarter" idx="10"/>
          </p:nvPr>
        </p:nvSpPr>
        <p:spPr/>
        <p:txBody>
          <a:bodyPr/>
          <a:lstStyle/>
          <a:p>
            <a:fld id="{39A9884A-0E0B-2640-9472-5099E8EF1682}" type="slidenum">
              <a:rPr lang="en-US" smtClean="0"/>
              <a:t>13</a:t>
            </a:fld>
            <a:endParaRPr lang="en-US"/>
          </a:p>
        </p:txBody>
      </p:sp>
    </p:spTree>
    <p:extLst>
      <p:ext uri="{BB962C8B-B14F-4D97-AF65-F5344CB8AC3E}">
        <p14:creationId xmlns:p14="http://schemas.microsoft.com/office/powerpoint/2010/main" val="424350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a passage about the Crimean</a:t>
            </a:r>
            <a:r>
              <a:rPr lang="en-US" baseline="0" dirty="0" smtClean="0"/>
              <a:t> War, UCLA</a:t>
            </a:r>
            <a:endParaRPr lang="en-US" dirty="0"/>
          </a:p>
        </p:txBody>
      </p:sp>
      <p:sp>
        <p:nvSpPr>
          <p:cNvPr id="4" name="Slide Number Placeholder 3"/>
          <p:cNvSpPr>
            <a:spLocks noGrp="1"/>
          </p:cNvSpPr>
          <p:nvPr>
            <p:ph type="sldNum" sz="quarter" idx="10"/>
          </p:nvPr>
        </p:nvSpPr>
        <p:spPr/>
        <p:txBody>
          <a:bodyPr/>
          <a:lstStyle/>
          <a:p>
            <a:fld id="{52E5E3B2-4782-4247-B165-30C1B7A9E70F}" type="slidenum">
              <a:rPr lang="en-US" smtClean="0"/>
              <a:t>14</a:t>
            </a:fld>
            <a:endParaRPr lang="en-US"/>
          </a:p>
        </p:txBody>
      </p:sp>
    </p:spTree>
    <p:extLst>
      <p:ext uri="{BB962C8B-B14F-4D97-AF65-F5344CB8AC3E}">
        <p14:creationId xmlns:p14="http://schemas.microsoft.com/office/powerpoint/2010/main" val="987118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is-IS" dirty="0" smtClean="0"/>
              <a:t>… And really, this is not new information:</a:t>
            </a:r>
            <a:endParaRPr lang="en-US" dirty="0"/>
          </a:p>
        </p:txBody>
      </p:sp>
      <p:sp>
        <p:nvSpPr>
          <p:cNvPr id="4" name="Slide Number Placeholder 3"/>
          <p:cNvSpPr>
            <a:spLocks noGrp="1"/>
          </p:cNvSpPr>
          <p:nvPr>
            <p:ph type="sldNum" sz="quarter" idx="10"/>
          </p:nvPr>
        </p:nvSpPr>
        <p:spPr/>
        <p:txBody>
          <a:bodyPr/>
          <a:lstStyle/>
          <a:p>
            <a:fld id="{52E5E3B2-4782-4247-B165-30C1B7A9E70F}" type="slidenum">
              <a:rPr lang="en-US" smtClean="0"/>
              <a:t>15</a:t>
            </a:fld>
            <a:endParaRPr lang="en-US"/>
          </a:p>
        </p:txBody>
      </p:sp>
    </p:spTree>
    <p:extLst>
      <p:ext uri="{BB962C8B-B14F-4D97-AF65-F5344CB8AC3E}">
        <p14:creationId xmlns:p14="http://schemas.microsoft.com/office/powerpoint/2010/main" val="987118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769D2-FC85-104B-BF27-4FC5A8189474}" type="slidenum">
              <a:rPr lang="en-US" smtClean="0"/>
              <a:t>16</a:t>
            </a:fld>
            <a:endParaRPr lang="en-US"/>
          </a:p>
        </p:txBody>
      </p:sp>
    </p:spTree>
    <p:extLst>
      <p:ext uri="{BB962C8B-B14F-4D97-AF65-F5344CB8AC3E}">
        <p14:creationId xmlns:p14="http://schemas.microsoft.com/office/powerpoint/2010/main" val="4172163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Note, TBL is used at many medical schools.</a:t>
            </a:r>
            <a:endParaRPr lang="en-US" dirty="0"/>
          </a:p>
        </p:txBody>
      </p:sp>
      <p:sp>
        <p:nvSpPr>
          <p:cNvPr id="4" name="Slide Number Placeholder 3"/>
          <p:cNvSpPr>
            <a:spLocks noGrp="1"/>
          </p:cNvSpPr>
          <p:nvPr>
            <p:ph type="sldNum" sz="quarter" idx="10"/>
          </p:nvPr>
        </p:nvSpPr>
        <p:spPr/>
        <p:txBody>
          <a:bodyPr/>
          <a:lstStyle/>
          <a:p>
            <a:fld id="{39A9884A-0E0B-2640-9472-5099E8EF1682}" type="slidenum">
              <a:rPr lang="en-US" smtClean="0"/>
              <a:t>17</a:t>
            </a:fld>
            <a:endParaRPr lang="en-US"/>
          </a:p>
        </p:txBody>
      </p:sp>
    </p:spTree>
    <p:extLst>
      <p:ext uri="{BB962C8B-B14F-4D97-AF65-F5344CB8AC3E}">
        <p14:creationId xmlns:p14="http://schemas.microsoft.com/office/powerpoint/2010/main" val="686752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though the “dumb</a:t>
            </a:r>
            <a:r>
              <a:rPr lang="en-US" baseline="0" dirty="0" smtClean="0"/>
              <a:t> kids” showed up for the final exam.</a:t>
            </a:r>
            <a:endParaRPr lang="en-US" dirty="0"/>
          </a:p>
        </p:txBody>
      </p:sp>
      <p:sp>
        <p:nvSpPr>
          <p:cNvPr id="4" name="Slide Number Placeholder 3"/>
          <p:cNvSpPr>
            <a:spLocks noGrp="1"/>
          </p:cNvSpPr>
          <p:nvPr>
            <p:ph type="sldNum" sz="quarter" idx="10"/>
          </p:nvPr>
        </p:nvSpPr>
        <p:spPr/>
        <p:txBody>
          <a:bodyPr/>
          <a:lstStyle/>
          <a:p>
            <a:pPr>
              <a:defRPr/>
            </a:pPr>
            <a:fld id="{55F73A84-EFEF-4D3D-A66D-5F354552071E}" type="slidenum">
              <a:rPr lang="en-US" smtClean="0"/>
              <a:pPr>
                <a:defRPr/>
              </a:pPr>
              <a:t>18</a:t>
            </a:fld>
            <a:endParaRPr lang="en-US"/>
          </a:p>
        </p:txBody>
      </p:sp>
    </p:spTree>
    <p:extLst>
      <p:ext uri="{BB962C8B-B14F-4D97-AF65-F5344CB8AC3E}">
        <p14:creationId xmlns:p14="http://schemas.microsoft.com/office/powerpoint/2010/main" val="1737252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One of the most amazing</a:t>
            </a:r>
            <a:r>
              <a:rPr lang="en-US" baseline="0" dirty="0" smtClean="0"/>
              <a:t> things cognitive science has taught us is that people aren’t convinced by evidence. This quote is often paraphrased as “Science advances one funeral at a time”. Even for those who buy in, it’s not easy:</a:t>
            </a:r>
            <a:endParaRPr lang="en-US" dirty="0"/>
          </a:p>
        </p:txBody>
      </p:sp>
      <p:sp>
        <p:nvSpPr>
          <p:cNvPr id="4" name="Slide Number Placeholder 3"/>
          <p:cNvSpPr>
            <a:spLocks noGrp="1"/>
          </p:cNvSpPr>
          <p:nvPr>
            <p:ph type="sldNum" sz="quarter" idx="10"/>
          </p:nvPr>
        </p:nvSpPr>
        <p:spPr/>
        <p:txBody>
          <a:bodyPr/>
          <a:lstStyle/>
          <a:p>
            <a:fld id="{39A9884A-0E0B-2640-9472-5099E8EF1682}" type="slidenum">
              <a:rPr lang="en-US" smtClean="0"/>
              <a:t>19</a:t>
            </a:fld>
            <a:endParaRPr lang="en-US"/>
          </a:p>
        </p:txBody>
      </p:sp>
    </p:spTree>
    <p:extLst>
      <p:ext uri="{BB962C8B-B14F-4D97-AF65-F5344CB8AC3E}">
        <p14:creationId xmlns:p14="http://schemas.microsoft.com/office/powerpoint/2010/main" val="2729914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This question has</a:t>
            </a:r>
            <a:r>
              <a:rPr lang="en-US" baseline="0" dirty="0" smtClean="0"/>
              <a:t> itself been examined scientifically.</a:t>
            </a:r>
            <a:endParaRPr lang="en-US" dirty="0"/>
          </a:p>
        </p:txBody>
      </p:sp>
      <p:sp>
        <p:nvSpPr>
          <p:cNvPr id="4" name="Slide Number Placeholder 3"/>
          <p:cNvSpPr>
            <a:spLocks noGrp="1"/>
          </p:cNvSpPr>
          <p:nvPr>
            <p:ph type="sldNum" sz="quarter" idx="10"/>
          </p:nvPr>
        </p:nvSpPr>
        <p:spPr/>
        <p:txBody>
          <a:bodyPr/>
          <a:lstStyle/>
          <a:p>
            <a:fld id="{39A9884A-0E0B-2640-9472-5099E8EF1682}" type="slidenum">
              <a:rPr lang="en-US" smtClean="0"/>
              <a:t>24</a:t>
            </a:fld>
            <a:endParaRPr lang="en-US"/>
          </a:p>
        </p:txBody>
      </p:sp>
    </p:spTree>
    <p:extLst>
      <p:ext uri="{BB962C8B-B14F-4D97-AF65-F5344CB8AC3E}">
        <p14:creationId xmlns:p14="http://schemas.microsoft.com/office/powerpoint/2010/main" val="1332536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13A58F-6305-A443-B8E2-C000174DF3A3}" type="slidenum">
              <a:rPr lang="en-US" smtClean="0"/>
              <a:pPr/>
              <a:t>3</a:t>
            </a:fld>
            <a:endParaRPr lang="en-US"/>
          </a:p>
        </p:txBody>
      </p:sp>
    </p:spTree>
    <p:extLst>
      <p:ext uri="{BB962C8B-B14F-4D97-AF65-F5344CB8AC3E}">
        <p14:creationId xmlns:p14="http://schemas.microsoft.com/office/powerpoint/2010/main" val="3029551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Organic Chemistry class at Purdue with 250 students</a:t>
            </a:r>
            <a:endParaRPr lang="en-US" dirty="0"/>
          </a:p>
        </p:txBody>
      </p:sp>
      <p:sp>
        <p:nvSpPr>
          <p:cNvPr id="4" name="Slide Number Placeholder 3"/>
          <p:cNvSpPr>
            <a:spLocks noGrp="1"/>
          </p:cNvSpPr>
          <p:nvPr>
            <p:ph type="sldNum" sz="quarter" idx="10"/>
          </p:nvPr>
        </p:nvSpPr>
        <p:spPr/>
        <p:txBody>
          <a:bodyPr/>
          <a:lstStyle/>
          <a:p>
            <a:fld id="{39A9884A-0E0B-2640-9472-5099E8EF1682}" type="slidenum">
              <a:rPr lang="en-US" smtClean="0"/>
              <a:t>33</a:t>
            </a:fld>
            <a:endParaRPr lang="en-US"/>
          </a:p>
        </p:txBody>
      </p:sp>
    </p:spTree>
    <p:extLst>
      <p:ext uri="{BB962C8B-B14F-4D97-AF65-F5344CB8AC3E}">
        <p14:creationId xmlns:p14="http://schemas.microsoft.com/office/powerpoint/2010/main" val="4182652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 Carl </a:t>
            </a:r>
            <a:r>
              <a:rPr lang="en-US" dirty="0" err="1" smtClean="0"/>
              <a:t>Weimann</a:t>
            </a:r>
            <a:r>
              <a:rPr lang="en-US" dirty="0" smtClean="0"/>
              <a:t>.</a:t>
            </a:r>
            <a:endParaRPr lang="en-US" dirty="0"/>
          </a:p>
        </p:txBody>
      </p:sp>
      <p:sp>
        <p:nvSpPr>
          <p:cNvPr id="4" name="Slide Number Placeholder 3"/>
          <p:cNvSpPr>
            <a:spLocks noGrp="1"/>
          </p:cNvSpPr>
          <p:nvPr>
            <p:ph type="sldNum" sz="quarter" idx="10"/>
          </p:nvPr>
        </p:nvSpPr>
        <p:spPr/>
        <p:txBody>
          <a:bodyPr/>
          <a:lstStyle/>
          <a:p>
            <a:fld id="{39A9884A-0E0B-2640-9472-5099E8EF1682}" type="slidenum">
              <a:rPr lang="en-US" smtClean="0"/>
              <a:t>37</a:t>
            </a:fld>
            <a:endParaRPr lang="en-US"/>
          </a:p>
        </p:txBody>
      </p:sp>
    </p:spTree>
    <p:extLst>
      <p:ext uri="{BB962C8B-B14F-4D97-AF65-F5344CB8AC3E}">
        <p14:creationId xmlns:p14="http://schemas.microsoft.com/office/powerpoint/2010/main" val="4009491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for ALL courses in department</a:t>
            </a:r>
            <a:endParaRPr lang="en-US" b="1" dirty="0"/>
          </a:p>
        </p:txBody>
      </p:sp>
      <p:sp>
        <p:nvSpPr>
          <p:cNvPr id="4" name="Slide Number Placeholder 3"/>
          <p:cNvSpPr>
            <a:spLocks noGrp="1"/>
          </p:cNvSpPr>
          <p:nvPr>
            <p:ph type="sldNum" sz="quarter" idx="10"/>
          </p:nvPr>
        </p:nvSpPr>
        <p:spPr/>
        <p:txBody>
          <a:bodyPr/>
          <a:lstStyle/>
          <a:p>
            <a:fld id="{39A9884A-0E0B-2640-9472-5099E8EF1682}" type="slidenum">
              <a:rPr lang="en-US" smtClean="0"/>
              <a:t>38</a:t>
            </a:fld>
            <a:endParaRPr lang="en-US"/>
          </a:p>
        </p:txBody>
      </p:sp>
    </p:spTree>
    <p:extLst>
      <p:ext uri="{BB962C8B-B14F-4D97-AF65-F5344CB8AC3E}">
        <p14:creationId xmlns:p14="http://schemas.microsoft.com/office/powerpoint/2010/main" val="2882593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also means changing teaching evaluations.</a:t>
            </a:r>
            <a:endParaRPr lang="en-US" dirty="0"/>
          </a:p>
        </p:txBody>
      </p:sp>
      <p:sp>
        <p:nvSpPr>
          <p:cNvPr id="4" name="Slide Number Placeholder 3"/>
          <p:cNvSpPr>
            <a:spLocks noGrp="1"/>
          </p:cNvSpPr>
          <p:nvPr>
            <p:ph type="sldNum" sz="quarter" idx="10"/>
          </p:nvPr>
        </p:nvSpPr>
        <p:spPr/>
        <p:txBody>
          <a:bodyPr/>
          <a:lstStyle/>
          <a:p>
            <a:fld id="{39A9884A-0E0B-2640-9472-5099E8EF1682}" type="slidenum">
              <a:rPr lang="en-US" smtClean="0"/>
              <a:t>39</a:t>
            </a:fld>
            <a:endParaRPr lang="en-US"/>
          </a:p>
        </p:txBody>
      </p:sp>
    </p:spTree>
    <p:extLst>
      <p:ext uri="{BB962C8B-B14F-4D97-AF65-F5344CB8AC3E}">
        <p14:creationId xmlns:p14="http://schemas.microsoft.com/office/powerpoint/2010/main" val="3476082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Making this into</a:t>
            </a:r>
            <a:r>
              <a:rPr lang="en-US" baseline="0" dirty="0" smtClean="0"/>
              <a:t> an adversarial thing is the same problem as when we do that with our students.</a:t>
            </a:r>
            <a:endParaRPr lang="en-US" dirty="0"/>
          </a:p>
        </p:txBody>
      </p:sp>
      <p:sp>
        <p:nvSpPr>
          <p:cNvPr id="4" name="Slide Number Placeholder 3"/>
          <p:cNvSpPr>
            <a:spLocks noGrp="1"/>
          </p:cNvSpPr>
          <p:nvPr>
            <p:ph type="sldNum" sz="quarter" idx="10"/>
          </p:nvPr>
        </p:nvSpPr>
        <p:spPr/>
        <p:txBody>
          <a:bodyPr/>
          <a:lstStyle/>
          <a:p>
            <a:fld id="{39A9884A-0E0B-2640-9472-5099E8EF1682}" type="slidenum">
              <a:rPr lang="en-US" smtClean="0"/>
              <a:t>40</a:t>
            </a:fld>
            <a:endParaRPr lang="en-US"/>
          </a:p>
        </p:txBody>
      </p:sp>
    </p:spTree>
    <p:extLst>
      <p:ext uri="{BB962C8B-B14F-4D97-AF65-F5344CB8AC3E}">
        <p14:creationId xmlns:p14="http://schemas.microsoft.com/office/powerpoint/2010/main" val="3476082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Making this into</a:t>
            </a:r>
            <a:r>
              <a:rPr lang="en-US" baseline="0" dirty="0" smtClean="0"/>
              <a:t> an adversarial thing is the same problem as when we do that with our students.</a:t>
            </a:r>
            <a:endParaRPr lang="en-US" dirty="0"/>
          </a:p>
        </p:txBody>
      </p:sp>
      <p:sp>
        <p:nvSpPr>
          <p:cNvPr id="4" name="Slide Number Placeholder 3"/>
          <p:cNvSpPr>
            <a:spLocks noGrp="1"/>
          </p:cNvSpPr>
          <p:nvPr>
            <p:ph type="sldNum" sz="quarter" idx="10"/>
          </p:nvPr>
        </p:nvSpPr>
        <p:spPr/>
        <p:txBody>
          <a:bodyPr/>
          <a:lstStyle/>
          <a:p>
            <a:fld id="{39A9884A-0E0B-2640-9472-5099E8EF1682}" type="slidenum">
              <a:rPr lang="en-US" smtClean="0"/>
              <a:t>41</a:t>
            </a:fld>
            <a:endParaRPr lang="en-US"/>
          </a:p>
        </p:txBody>
      </p:sp>
    </p:spTree>
    <p:extLst>
      <p:ext uri="{BB962C8B-B14F-4D97-AF65-F5344CB8AC3E}">
        <p14:creationId xmlns:p14="http://schemas.microsoft.com/office/powerpoint/2010/main" val="3476082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just applying our</a:t>
            </a:r>
            <a:r>
              <a:rPr lang="en-US" baseline="0" dirty="0" smtClean="0"/>
              <a:t> understanding about change/learning at the faculty level. Individual accountability, but in teams.</a:t>
            </a:r>
            <a:endParaRPr lang="en-US" dirty="0"/>
          </a:p>
        </p:txBody>
      </p:sp>
      <p:sp>
        <p:nvSpPr>
          <p:cNvPr id="4" name="Slide Number Placeholder 3"/>
          <p:cNvSpPr>
            <a:spLocks noGrp="1"/>
          </p:cNvSpPr>
          <p:nvPr>
            <p:ph type="sldNum" sz="quarter" idx="10"/>
          </p:nvPr>
        </p:nvSpPr>
        <p:spPr/>
        <p:txBody>
          <a:bodyPr/>
          <a:lstStyle/>
          <a:p>
            <a:fld id="{39A9884A-0E0B-2640-9472-5099E8EF1682}" type="slidenum">
              <a:rPr lang="en-US" smtClean="0"/>
              <a:t>42</a:t>
            </a:fld>
            <a:endParaRPr lang="en-US"/>
          </a:p>
        </p:txBody>
      </p:sp>
    </p:spTree>
    <p:extLst>
      <p:ext uri="{BB962C8B-B14F-4D97-AF65-F5344CB8AC3E}">
        <p14:creationId xmlns:p14="http://schemas.microsoft.com/office/powerpoint/2010/main" val="636439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Note, an instructor</a:t>
            </a:r>
            <a:r>
              <a:rPr lang="en-US" baseline="0" dirty="0" smtClean="0"/>
              <a:t> is still needed! </a:t>
            </a:r>
            <a:r>
              <a:rPr lang="is-IS" baseline="0" dirty="0" smtClean="0"/>
              <a:t>… like a coach: organizing, defining goals and practices, and providing expertise. ...  So, how do we actually know these things? Over the past 20 years we have finally started to study teaching scientifically, and advances in cognitive science have also helped us understand how learning works.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61A6F43-A5B5-1E4A-AB69-4AE2DB50376C}"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baseline="0" dirty="0" smtClean="0"/>
              <a:t>What is the answer here?</a:t>
            </a:r>
          </a:p>
          <a:p>
            <a:endParaRPr lang="en-US" baseline="0" dirty="0" smtClean="0"/>
          </a:p>
          <a:p>
            <a:r>
              <a:rPr lang="en-US" dirty="0" smtClean="0"/>
              <a:t>The correct choice is B, but most students do not choose it even after a semester of</a:t>
            </a:r>
            <a:r>
              <a:rPr lang="en-US" baseline="0" dirty="0" smtClean="0"/>
              <a:t> study.</a:t>
            </a:r>
            <a:endParaRPr lang="en-US" dirty="0"/>
          </a:p>
        </p:txBody>
      </p:sp>
      <p:sp>
        <p:nvSpPr>
          <p:cNvPr id="4" name="Slide Number Placeholder 3"/>
          <p:cNvSpPr>
            <a:spLocks noGrp="1"/>
          </p:cNvSpPr>
          <p:nvPr>
            <p:ph type="sldNum" sz="quarter" idx="10"/>
          </p:nvPr>
        </p:nvSpPr>
        <p:spPr/>
        <p:txBody>
          <a:bodyPr/>
          <a:lstStyle/>
          <a:p>
            <a:fld id="{39A9884A-0E0B-2640-9472-5099E8EF1682}" type="slidenum">
              <a:rPr lang="en-US" smtClean="0"/>
              <a:t>5</a:t>
            </a:fld>
            <a:endParaRPr lang="en-US"/>
          </a:p>
        </p:txBody>
      </p:sp>
    </p:spTree>
    <p:extLst>
      <p:ext uri="{BB962C8B-B14F-4D97-AF65-F5344CB8AC3E}">
        <p14:creationId xmlns:p14="http://schemas.microsoft.com/office/powerpoint/2010/main" val="4108592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Essentially, the students are still </a:t>
            </a:r>
            <a:r>
              <a:rPr lang="en-US" dirty="0" err="1" smtClean="0"/>
              <a:t>Aristotalean</a:t>
            </a:r>
            <a:r>
              <a:rPr lang="en-US" baseline="0" dirty="0" err="1" smtClean="0"/>
              <a:t>s</a:t>
            </a:r>
            <a:r>
              <a:rPr lang="en-US" baseline="0" dirty="0" smtClean="0"/>
              <a:t> at the end of the semester. Just like with the cystic fibrosis question I started with, physics students can get good grades by solving equations, without any true conceptual understanding of physics.</a:t>
            </a:r>
          </a:p>
          <a:p>
            <a:endParaRPr lang="en-US" baseline="0" dirty="0" smtClean="0"/>
          </a:p>
          <a:p>
            <a:r>
              <a:rPr lang="en-US" baseline="0" dirty="0" smtClean="0"/>
              <a:t>A lot of physicists were alarmed, studied the problem and to make a long story short, learned that you could improve learning if you:</a:t>
            </a:r>
          </a:p>
          <a:p>
            <a:pPr marL="228600" indent="-228600">
              <a:buAutoNum type="alphaLcParenR"/>
            </a:pPr>
            <a:r>
              <a:rPr lang="en-US" baseline="0" dirty="0" smtClean="0"/>
              <a:t>Asked the students conceptual questions during class time</a:t>
            </a:r>
          </a:p>
          <a:p>
            <a:pPr marL="228600" indent="-228600">
              <a:buAutoNum type="alphaLcParenR"/>
            </a:pPr>
            <a:r>
              <a:rPr lang="en-US" baseline="0" dirty="0" smtClean="0"/>
              <a:t>Allowed students to interact with each other to discuss the questions, and c</a:t>
            </a:r>
          </a:p>
          <a:p>
            <a:pPr marL="228600" indent="-228600">
              <a:buAutoNum type="alphaLcParenR"/>
            </a:pPr>
            <a:r>
              <a:rPr lang="en-US" baseline="0" dirty="0" smtClean="0"/>
              <a:t>Give students immediate feedback on the questions.</a:t>
            </a:r>
            <a:endParaRPr lang="en-US" dirty="0"/>
          </a:p>
        </p:txBody>
      </p:sp>
      <p:sp>
        <p:nvSpPr>
          <p:cNvPr id="4" name="Slide Number Placeholder 3"/>
          <p:cNvSpPr>
            <a:spLocks noGrp="1"/>
          </p:cNvSpPr>
          <p:nvPr>
            <p:ph type="sldNum" sz="quarter" idx="10"/>
          </p:nvPr>
        </p:nvSpPr>
        <p:spPr/>
        <p:txBody>
          <a:bodyPr/>
          <a:lstStyle/>
          <a:p>
            <a:fld id="{39A9884A-0E0B-2640-9472-5099E8EF1682}" type="slidenum">
              <a:rPr lang="en-US" smtClean="0"/>
              <a:t>6</a:t>
            </a:fld>
            <a:endParaRPr lang="en-US"/>
          </a:p>
        </p:txBody>
      </p:sp>
    </p:spTree>
    <p:extLst>
      <p:ext uri="{BB962C8B-B14F-4D97-AF65-F5344CB8AC3E}">
        <p14:creationId xmlns:p14="http://schemas.microsoft.com/office/powerpoint/2010/main" val="111530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When you do that, this happens. But this is a variety of classes, not a well-controlled</a:t>
            </a:r>
            <a:r>
              <a:rPr lang="en-US" baseline="0" dirty="0" smtClean="0"/>
              <a:t> study. When you do a well-controlled study you get the same results:</a:t>
            </a:r>
            <a:endParaRPr lang="en-US" dirty="0"/>
          </a:p>
        </p:txBody>
      </p:sp>
      <p:sp>
        <p:nvSpPr>
          <p:cNvPr id="4" name="Slide Number Placeholder 3"/>
          <p:cNvSpPr>
            <a:spLocks noGrp="1"/>
          </p:cNvSpPr>
          <p:nvPr>
            <p:ph type="sldNum" sz="quarter" idx="10"/>
          </p:nvPr>
        </p:nvSpPr>
        <p:spPr/>
        <p:txBody>
          <a:bodyPr/>
          <a:lstStyle/>
          <a:p>
            <a:fld id="{39A9884A-0E0B-2640-9472-5099E8EF1682}" type="slidenum">
              <a:rPr lang="en-US" smtClean="0"/>
              <a:t>7</a:t>
            </a:fld>
            <a:endParaRPr lang="en-US"/>
          </a:p>
        </p:txBody>
      </p:sp>
    </p:spTree>
    <p:extLst>
      <p:ext uri="{BB962C8B-B14F-4D97-AF65-F5344CB8AC3E}">
        <p14:creationId xmlns:p14="http://schemas.microsoft.com/office/powerpoint/2010/main" val="3975891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31"/>
          <p:cNvSpPr>
            <a:spLocks noGrp="1" noChangeArrowheads="1"/>
          </p:cNvSpPr>
          <p:nvPr>
            <p:ph type="sldNum" sz="quarter" idx="5"/>
          </p:nvPr>
        </p:nvSpPr>
        <p:spPr>
          <a:noFill/>
        </p:spPr>
        <p:txBody>
          <a:bodyPr/>
          <a:lstStyle/>
          <a:p>
            <a:fld id="{3FD62D04-C56E-1F49-9453-CC2BAE29B2D1}" type="slidenum">
              <a:rPr lang="en-US"/>
              <a:pPr/>
              <a:t>8</a:t>
            </a:fld>
            <a:endParaRPr lang="en-US"/>
          </a:p>
        </p:txBody>
      </p:sp>
      <p:sp>
        <p:nvSpPr>
          <p:cNvPr id="24579" name="Rectangle 2"/>
          <p:cNvSpPr>
            <a:spLocks noGrp="1" noRot="1" noChangeAspect="1" noChangeArrowheads="1"/>
          </p:cNvSpPr>
          <p:nvPr>
            <p:ph type="sldImg"/>
          </p:nvPr>
        </p:nvSpPr>
        <p:spPr>
          <a:solidFill>
            <a:srgbClr val="FFFFFF"/>
          </a:solidFill>
          <a:ln/>
        </p:spPr>
      </p:sp>
      <p:sp>
        <p:nvSpPr>
          <p:cNvPr id="2458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dirty="0" smtClean="0"/>
          </a:p>
          <a:p>
            <a:pPr eaLnBrk="1" hangingPunct="1"/>
            <a:endParaRPr lang="en-US" dirty="0" smtClean="0"/>
          </a:p>
          <a:p>
            <a:pPr eaLnBrk="1" hangingPunct="1"/>
            <a:r>
              <a:rPr lang="en-US" dirty="0" smtClean="0"/>
              <a:t>Comparison</a:t>
            </a:r>
            <a:r>
              <a:rPr lang="en-US" baseline="0" dirty="0" smtClean="0"/>
              <a:t> of Week 12 change only in two large-enrollment introductory physics courses. Same test for students in each section. Enrollment and enthusiasm of the students were also higher.  </a:t>
            </a:r>
          </a:p>
          <a:p>
            <a:pPr eaLnBrk="1" hangingPunct="1"/>
            <a:endParaRPr lang="en-US" dirty="0" smtClean="0"/>
          </a:p>
          <a:p>
            <a:pPr eaLnBrk="1" hangingPunct="1"/>
            <a:r>
              <a:rPr lang="en-US" dirty="0" smtClean="0"/>
              <a:t>This was</a:t>
            </a:r>
            <a:r>
              <a:rPr lang="en-US" baseline="0" dirty="0" smtClean="0"/>
              <a:t> then developed in chemistry and biology and there have now been hundreds of studies that support this result in physics. A large meta-analysis of these studies was done two years ago and widely publicized. Here are its results:</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odds ratio is 1.95 to pass the course vs. lecturing. You are perhaps used to looking at data for drug efficacy. </a:t>
            </a:r>
            <a:r>
              <a:rPr lang="en-US" sz="1200" b="1" i="1" kern="1200" dirty="0" smtClean="0">
                <a:solidFill>
                  <a:schemeClr val="tx1"/>
                </a:solidFill>
                <a:effectLst/>
                <a:latin typeface="+mn-lt"/>
                <a:ea typeface="+mn-ea"/>
                <a:cs typeface="+mn-cs"/>
              </a:rPr>
              <a:t>Which drug would you recommend if we want our students to learn more, lecture or active learning?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00769D2-FC85-104B-BF27-4FC5A8189474}" type="slidenum">
              <a:rPr lang="en-US" smtClean="0"/>
              <a:t>9</a:t>
            </a:fld>
            <a:endParaRPr lang="en-US"/>
          </a:p>
        </p:txBody>
      </p:sp>
    </p:spTree>
    <p:extLst>
      <p:ext uri="{BB962C8B-B14F-4D97-AF65-F5344CB8AC3E}">
        <p14:creationId xmlns:p14="http://schemas.microsoft.com/office/powerpoint/2010/main" val="1983659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is-IS" dirty="0" smtClean="0"/>
              <a:t>… OK, now let’s be more specific about which methods work. Just</a:t>
            </a:r>
            <a:r>
              <a:rPr lang="is-IS" baseline="0" dirty="0" smtClean="0"/>
              <a:t> giving students a problem to solve can be a disaster. What do we need to do to do it right?</a:t>
            </a:r>
            <a:endParaRPr lang="en-US" dirty="0"/>
          </a:p>
        </p:txBody>
      </p:sp>
      <p:sp>
        <p:nvSpPr>
          <p:cNvPr id="4" name="Slide Number Placeholder 3"/>
          <p:cNvSpPr>
            <a:spLocks noGrp="1"/>
          </p:cNvSpPr>
          <p:nvPr>
            <p:ph type="sldNum" sz="quarter" idx="10"/>
          </p:nvPr>
        </p:nvSpPr>
        <p:spPr/>
        <p:txBody>
          <a:bodyPr/>
          <a:lstStyle/>
          <a:p>
            <a:fld id="{39A9884A-0E0B-2640-9472-5099E8EF1682}" type="slidenum">
              <a:rPr lang="en-US" smtClean="0"/>
              <a:t>10</a:t>
            </a:fld>
            <a:endParaRPr lang="en-US"/>
          </a:p>
        </p:txBody>
      </p:sp>
    </p:spTree>
    <p:extLst>
      <p:ext uri="{BB962C8B-B14F-4D97-AF65-F5344CB8AC3E}">
        <p14:creationId xmlns:p14="http://schemas.microsoft.com/office/powerpoint/2010/main" val="3922230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B5BCFF-5470-B046-84E5-A17CC716F0C2}"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512B5-D518-C34D-931C-E1F7F63D6F6A}" type="slidenum">
              <a:rPr lang="en-US" smtClean="0"/>
              <a:t>‹#›</a:t>
            </a:fld>
            <a:endParaRPr lang="en-US"/>
          </a:p>
        </p:txBody>
      </p:sp>
    </p:spTree>
    <p:extLst>
      <p:ext uri="{BB962C8B-B14F-4D97-AF65-F5344CB8AC3E}">
        <p14:creationId xmlns:p14="http://schemas.microsoft.com/office/powerpoint/2010/main" val="4140887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B5BCFF-5470-B046-84E5-A17CC716F0C2}"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512B5-D518-C34D-931C-E1F7F63D6F6A}" type="slidenum">
              <a:rPr lang="en-US" smtClean="0"/>
              <a:t>‹#›</a:t>
            </a:fld>
            <a:endParaRPr lang="en-US"/>
          </a:p>
        </p:txBody>
      </p:sp>
    </p:spTree>
    <p:extLst>
      <p:ext uri="{BB962C8B-B14F-4D97-AF65-F5344CB8AC3E}">
        <p14:creationId xmlns:p14="http://schemas.microsoft.com/office/powerpoint/2010/main" val="3455290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B5BCFF-5470-B046-84E5-A17CC716F0C2}"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512B5-D518-C34D-931C-E1F7F63D6F6A}" type="slidenum">
              <a:rPr lang="en-US" smtClean="0"/>
              <a:t>‹#›</a:t>
            </a:fld>
            <a:endParaRPr lang="en-US"/>
          </a:p>
        </p:txBody>
      </p:sp>
    </p:spTree>
    <p:extLst>
      <p:ext uri="{BB962C8B-B14F-4D97-AF65-F5344CB8AC3E}">
        <p14:creationId xmlns:p14="http://schemas.microsoft.com/office/powerpoint/2010/main" val="4188572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B5BCFF-5470-B046-84E5-A17CC716F0C2}"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512B5-D518-C34D-931C-E1F7F63D6F6A}" type="slidenum">
              <a:rPr lang="en-US" smtClean="0"/>
              <a:t>‹#›</a:t>
            </a:fld>
            <a:endParaRPr lang="en-US"/>
          </a:p>
        </p:txBody>
      </p:sp>
    </p:spTree>
    <p:extLst>
      <p:ext uri="{BB962C8B-B14F-4D97-AF65-F5344CB8AC3E}">
        <p14:creationId xmlns:p14="http://schemas.microsoft.com/office/powerpoint/2010/main" val="365603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B5BCFF-5470-B046-84E5-A17CC716F0C2}"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512B5-D518-C34D-931C-E1F7F63D6F6A}" type="slidenum">
              <a:rPr lang="en-US" smtClean="0"/>
              <a:t>‹#›</a:t>
            </a:fld>
            <a:endParaRPr lang="en-US"/>
          </a:p>
        </p:txBody>
      </p:sp>
    </p:spTree>
    <p:extLst>
      <p:ext uri="{BB962C8B-B14F-4D97-AF65-F5344CB8AC3E}">
        <p14:creationId xmlns:p14="http://schemas.microsoft.com/office/powerpoint/2010/main" val="2259659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B5BCFF-5470-B046-84E5-A17CC716F0C2}" type="datetimeFigureOut">
              <a:rPr lang="en-US" smtClean="0"/>
              <a:t>11/14/16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4512B5-D518-C34D-931C-E1F7F63D6F6A}" type="slidenum">
              <a:rPr lang="en-US" smtClean="0"/>
              <a:t>‹#›</a:t>
            </a:fld>
            <a:endParaRPr lang="en-US"/>
          </a:p>
        </p:txBody>
      </p:sp>
    </p:spTree>
    <p:extLst>
      <p:ext uri="{BB962C8B-B14F-4D97-AF65-F5344CB8AC3E}">
        <p14:creationId xmlns:p14="http://schemas.microsoft.com/office/powerpoint/2010/main" val="2316140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B5BCFF-5470-B046-84E5-A17CC716F0C2}" type="datetimeFigureOut">
              <a:rPr lang="en-US" smtClean="0"/>
              <a:t>11/14/16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4512B5-D518-C34D-931C-E1F7F63D6F6A}" type="slidenum">
              <a:rPr lang="en-US" smtClean="0"/>
              <a:t>‹#›</a:t>
            </a:fld>
            <a:endParaRPr lang="en-US"/>
          </a:p>
        </p:txBody>
      </p:sp>
    </p:spTree>
    <p:extLst>
      <p:ext uri="{BB962C8B-B14F-4D97-AF65-F5344CB8AC3E}">
        <p14:creationId xmlns:p14="http://schemas.microsoft.com/office/powerpoint/2010/main" val="1666772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B5BCFF-5470-B046-84E5-A17CC716F0C2}" type="datetimeFigureOut">
              <a:rPr lang="en-US" smtClean="0"/>
              <a:t>11/14/16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4512B5-D518-C34D-931C-E1F7F63D6F6A}" type="slidenum">
              <a:rPr lang="en-US" smtClean="0"/>
              <a:t>‹#›</a:t>
            </a:fld>
            <a:endParaRPr lang="en-US"/>
          </a:p>
        </p:txBody>
      </p:sp>
    </p:spTree>
    <p:extLst>
      <p:ext uri="{BB962C8B-B14F-4D97-AF65-F5344CB8AC3E}">
        <p14:creationId xmlns:p14="http://schemas.microsoft.com/office/powerpoint/2010/main" val="1286076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B5BCFF-5470-B046-84E5-A17CC716F0C2}" type="datetimeFigureOut">
              <a:rPr lang="en-US" smtClean="0"/>
              <a:t>11/14/16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4512B5-D518-C34D-931C-E1F7F63D6F6A}" type="slidenum">
              <a:rPr lang="en-US" smtClean="0"/>
              <a:t>‹#›</a:t>
            </a:fld>
            <a:endParaRPr lang="en-US"/>
          </a:p>
        </p:txBody>
      </p:sp>
    </p:spTree>
    <p:extLst>
      <p:ext uri="{BB962C8B-B14F-4D97-AF65-F5344CB8AC3E}">
        <p14:creationId xmlns:p14="http://schemas.microsoft.com/office/powerpoint/2010/main" val="3126991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B5BCFF-5470-B046-84E5-A17CC716F0C2}" type="datetimeFigureOut">
              <a:rPr lang="en-US" smtClean="0"/>
              <a:t>11/14/16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4512B5-D518-C34D-931C-E1F7F63D6F6A}" type="slidenum">
              <a:rPr lang="en-US" smtClean="0"/>
              <a:t>‹#›</a:t>
            </a:fld>
            <a:endParaRPr lang="en-US"/>
          </a:p>
        </p:txBody>
      </p:sp>
    </p:spTree>
    <p:extLst>
      <p:ext uri="{BB962C8B-B14F-4D97-AF65-F5344CB8AC3E}">
        <p14:creationId xmlns:p14="http://schemas.microsoft.com/office/powerpoint/2010/main" val="1466758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B5BCFF-5470-B046-84E5-A17CC716F0C2}" type="datetimeFigureOut">
              <a:rPr lang="en-US" smtClean="0"/>
              <a:t>11/14/16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4512B5-D518-C34D-931C-E1F7F63D6F6A}" type="slidenum">
              <a:rPr lang="en-US" smtClean="0"/>
              <a:t>‹#›</a:t>
            </a:fld>
            <a:endParaRPr lang="en-US"/>
          </a:p>
        </p:txBody>
      </p:sp>
    </p:spTree>
    <p:extLst>
      <p:ext uri="{BB962C8B-B14F-4D97-AF65-F5344CB8AC3E}">
        <p14:creationId xmlns:p14="http://schemas.microsoft.com/office/powerpoint/2010/main" val="32119169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B5BCFF-5470-B046-84E5-A17CC716F0C2}" type="datetimeFigureOut">
              <a:rPr lang="en-US" smtClean="0"/>
              <a:t>11/14/16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4512B5-D518-C34D-931C-E1F7F63D6F6A}" type="slidenum">
              <a:rPr lang="en-US" smtClean="0"/>
              <a:t>‹#›</a:t>
            </a:fld>
            <a:endParaRPr lang="en-US"/>
          </a:p>
        </p:txBody>
      </p:sp>
    </p:spTree>
    <p:extLst>
      <p:ext uri="{BB962C8B-B14F-4D97-AF65-F5344CB8AC3E}">
        <p14:creationId xmlns:p14="http://schemas.microsoft.com/office/powerpoint/2010/main" val="2959542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hart" Target="../charts/char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chart" Target="../charts/char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814"/>
            <a:ext cx="8229600" cy="1143000"/>
          </a:xfrm>
        </p:spPr>
        <p:txBody>
          <a:bodyPr>
            <a:noAutofit/>
          </a:bodyPr>
          <a:lstStyle/>
          <a:p>
            <a:r>
              <a:rPr lang="en-US" b="1" dirty="0">
                <a:solidFill>
                  <a:srgbClr val="660066"/>
                </a:solidFill>
                <a:effectLst>
                  <a:outerShdw blurRad="50800" dist="38100" dir="2700000" algn="tl" rotWithShape="0">
                    <a:prstClr val="black">
                      <a:alpha val="40000"/>
                    </a:prstClr>
                  </a:outerShdw>
                </a:effectLst>
                <a:latin typeface="Avenir Book"/>
                <a:cs typeface="Avenir Book"/>
              </a:rPr>
              <a:t>Evidence-Based </a:t>
            </a:r>
            <a:r>
              <a:rPr lang="en-US" b="1" dirty="0" smtClean="0">
                <a:solidFill>
                  <a:srgbClr val="660066"/>
                </a:solidFill>
                <a:effectLst>
                  <a:outerShdw blurRad="50800" dist="38100" dir="2700000" algn="tl" rotWithShape="0">
                    <a:prstClr val="black">
                      <a:alpha val="40000"/>
                    </a:prstClr>
                  </a:outerShdw>
                </a:effectLst>
                <a:latin typeface="Avenir Book"/>
                <a:cs typeface="Avenir Book"/>
              </a:rPr>
              <a:t>Teaching </a:t>
            </a:r>
            <a:br>
              <a:rPr lang="en-US" b="1" dirty="0" smtClean="0">
                <a:solidFill>
                  <a:srgbClr val="660066"/>
                </a:solidFill>
                <a:effectLst>
                  <a:outerShdw blurRad="50800" dist="38100" dir="2700000" algn="tl" rotWithShape="0">
                    <a:prstClr val="black">
                      <a:alpha val="40000"/>
                    </a:prstClr>
                  </a:outerShdw>
                </a:effectLst>
                <a:latin typeface="Avenir Book"/>
                <a:cs typeface="Avenir Book"/>
              </a:rPr>
            </a:br>
            <a:r>
              <a:rPr lang="en-US" b="1" dirty="0" smtClean="0">
                <a:solidFill>
                  <a:srgbClr val="660066"/>
                </a:solidFill>
                <a:effectLst>
                  <a:outerShdw blurRad="50800" dist="38100" dir="2700000" algn="tl" rotWithShape="0">
                    <a:prstClr val="black">
                      <a:alpha val="40000"/>
                    </a:prstClr>
                  </a:outerShdw>
                </a:effectLst>
                <a:latin typeface="Avenir Book"/>
                <a:cs typeface="Avenir Book"/>
              </a:rPr>
              <a:t>And Institutional Change</a:t>
            </a:r>
            <a:endParaRPr lang="en-US" dirty="0">
              <a:solidFill>
                <a:srgbClr val="660066"/>
              </a:solidFill>
              <a:effectLst>
                <a:outerShdw blurRad="50800" dist="38100" dir="2700000" algn="tl" rotWithShape="0">
                  <a:prstClr val="black">
                    <a:alpha val="40000"/>
                  </a:prstClr>
                </a:outerShdw>
              </a:effectLst>
              <a:latin typeface="Avenir Book"/>
              <a:cs typeface="Avenir Book"/>
            </a:endParaRPr>
          </a:p>
        </p:txBody>
      </p:sp>
      <p:pic>
        <p:nvPicPr>
          <p:cNvPr id="5" name="Picture 4"/>
          <p:cNvPicPr>
            <a:picLocks noChangeAspect="1"/>
          </p:cNvPicPr>
          <p:nvPr/>
        </p:nvPicPr>
        <p:blipFill rotWithShape="1">
          <a:blip r:embed="rId2"/>
          <a:srcRect t="4793"/>
          <a:stretch/>
        </p:blipFill>
        <p:spPr>
          <a:xfrm rot="10800000">
            <a:off x="1335076" y="1346651"/>
            <a:ext cx="6587959" cy="4780989"/>
          </a:xfrm>
          <a:prstGeom prst="rect">
            <a:avLst/>
          </a:prstGeom>
        </p:spPr>
      </p:pic>
      <p:sp>
        <p:nvSpPr>
          <p:cNvPr id="6" name="TextBox 5"/>
          <p:cNvSpPr txBox="1"/>
          <p:nvPr/>
        </p:nvSpPr>
        <p:spPr>
          <a:xfrm>
            <a:off x="1207175" y="6155798"/>
            <a:ext cx="6995515" cy="646331"/>
          </a:xfrm>
          <a:prstGeom prst="rect">
            <a:avLst/>
          </a:prstGeom>
          <a:noFill/>
        </p:spPr>
        <p:txBody>
          <a:bodyPr wrap="none" rtlCol="0">
            <a:spAutoFit/>
          </a:bodyPr>
          <a:lstStyle/>
          <a:p>
            <a:pPr algn="ctr"/>
            <a:r>
              <a:rPr lang="en-US" dirty="0" smtClean="0">
                <a:solidFill>
                  <a:srgbClr val="660066"/>
                </a:solidFill>
                <a:effectLst>
                  <a:outerShdw blurRad="50800" dist="38100" dir="2700000" algn="tl" rotWithShape="0">
                    <a:prstClr val="black">
                      <a:alpha val="40000"/>
                    </a:prstClr>
                  </a:outerShdw>
                </a:effectLst>
                <a:latin typeface="Avenir Book"/>
                <a:cs typeface="Avenir Book"/>
              </a:rPr>
              <a:t>Sarah Leupen, University of Maryland Baltimore County;</a:t>
            </a:r>
          </a:p>
          <a:p>
            <a:pPr algn="ctr"/>
            <a:r>
              <a:rPr lang="en-US" dirty="0" smtClean="0">
                <a:solidFill>
                  <a:srgbClr val="660066"/>
                </a:solidFill>
                <a:effectLst>
                  <a:outerShdw blurRad="50800" dist="38100" dir="2700000" algn="tl" rotWithShape="0">
                    <a:prstClr val="black">
                      <a:alpha val="40000"/>
                    </a:prstClr>
                  </a:outerShdw>
                </a:effectLst>
                <a:latin typeface="Avenir Book"/>
                <a:cs typeface="Avenir Book"/>
              </a:rPr>
              <a:t>Visiting Faculty, </a:t>
            </a:r>
            <a:r>
              <a:rPr lang="en-US" dirty="0" err="1" smtClean="0">
                <a:solidFill>
                  <a:srgbClr val="660066"/>
                </a:solidFill>
                <a:effectLst>
                  <a:outerShdw blurRad="50800" dist="38100" dir="2700000" algn="tl" rotWithShape="0">
                    <a:prstClr val="black">
                      <a:alpha val="40000"/>
                    </a:prstClr>
                  </a:outerShdw>
                </a:effectLst>
                <a:latin typeface="Avenir Book"/>
                <a:cs typeface="Avenir Book"/>
              </a:rPr>
              <a:t>Léka</a:t>
            </a:r>
            <a:r>
              <a:rPr lang="cs-CZ" dirty="0" err="1">
                <a:solidFill>
                  <a:srgbClr val="660066"/>
                </a:solidFill>
                <a:effectLst>
                  <a:outerShdw blurRad="50800" dist="38100" dir="2700000" algn="tl" rotWithShape="0">
                    <a:prstClr val="black">
                      <a:alpha val="40000"/>
                    </a:prstClr>
                  </a:outerShdw>
                </a:effectLst>
                <a:latin typeface="Avenir Book"/>
                <a:cs typeface="Avenir Book"/>
              </a:rPr>
              <a:t>ř</a:t>
            </a:r>
            <a:r>
              <a:rPr lang="en-US" dirty="0" err="1" smtClean="0">
                <a:solidFill>
                  <a:srgbClr val="660066"/>
                </a:solidFill>
                <a:effectLst>
                  <a:outerShdw blurRad="50800" dist="38100" dir="2700000" algn="tl" rotWithShape="0">
                    <a:prstClr val="black">
                      <a:alpha val="40000"/>
                    </a:prstClr>
                  </a:outerShdw>
                </a:effectLst>
                <a:latin typeface="Avenir Book"/>
                <a:cs typeface="Avenir Book"/>
              </a:rPr>
              <a:t>ská</a:t>
            </a:r>
            <a:r>
              <a:rPr lang="en-US" dirty="0" smtClean="0">
                <a:solidFill>
                  <a:srgbClr val="660066"/>
                </a:solidFill>
                <a:effectLst>
                  <a:outerShdw blurRad="50800" dist="38100" dir="2700000" algn="tl" rotWithShape="0">
                    <a:prstClr val="black">
                      <a:alpha val="40000"/>
                    </a:prstClr>
                  </a:outerShdw>
                </a:effectLst>
                <a:latin typeface="Avenir Book"/>
                <a:cs typeface="Avenir Book"/>
              </a:rPr>
              <a:t> </a:t>
            </a:r>
            <a:r>
              <a:rPr lang="en-US" dirty="0" err="1" smtClean="0">
                <a:solidFill>
                  <a:srgbClr val="660066"/>
                </a:solidFill>
                <a:effectLst>
                  <a:outerShdw blurRad="50800" dist="38100" dir="2700000" algn="tl" rotWithShape="0">
                    <a:prstClr val="black">
                      <a:alpha val="40000"/>
                    </a:prstClr>
                  </a:outerShdw>
                </a:effectLst>
                <a:latin typeface="Avenir Book"/>
                <a:cs typeface="Avenir Book"/>
              </a:rPr>
              <a:t>Fakulta</a:t>
            </a:r>
            <a:r>
              <a:rPr lang="en-US" dirty="0" smtClean="0">
                <a:solidFill>
                  <a:srgbClr val="660066"/>
                </a:solidFill>
                <a:effectLst>
                  <a:outerShdw blurRad="50800" dist="38100" dir="2700000" algn="tl" rotWithShape="0">
                    <a:prstClr val="black">
                      <a:alpha val="40000"/>
                    </a:prstClr>
                  </a:outerShdw>
                </a:effectLst>
                <a:latin typeface="Avenir Book"/>
                <a:cs typeface="Avenir Book"/>
              </a:rPr>
              <a:t> v </a:t>
            </a:r>
            <a:r>
              <a:rPr lang="en-US" dirty="0" err="1" smtClean="0">
                <a:solidFill>
                  <a:srgbClr val="660066"/>
                </a:solidFill>
                <a:effectLst>
                  <a:outerShdw blurRad="50800" dist="38100" dir="2700000" algn="tl" rotWithShape="0">
                    <a:prstClr val="black">
                      <a:alpha val="40000"/>
                    </a:prstClr>
                  </a:outerShdw>
                </a:effectLst>
                <a:latin typeface="Avenir Book"/>
                <a:cs typeface="Avenir Book"/>
              </a:rPr>
              <a:t>Plzni</a:t>
            </a:r>
            <a:r>
              <a:rPr lang="en-US" dirty="0" smtClean="0">
                <a:solidFill>
                  <a:srgbClr val="660066"/>
                </a:solidFill>
                <a:effectLst>
                  <a:outerShdw blurRad="50800" dist="38100" dir="2700000" algn="tl" rotWithShape="0">
                    <a:prstClr val="black">
                      <a:alpha val="40000"/>
                    </a:prstClr>
                  </a:outerShdw>
                </a:effectLst>
                <a:latin typeface="Avenir Book"/>
                <a:cs typeface="Avenir Book"/>
              </a:rPr>
              <a:t>, </a:t>
            </a:r>
            <a:r>
              <a:rPr lang="en-US" dirty="0" err="1" smtClean="0">
                <a:solidFill>
                  <a:srgbClr val="660066"/>
                </a:solidFill>
                <a:effectLst>
                  <a:outerShdw blurRad="50800" dist="38100" dir="2700000" algn="tl" rotWithShape="0">
                    <a:prstClr val="black">
                      <a:alpha val="40000"/>
                    </a:prstClr>
                  </a:outerShdw>
                </a:effectLst>
                <a:latin typeface="Avenir Book"/>
                <a:cs typeface="Avenir Book"/>
              </a:rPr>
              <a:t>Univerzita</a:t>
            </a:r>
            <a:r>
              <a:rPr lang="en-US" dirty="0" smtClean="0">
                <a:solidFill>
                  <a:srgbClr val="660066"/>
                </a:solidFill>
                <a:effectLst>
                  <a:outerShdw blurRad="50800" dist="38100" dir="2700000" algn="tl" rotWithShape="0">
                    <a:prstClr val="black">
                      <a:alpha val="40000"/>
                    </a:prstClr>
                  </a:outerShdw>
                </a:effectLst>
                <a:latin typeface="Avenir Book"/>
                <a:cs typeface="Avenir Book"/>
              </a:rPr>
              <a:t> </a:t>
            </a:r>
            <a:r>
              <a:rPr lang="en-US" dirty="0" err="1" smtClean="0">
                <a:solidFill>
                  <a:srgbClr val="660066"/>
                </a:solidFill>
                <a:effectLst>
                  <a:outerShdw blurRad="50800" dist="38100" dir="2700000" algn="tl" rotWithShape="0">
                    <a:prstClr val="black">
                      <a:alpha val="40000"/>
                    </a:prstClr>
                  </a:outerShdw>
                </a:effectLst>
                <a:latin typeface="Avenir Book"/>
                <a:cs typeface="Avenir Book"/>
              </a:rPr>
              <a:t>Karlova</a:t>
            </a:r>
            <a:r>
              <a:rPr lang="en-US" dirty="0" smtClean="0">
                <a:solidFill>
                  <a:srgbClr val="660066"/>
                </a:solidFill>
                <a:effectLst>
                  <a:outerShdw blurRad="50800" dist="38100" dir="2700000" algn="tl" rotWithShape="0">
                    <a:prstClr val="black">
                      <a:alpha val="40000"/>
                    </a:prstClr>
                  </a:outerShdw>
                </a:effectLst>
                <a:latin typeface="Avenir Book"/>
                <a:cs typeface="Avenir Book"/>
              </a:rPr>
              <a:t> v </a:t>
            </a:r>
            <a:r>
              <a:rPr lang="en-US" dirty="0" err="1" smtClean="0">
                <a:solidFill>
                  <a:srgbClr val="660066"/>
                </a:solidFill>
                <a:effectLst>
                  <a:outerShdw blurRad="50800" dist="38100" dir="2700000" algn="tl" rotWithShape="0">
                    <a:prstClr val="black">
                      <a:alpha val="40000"/>
                    </a:prstClr>
                  </a:outerShdw>
                </a:effectLst>
                <a:latin typeface="Avenir Book"/>
                <a:cs typeface="Avenir Book"/>
              </a:rPr>
              <a:t>Praze</a:t>
            </a:r>
            <a:endParaRPr lang="en-US" dirty="0">
              <a:solidFill>
                <a:srgbClr val="660066"/>
              </a:solidFill>
              <a:effectLst>
                <a:outerShdw blurRad="50800" dist="38100" dir="2700000" algn="tl" rotWithShape="0">
                  <a:prstClr val="black">
                    <a:alpha val="40000"/>
                  </a:prstClr>
                </a:outerShdw>
              </a:effectLst>
              <a:latin typeface="Avenir Book"/>
              <a:cs typeface="Avenir Book"/>
            </a:endParaRPr>
          </a:p>
        </p:txBody>
      </p:sp>
    </p:spTree>
    <p:extLst>
      <p:ext uri="{BB962C8B-B14F-4D97-AF65-F5344CB8AC3E}">
        <p14:creationId xmlns:p14="http://schemas.microsoft.com/office/powerpoint/2010/main" val="57632222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1666" b="47069"/>
          <a:stretch/>
        </p:blipFill>
        <p:spPr>
          <a:xfrm>
            <a:off x="173862" y="5"/>
            <a:ext cx="9283573" cy="979163"/>
          </a:xfrm>
          <a:prstGeom prst="rect">
            <a:avLst/>
          </a:prstGeom>
        </p:spPr>
      </p:pic>
      <p:sp>
        <p:nvSpPr>
          <p:cNvPr id="5" name="TextBox 4"/>
          <p:cNvSpPr txBox="1"/>
          <p:nvPr/>
        </p:nvSpPr>
        <p:spPr>
          <a:xfrm>
            <a:off x="173862" y="4117972"/>
            <a:ext cx="8970138" cy="3108544"/>
          </a:xfrm>
          <a:prstGeom prst="rect">
            <a:avLst/>
          </a:prstGeom>
          <a:noFill/>
        </p:spPr>
        <p:txBody>
          <a:bodyPr wrap="square" rtlCol="0">
            <a:spAutoFit/>
          </a:bodyPr>
          <a:lstStyle/>
          <a:p>
            <a:r>
              <a:rPr lang="en-US" sz="2800" dirty="0" smtClean="0">
                <a:latin typeface="Avenir Book"/>
                <a:cs typeface="Avenir Book"/>
              </a:rPr>
              <a:t>“If these </a:t>
            </a:r>
            <a:r>
              <a:rPr lang="en-US" sz="2800" dirty="0">
                <a:latin typeface="Avenir Book"/>
                <a:cs typeface="Avenir Book"/>
              </a:rPr>
              <a:t>experiments </a:t>
            </a:r>
            <a:r>
              <a:rPr lang="en-US" sz="2800" dirty="0" smtClean="0">
                <a:latin typeface="Avenir Book"/>
                <a:cs typeface="Avenir Book"/>
              </a:rPr>
              <a:t>had </a:t>
            </a:r>
            <a:r>
              <a:rPr lang="en-US" sz="2800" dirty="0">
                <a:latin typeface="Avenir Book"/>
                <a:cs typeface="Avenir Book"/>
              </a:rPr>
              <a:t>been conducted as </a:t>
            </a:r>
            <a:r>
              <a:rPr lang="en-US" sz="2800" dirty="0" smtClean="0">
                <a:latin typeface="Avenir Book"/>
                <a:cs typeface="Avenir Book"/>
              </a:rPr>
              <a:t>randomized </a:t>
            </a:r>
            <a:r>
              <a:rPr lang="en-US" sz="2800" dirty="0">
                <a:latin typeface="Avenir Book"/>
                <a:cs typeface="Avenir Book"/>
              </a:rPr>
              <a:t>controlled trials of medical interventions, they may have been </a:t>
            </a:r>
            <a:r>
              <a:rPr lang="en-US" sz="2800" dirty="0">
                <a:solidFill>
                  <a:srgbClr val="0000FF"/>
                </a:solidFill>
                <a:latin typeface="Avenir Book"/>
                <a:cs typeface="Avenir Book"/>
              </a:rPr>
              <a:t>stopped for benefit</a:t>
            </a:r>
            <a:r>
              <a:rPr lang="en-US" sz="2800" dirty="0">
                <a:latin typeface="Avenir Book"/>
                <a:cs typeface="Avenir Book"/>
              </a:rPr>
              <a:t>—meaning that enrolling patients in the control condition might be discontinued </a:t>
            </a:r>
            <a:r>
              <a:rPr lang="en-US" sz="2800" dirty="0" smtClean="0">
                <a:latin typeface="Avenir Book"/>
                <a:cs typeface="Avenir Book"/>
              </a:rPr>
              <a:t>because </a:t>
            </a:r>
            <a:r>
              <a:rPr lang="en-US" sz="2800" dirty="0">
                <a:latin typeface="Avenir Book"/>
                <a:cs typeface="Avenir Book"/>
              </a:rPr>
              <a:t>the </a:t>
            </a:r>
            <a:r>
              <a:rPr lang="en-US" sz="2800" dirty="0">
                <a:solidFill>
                  <a:srgbClr val="0000FF"/>
                </a:solidFill>
                <a:latin typeface="Avenir Book"/>
                <a:cs typeface="Avenir Book"/>
              </a:rPr>
              <a:t>treatment being tested was clearly more </a:t>
            </a:r>
            <a:r>
              <a:rPr lang="en-US" sz="2800" dirty="0" smtClean="0">
                <a:solidFill>
                  <a:srgbClr val="0000FF"/>
                </a:solidFill>
                <a:latin typeface="Avenir Book"/>
                <a:cs typeface="Avenir Book"/>
              </a:rPr>
              <a:t>beneficial</a:t>
            </a:r>
            <a:r>
              <a:rPr lang="en-US" sz="2800" dirty="0" smtClean="0">
                <a:latin typeface="Avenir Book"/>
                <a:cs typeface="Avenir Book"/>
              </a:rPr>
              <a:t>.” </a:t>
            </a:r>
            <a:endParaRPr lang="en-US" sz="2800" dirty="0" smtClean="0">
              <a:effectLst/>
              <a:latin typeface="Avenir Book"/>
              <a:cs typeface="Avenir Book"/>
            </a:endParaRPr>
          </a:p>
          <a:p>
            <a:endParaRPr lang="en-US" sz="2800" dirty="0">
              <a:latin typeface="Avenir Book"/>
              <a:cs typeface="Avenir Book"/>
            </a:endParaRPr>
          </a:p>
        </p:txBody>
      </p:sp>
      <p:pic>
        <p:nvPicPr>
          <p:cNvPr id="6" name="Picture 5"/>
          <p:cNvPicPr>
            <a:picLocks noChangeAspect="1"/>
          </p:cNvPicPr>
          <p:nvPr/>
        </p:nvPicPr>
        <p:blipFill>
          <a:blip r:embed="rId4"/>
          <a:stretch>
            <a:fillRect/>
          </a:stretch>
        </p:blipFill>
        <p:spPr>
          <a:xfrm>
            <a:off x="321979" y="764979"/>
            <a:ext cx="8380985" cy="3335290"/>
          </a:xfrm>
          <a:prstGeom prst="rect">
            <a:avLst/>
          </a:prstGeom>
        </p:spPr>
      </p:pic>
    </p:spTree>
    <p:extLst>
      <p:ext uri="{BB962C8B-B14F-4D97-AF65-F5344CB8AC3E}">
        <p14:creationId xmlns:p14="http://schemas.microsoft.com/office/powerpoint/2010/main" val="20219983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495" y="45145"/>
            <a:ext cx="8229600" cy="1143000"/>
          </a:xfrm>
        </p:spPr>
        <p:txBody>
          <a:bodyPr>
            <a:normAutofit fontScale="90000"/>
          </a:bodyPr>
          <a:lstStyle/>
          <a:p>
            <a:r>
              <a:rPr lang="en-US" dirty="0" smtClean="0">
                <a:solidFill>
                  <a:srgbClr val="0000FF"/>
                </a:solidFill>
                <a:latin typeface="Avenir Book"/>
                <a:cs typeface="Avenir Book"/>
              </a:rPr>
              <a:t>Which Practices Help Students Learn?</a:t>
            </a:r>
            <a:endParaRPr lang="en-US" dirty="0">
              <a:solidFill>
                <a:srgbClr val="0000FF"/>
              </a:solidFill>
              <a:latin typeface="Avenir Book"/>
              <a:cs typeface="Avenir Book"/>
            </a:endParaRPr>
          </a:p>
        </p:txBody>
      </p:sp>
      <p:sp>
        <p:nvSpPr>
          <p:cNvPr id="3" name="TextBox 2"/>
          <p:cNvSpPr txBox="1"/>
          <p:nvPr/>
        </p:nvSpPr>
        <p:spPr>
          <a:xfrm>
            <a:off x="147269" y="1662414"/>
            <a:ext cx="8864764" cy="1569660"/>
          </a:xfrm>
          <a:prstGeom prst="rect">
            <a:avLst/>
          </a:prstGeom>
          <a:noFill/>
        </p:spPr>
        <p:txBody>
          <a:bodyPr wrap="square" rtlCol="0">
            <a:spAutoFit/>
          </a:bodyPr>
          <a:lstStyle/>
          <a:p>
            <a:pPr marL="457200" indent="-457200">
              <a:buFont typeface="Wingdings" charset="2"/>
              <a:buChar char="Ø"/>
            </a:pPr>
            <a:r>
              <a:rPr lang="en-US" sz="3200" dirty="0" smtClean="0">
                <a:latin typeface="Avenir Book"/>
                <a:cs typeface="Avenir Book"/>
              </a:rPr>
              <a:t>Having students apply information </a:t>
            </a:r>
            <a:r>
              <a:rPr lang="en-US" sz="3200" b="1" i="1" dirty="0" smtClean="0">
                <a:solidFill>
                  <a:srgbClr val="660066"/>
                </a:solidFill>
                <a:latin typeface="Avenir Book"/>
                <a:cs typeface="Avenir Book"/>
              </a:rPr>
              <a:t>during class time</a:t>
            </a:r>
            <a:endParaRPr lang="en-US" sz="3200" dirty="0" smtClean="0">
              <a:solidFill>
                <a:srgbClr val="660066"/>
              </a:solidFill>
              <a:latin typeface="Avenir Book"/>
              <a:cs typeface="Avenir Book"/>
            </a:endParaRPr>
          </a:p>
          <a:p>
            <a:endParaRPr lang="en-US" sz="3200" dirty="0">
              <a:latin typeface="Avenir Book"/>
              <a:cs typeface="Avenir Book"/>
            </a:endParaRPr>
          </a:p>
        </p:txBody>
      </p:sp>
      <p:pic>
        <p:nvPicPr>
          <p:cNvPr id="4" name="Picture 3"/>
          <p:cNvPicPr>
            <a:picLocks noChangeAspect="1"/>
          </p:cNvPicPr>
          <p:nvPr/>
        </p:nvPicPr>
        <p:blipFill>
          <a:blip r:embed="rId3"/>
          <a:stretch>
            <a:fillRect/>
          </a:stretch>
        </p:blipFill>
        <p:spPr>
          <a:xfrm>
            <a:off x="6167" y="3200400"/>
            <a:ext cx="9144000" cy="3657600"/>
          </a:xfrm>
          <a:prstGeom prst="rect">
            <a:avLst/>
          </a:prstGeom>
        </p:spPr>
      </p:pic>
    </p:spTree>
    <p:extLst>
      <p:ext uri="{BB962C8B-B14F-4D97-AF65-F5344CB8AC3E}">
        <p14:creationId xmlns:p14="http://schemas.microsoft.com/office/powerpoint/2010/main" val="286263034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495" y="45145"/>
            <a:ext cx="8229600" cy="1143000"/>
          </a:xfrm>
        </p:spPr>
        <p:txBody>
          <a:bodyPr>
            <a:normAutofit fontScale="90000"/>
          </a:bodyPr>
          <a:lstStyle/>
          <a:p>
            <a:r>
              <a:rPr lang="en-US" dirty="0" smtClean="0">
                <a:solidFill>
                  <a:srgbClr val="0000FF"/>
                </a:solidFill>
                <a:latin typeface="Avenir Book"/>
                <a:cs typeface="Avenir Book"/>
              </a:rPr>
              <a:t>What Practices Help Students Learn?</a:t>
            </a:r>
            <a:endParaRPr lang="en-US" dirty="0">
              <a:solidFill>
                <a:srgbClr val="0000FF"/>
              </a:solidFill>
              <a:latin typeface="Avenir Book"/>
              <a:cs typeface="Avenir Book"/>
            </a:endParaRPr>
          </a:p>
        </p:txBody>
      </p:sp>
      <p:sp>
        <p:nvSpPr>
          <p:cNvPr id="3" name="TextBox 2"/>
          <p:cNvSpPr txBox="1"/>
          <p:nvPr/>
        </p:nvSpPr>
        <p:spPr>
          <a:xfrm>
            <a:off x="147269" y="1662414"/>
            <a:ext cx="8864764" cy="2554545"/>
          </a:xfrm>
          <a:prstGeom prst="rect">
            <a:avLst/>
          </a:prstGeom>
          <a:noFill/>
        </p:spPr>
        <p:txBody>
          <a:bodyPr wrap="square" rtlCol="0">
            <a:spAutoFit/>
          </a:bodyPr>
          <a:lstStyle/>
          <a:p>
            <a:pPr marL="457200" indent="-457200">
              <a:buFont typeface="Wingdings" charset="2"/>
              <a:buChar char="Ø"/>
            </a:pPr>
            <a:r>
              <a:rPr lang="en-US" sz="3200" dirty="0" smtClean="0">
                <a:latin typeface="Avenir Book"/>
                <a:cs typeface="Avenir Book"/>
              </a:rPr>
              <a:t>Having students use and apply information </a:t>
            </a:r>
            <a:r>
              <a:rPr lang="en-US" sz="3200" b="1" i="1" dirty="0" smtClean="0">
                <a:solidFill>
                  <a:srgbClr val="660066"/>
                </a:solidFill>
                <a:latin typeface="Avenir Book"/>
                <a:cs typeface="Avenir Book"/>
              </a:rPr>
              <a:t>during class time</a:t>
            </a:r>
            <a:endParaRPr lang="en-US" sz="3200" dirty="0" smtClean="0">
              <a:solidFill>
                <a:srgbClr val="660066"/>
              </a:solidFill>
              <a:latin typeface="Avenir Book"/>
              <a:cs typeface="Avenir Book"/>
            </a:endParaRPr>
          </a:p>
          <a:p>
            <a:pPr marL="457200" indent="-457200">
              <a:buFont typeface="Wingdings" charset="2"/>
              <a:buChar char="Ø"/>
            </a:pPr>
            <a:r>
              <a:rPr lang="en-US" sz="3200" dirty="0" smtClean="0">
                <a:latin typeface="Avenir Book"/>
                <a:cs typeface="Avenir Book"/>
              </a:rPr>
              <a:t>Giving students </a:t>
            </a:r>
            <a:r>
              <a:rPr lang="en-US" sz="3200" b="1" i="1" dirty="0" smtClean="0">
                <a:solidFill>
                  <a:srgbClr val="660066"/>
                </a:solidFill>
                <a:latin typeface="Avenir Book"/>
                <a:cs typeface="Avenir Book"/>
              </a:rPr>
              <a:t>immediate feedback</a:t>
            </a:r>
            <a:r>
              <a:rPr lang="en-US" sz="3200" b="1" dirty="0">
                <a:solidFill>
                  <a:srgbClr val="660066"/>
                </a:solidFill>
                <a:latin typeface="Avenir Book"/>
                <a:cs typeface="Avenir Book"/>
              </a:rPr>
              <a:t> </a:t>
            </a:r>
            <a:r>
              <a:rPr lang="en-US" sz="3200" dirty="0" smtClean="0">
                <a:latin typeface="Avenir Book"/>
                <a:cs typeface="Avenir Book"/>
              </a:rPr>
              <a:t>on their understanding</a:t>
            </a:r>
          </a:p>
          <a:p>
            <a:endParaRPr lang="en-US" sz="3200" dirty="0">
              <a:latin typeface="Avenir Book"/>
              <a:cs typeface="Avenir Book"/>
            </a:endParaRPr>
          </a:p>
        </p:txBody>
      </p:sp>
      <p:pic>
        <p:nvPicPr>
          <p:cNvPr id="4" name="Picture 6"/>
          <p:cNvPicPr>
            <a:picLocks noChangeAspect="1"/>
          </p:cNvPicPr>
          <p:nvPr/>
        </p:nvPicPr>
        <p:blipFill>
          <a:blip r:embed="rId3"/>
          <a:srcRect/>
          <a:stretch>
            <a:fillRect/>
          </a:stretch>
        </p:blipFill>
        <p:spPr bwMode="auto">
          <a:xfrm>
            <a:off x="2649396" y="3838575"/>
            <a:ext cx="4530725" cy="3019425"/>
          </a:xfrm>
          <a:prstGeom prst="rect">
            <a:avLst/>
          </a:prstGeom>
          <a:noFill/>
          <a:ln w="9525">
            <a:noFill/>
            <a:miter lim="800000"/>
            <a:headEnd/>
            <a:tailEnd/>
          </a:ln>
        </p:spPr>
      </p:pic>
    </p:spTree>
    <p:extLst>
      <p:ext uri="{BB962C8B-B14F-4D97-AF65-F5344CB8AC3E}">
        <p14:creationId xmlns:p14="http://schemas.microsoft.com/office/powerpoint/2010/main" val="373628262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495" y="45145"/>
            <a:ext cx="8229600" cy="1143000"/>
          </a:xfrm>
        </p:spPr>
        <p:txBody>
          <a:bodyPr>
            <a:normAutofit fontScale="90000"/>
          </a:bodyPr>
          <a:lstStyle/>
          <a:p>
            <a:r>
              <a:rPr lang="en-US" dirty="0" smtClean="0">
                <a:solidFill>
                  <a:srgbClr val="0000FF"/>
                </a:solidFill>
                <a:latin typeface="Avenir Book"/>
                <a:cs typeface="Avenir Book"/>
              </a:rPr>
              <a:t>What Practices Help Students Learn?</a:t>
            </a:r>
            <a:endParaRPr lang="en-US" dirty="0">
              <a:solidFill>
                <a:srgbClr val="0000FF"/>
              </a:solidFill>
              <a:latin typeface="Avenir Book"/>
              <a:cs typeface="Avenir Book"/>
            </a:endParaRPr>
          </a:p>
        </p:txBody>
      </p:sp>
      <p:sp>
        <p:nvSpPr>
          <p:cNvPr id="3" name="TextBox 2"/>
          <p:cNvSpPr txBox="1"/>
          <p:nvPr/>
        </p:nvSpPr>
        <p:spPr>
          <a:xfrm>
            <a:off x="147269" y="1281414"/>
            <a:ext cx="8864764" cy="3539430"/>
          </a:xfrm>
          <a:prstGeom prst="rect">
            <a:avLst/>
          </a:prstGeom>
          <a:noFill/>
        </p:spPr>
        <p:txBody>
          <a:bodyPr wrap="square" rtlCol="0">
            <a:spAutoFit/>
          </a:bodyPr>
          <a:lstStyle/>
          <a:p>
            <a:pPr marL="457200" indent="-457200">
              <a:buFont typeface="Wingdings" charset="2"/>
              <a:buChar char="Ø"/>
            </a:pPr>
            <a:r>
              <a:rPr lang="en-US" sz="3200" dirty="0" smtClean="0">
                <a:latin typeface="Avenir Book"/>
                <a:cs typeface="Avenir Book"/>
              </a:rPr>
              <a:t>Having students use and apply information </a:t>
            </a:r>
            <a:r>
              <a:rPr lang="en-US" sz="3200" b="1" i="1" dirty="0" smtClean="0">
                <a:solidFill>
                  <a:srgbClr val="660066"/>
                </a:solidFill>
                <a:latin typeface="Avenir Book"/>
                <a:cs typeface="Avenir Book"/>
              </a:rPr>
              <a:t>during class time</a:t>
            </a:r>
            <a:endParaRPr lang="en-US" sz="3200" dirty="0" smtClean="0">
              <a:solidFill>
                <a:srgbClr val="660066"/>
              </a:solidFill>
              <a:latin typeface="Avenir Book"/>
              <a:cs typeface="Avenir Book"/>
            </a:endParaRPr>
          </a:p>
          <a:p>
            <a:pPr marL="457200" indent="-457200">
              <a:buFont typeface="Wingdings" charset="2"/>
              <a:buChar char="Ø"/>
            </a:pPr>
            <a:r>
              <a:rPr lang="en-US" sz="3200" dirty="0" smtClean="0">
                <a:latin typeface="Avenir Book"/>
                <a:cs typeface="Avenir Book"/>
              </a:rPr>
              <a:t>Giving students </a:t>
            </a:r>
            <a:r>
              <a:rPr lang="en-US" sz="3200" b="1" i="1" dirty="0" smtClean="0">
                <a:solidFill>
                  <a:srgbClr val="660066"/>
                </a:solidFill>
                <a:latin typeface="Avenir Book"/>
                <a:cs typeface="Avenir Book"/>
              </a:rPr>
              <a:t>immediate feedback</a:t>
            </a:r>
            <a:r>
              <a:rPr lang="en-US" sz="3200" b="1" dirty="0">
                <a:solidFill>
                  <a:srgbClr val="660066"/>
                </a:solidFill>
                <a:latin typeface="Avenir Book"/>
                <a:cs typeface="Avenir Book"/>
              </a:rPr>
              <a:t> </a:t>
            </a:r>
            <a:r>
              <a:rPr lang="en-US" sz="3200" dirty="0" smtClean="0">
                <a:latin typeface="Avenir Book"/>
                <a:cs typeface="Avenir Book"/>
              </a:rPr>
              <a:t>on their understanding</a:t>
            </a:r>
          </a:p>
          <a:p>
            <a:pPr marL="457200" indent="-457200">
              <a:buFont typeface="Wingdings" charset="2"/>
              <a:buChar char="Ø"/>
            </a:pPr>
            <a:r>
              <a:rPr lang="en-US" sz="3200" dirty="0" smtClean="0">
                <a:latin typeface="Avenir Book"/>
                <a:cs typeface="Avenir Book"/>
              </a:rPr>
              <a:t>Having students work in class in </a:t>
            </a:r>
            <a:r>
              <a:rPr lang="en-US" sz="3200" b="1" i="1" dirty="0" smtClean="0">
                <a:solidFill>
                  <a:srgbClr val="660066"/>
                </a:solidFill>
                <a:latin typeface="Avenir Book"/>
                <a:cs typeface="Avenir Book"/>
              </a:rPr>
              <a:t>cooperative teams</a:t>
            </a:r>
            <a:endParaRPr lang="en-US" sz="3200" dirty="0" smtClean="0">
              <a:solidFill>
                <a:srgbClr val="660066"/>
              </a:solidFill>
              <a:latin typeface="Avenir Book"/>
              <a:cs typeface="Avenir Book"/>
            </a:endParaRPr>
          </a:p>
          <a:p>
            <a:endParaRPr lang="en-US" sz="3200" dirty="0">
              <a:latin typeface="Avenir Book"/>
              <a:cs typeface="Avenir Book"/>
            </a:endParaRPr>
          </a:p>
        </p:txBody>
      </p:sp>
      <p:pic>
        <p:nvPicPr>
          <p:cNvPr id="5" name="Picture 15"/>
          <p:cNvPicPr>
            <a:picLocks noChangeAspect="1"/>
          </p:cNvPicPr>
          <p:nvPr/>
        </p:nvPicPr>
        <p:blipFill>
          <a:blip r:embed="rId3"/>
          <a:srcRect/>
          <a:stretch>
            <a:fillRect/>
          </a:stretch>
        </p:blipFill>
        <p:spPr bwMode="auto">
          <a:xfrm>
            <a:off x="2328069" y="3922601"/>
            <a:ext cx="3911643" cy="2935399"/>
          </a:xfrm>
          <a:prstGeom prst="rect">
            <a:avLst/>
          </a:prstGeom>
          <a:noFill/>
          <a:ln w="9525">
            <a:noFill/>
            <a:miter lim="800000"/>
            <a:headEnd/>
            <a:tailEnd/>
          </a:ln>
        </p:spPr>
      </p:pic>
    </p:spTree>
    <p:extLst>
      <p:ext uri="{BB962C8B-B14F-4D97-AF65-F5344CB8AC3E}">
        <p14:creationId xmlns:p14="http://schemas.microsoft.com/office/powerpoint/2010/main" val="39043216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93077"/>
            <a:ext cx="9566499" cy="2891692"/>
          </a:xfrm>
          <a:prstGeom prst="rect">
            <a:avLst/>
          </a:prstGeom>
        </p:spPr>
      </p:pic>
      <p:sp>
        <p:nvSpPr>
          <p:cNvPr id="2" name="TextBox 1"/>
          <p:cNvSpPr txBox="1"/>
          <p:nvPr/>
        </p:nvSpPr>
        <p:spPr>
          <a:xfrm>
            <a:off x="152400" y="2827280"/>
            <a:ext cx="8991600" cy="3539430"/>
          </a:xfrm>
          <a:prstGeom prst="rect">
            <a:avLst/>
          </a:prstGeom>
          <a:noFill/>
        </p:spPr>
        <p:txBody>
          <a:bodyPr wrap="square" rtlCol="0">
            <a:spAutoFit/>
          </a:bodyPr>
          <a:lstStyle/>
          <a:p>
            <a:pPr marL="285750" indent="-285750">
              <a:buFont typeface="Wingdings" charset="2"/>
              <a:buChar char="Ø"/>
            </a:pPr>
            <a:r>
              <a:rPr lang="en-US" sz="3200" dirty="0" smtClean="0">
                <a:solidFill>
                  <a:srgbClr val="0000FF"/>
                </a:solidFill>
                <a:latin typeface="Avenir Book"/>
                <a:cs typeface="Avenir Book"/>
              </a:rPr>
              <a:t>UCLA students all read the same passage about the Crimean War</a:t>
            </a:r>
          </a:p>
          <a:p>
            <a:endParaRPr lang="en-US" sz="3200" dirty="0" smtClean="0">
              <a:solidFill>
                <a:srgbClr val="0000FF"/>
              </a:solidFill>
              <a:latin typeface="Avenir Book"/>
              <a:cs typeface="Avenir Book"/>
            </a:endParaRPr>
          </a:p>
          <a:p>
            <a:pPr marL="285750" indent="-285750">
              <a:buFont typeface="Wingdings" charset="2"/>
              <a:buChar char="Ø"/>
            </a:pPr>
            <a:r>
              <a:rPr lang="en-US" sz="3200" dirty="0" smtClean="0">
                <a:solidFill>
                  <a:srgbClr val="0000FF"/>
                </a:solidFill>
                <a:latin typeface="Avenir Book"/>
                <a:cs typeface="Avenir Book"/>
              </a:rPr>
              <a:t>Some expected to take a test on it, and others expected to be asked to teach it to others</a:t>
            </a:r>
          </a:p>
          <a:p>
            <a:endParaRPr lang="en-US" sz="3200" dirty="0" smtClean="0">
              <a:solidFill>
                <a:srgbClr val="0000FF"/>
              </a:solidFill>
              <a:latin typeface="Avenir Book"/>
              <a:cs typeface="Avenir Book"/>
            </a:endParaRPr>
          </a:p>
          <a:p>
            <a:pPr marL="285750" indent="-285750">
              <a:buFont typeface="Wingdings" charset="2"/>
              <a:buChar char="Ø"/>
            </a:pPr>
            <a:r>
              <a:rPr lang="en-US" sz="3200" b="1" dirty="0" smtClean="0">
                <a:solidFill>
                  <a:srgbClr val="660066"/>
                </a:solidFill>
                <a:latin typeface="Avenir Book"/>
                <a:cs typeface="Avenir Book"/>
              </a:rPr>
              <a:t>Actually, they all just took a test</a:t>
            </a:r>
            <a:endParaRPr lang="en-US" sz="3200" b="1" dirty="0">
              <a:solidFill>
                <a:srgbClr val="660066"/>
              </a:solidFill>
              <a:latin typeface="Avenir Book"/>
              <a:cs typeface="Avenir Book"/>
            </a:endParaRPr>
          </a:p>
        </p:txBody>
      </p:sp>
    </p:spTree>
    <p:extLst>
      <p:ext uri="{BB962C8B-B14F-4D97-AF65-F5344CB8AC3E}">
        <p14:creationId xmlns:p14="http://schemas.microsoft.com/office/powerpoint/2010/main" val="6811244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1691" y="0"/>
            <a:ext cx="7372021" cy="222836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t="5643"/>
          <a:stretch/>
        </p:blipFill>
        <p:spPr>
          <a:xfrm>
            <a:off x="2230339" y="1640994"/>
            <a:ext cx="5145418" cy="4533160"/>
          </a:xfrm>
          <a:prstGeom prst="rect">
            <a:avLst/>
          </a:prstGeom>
        </p:spPr>
      </p:pic>
      <p:sp>
        <p:nvSpPr>
          <p:cNvPr id="6" name="TextBox 5"/>
          <p:cNvSpPr txBox="1"/>
          <p:nvPr/>
        </p:nvSpPr>
        <p:spPr>
          <a:xfrm>
            <a:off x="136773" y="6467234"/>
            <a:ext cx="4371472" cy="369332"/>
          </a:xfrm>
          <a:prstGeom prst="rect">
            <a:avLst/>
          </a:prstGeom>
          <a:noFill/>
        </p:spPr>
        <p:txBody>
          <a:bodyPr wrap="none" rtlCol="0">
            <a:spAutoFit/>
          </a:bodyPr>
          <a:lstStyle/>
          <a:p>
            <a:r>
              <a:rPr lang="en-US" dirty="0" err="1" smtClean="0">
                <a:solidFill>
                  <a:srgbClr val="A6A6A6"/>
                </a:solidFill>
                <a:latin typeface="Avenir Book"/>
                <a:cs typeface="Avenir Book"/>
              </a:rPr>
              <a:t>Nestojko</a:t>
            </a:r>
            <a:r>
              <a:rPr lang="en-US" dirty="0" smtClean="0">
                <a:solidFill>
                  <a:srgbClr val="A6A6A6"/>
                </a:solidFill>
                <a:latin typeface="Avenir Book"/>
                <a:cs typeface="Avenir Book"/>
              </a:rPr>
              <a:t> et al.  </a:t>
            </a:r>
            <a:r>
              <a:rPr lang="en-US" dirty="0" err="1" smtClean="0">
                <a:solidFill>
                  <a:srgbClr val="A6A6A6"/>
                </a:solidFill>
                <a:latin typeface="Avenir Book"/>
                <a:cs typeface="Avenir Book"/>
              </a:rPr>
              <a:t>Mem</a:t>
            </a:r>
            <a:r>
              <a:rPr lang="en-US" dirty="0" smtClean="0">
                <a:solidFill>
                  <a:srgbClr val="A6A6A6"/>
                </a:solidFill>
                <a:latin typeface="Avenir Book"/>
                <a:cs typeface="Avenir Book"/>
              </a:rPr>
              <a:t> </a:t>
            </a:r>
            <a:r>
              <a:rPr lang="en-US" dirty="0" err="1" smtClean="0">
                <a:solidFill>
                  <a:srgbClr val="A6A6A6"/>
                </a:solidFill>
                <a:latin typeface="Avenir Book"/>
                <a:cs typeface="Avenir Book"/>
              </a:rPr>
              <a:t>Cogn</a:t>
            </a:r>
            <a:r>
              <a:rPr lang="en-US" dirty="0" smtClean="0">
                <a:solidFill>
                  <a:srgbClr val="A6A6A6"/>
                </a:solidFill>
                <a:latin typeface="Avenir Book"/>
                <a:cs typeface="Avenir Book"/>
              </a:rPr>
              <a:t> 21 May 2014</a:t>
            </a:r>
            <a:endParaRPr lang="en-US" dirty="0">
              <a:solidFill>
                <a:srgbClr val="A6A6A6"/>
              </a:solidFill>
              <a:latin typeface="Avenir Book"/>
              <a:cs typeface="Avenir Book"/>
            </a:endParaRPr>
          </a:p>
        </p:txBody>
      </p:sp>
    </p:spTree>
    <p:extLst>
      <p:ext uri="{BB962C8B-B14F-4D97-AF65-F5344CB8AC3E}">
        <p14:creationId xmlns:p14="http://schemas.microsoft.com/office/powerpoint/2010/main" val="36786121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495" y="45145"/>
            <a:ext cx="8229600" cy="1143000"/>
          </a:xfrm>
        </p:spPr>
        <p:txBody>
          <a:bodyPr>
            <a:normAutofit fontScale="90000"/>
          </a:bodyPr>
          <a:lstStyle/>
          <a:p>
            <a:r>
              <a:rPr lang="en-US" dirty="0" smtClean="0">
                <a:solidFill>
                  <a:srgbClr val="0000FF"/>
                </a:solidFill>
                <a:latin typeface="Avenir Book"/>
                <a:cs typeface="Avenir Book"/>
              </a:rPr>
              <a:t>What Practices Help Students Learn?</a:t>
            </a:r>
            <a:endParaRPr lang="en-US" dirty="0">
              <a:solidFill>
                <a:srgbClr val="0000FF"/>
              </a:solidFill>
              <a:latin typeface="Avenir Book"/>
              <a:cs typeface="Avenir Book"/>
            </a:endParaRPr>
          </a:p>
        </p:txBody>
      </p:sp>
      <p:sp>
        <p:nvSpPr>
          <p:cNvPr id="3" name="TextBox 2"/>
          <p:cNvSpPr txBox="1"/>
          <p:nvPr/>
        </p:nvSpPr>
        <p:spPr>
          <a:xfrm>
            <a:off x="147269" y="1662414"/>
            <a:ext cx="8864764" cy="4524315"/>
          </a:xfrm>
          <a:prstGeom prst="rect">
            <a:avLst/>
          </a:prstGeom>
          <a:noFill/>
        </p:spPr>
        <p:txBody>
          <a:bodyPr wrap="square" rtlCol="0">
            <a:spAutoFit/>
          </a:bodyPr>
          <a:lstStyle/>
          <a:p>
            <a:pPr marL="457200" indent="-457200">
              <a:buFont typeface="Wingdings" charset="2"/>
              <a:buChar char="Ø"/>
            </a:pPr>
            <a:r>
              <a:rPr lang="en-US" sz="3200" dirty="0" smtClean="0">
                <a:latin typeface="Avenir Book"/>
                <a:cs typeface="Avenir Book"/>
              </a:rPr>
              <a:t>Having students use and apply information </a:t>
            </a:r>
            <a:r>
              <a:rPr lang="en-US" sz="3200" b="1" i="1" dirty="0" smtClean="0">
                <a:solidFill>
                  <a:srgbClr val="660066"/>
                </a:solidFill>
                <a:latin typeface="Avenir Book"/>
                <a:cs typeface="Avenir Book"/>
              </a:rPr>
              <a:t>during class time</a:t>
            </a:r>
            <a:endParaRPr lang="en-US" sz="3200" dirty="0" smtClean="0">
              <a:solidFill>
                <a:srgbClr val="660066"/>
              </a:solidFill>
              <a:latin typeface="Avenir Book"/>
              <a:cs typeface="Avenir Book"/>
            </a:endParaRPr>
          </a:p>
          <a:p>
            <a:pPr marL="457200" indent="-457200">
              <a:buFont typeface="Wingdings" charset="2"/>
              <a:buChar char="Ø"/>
            </a:pPr>
            <a:r>
              <a:rPr lang="en-US" sz="3200" dirty="0" smtClean="0">
                <a:latin typeface="Avenir Book"/>
                <a:cs typeface="Avenir Book"/>
              </a:rPr>
              <a:t>Giving students </a:t>
            </a:r>
            <a:r>
              <a:rPr lang="en-US" sz="3200" b="1" i="1" dirty="0" smtClean="0">
                <a:solidFill>
                  <a:srgbClr val="660066"/>
                </a:solidFill>
                <a:latin typeface="Avenir Book"/>
                <a:cs typeface="Avenir Book"/>
              </a:rPr>
              <a:t>immediate feedback</a:t>
            </a:r>
            <a:r>
              <a:rPr lang="en-US" sz="3200" b="1" dirty="0">
                <a:solidFill>
                  <a:srgbClr val="660066"/>
                </a:solidFill>
                <a:latin typeface="Avenir Book"/>
                <a:cs typeface="Avenir Book"/>
              </a:rPr>
              <a:t> </a:t>
            </a:r>
            <a:r>
              <a:rPr lang="en-US" sz="3200" dirty="0" smtClean="0">
                <a:latin typeface="Avenir Book"/>
                <a:cs typeface="Avenir Book"/>
              </a:rPr>
              <a:t>on their understanding</a:t>
            </a:r>
          </a:p>
          <a:p>
            <a:pPr marL="457200" indent="-457200">
              <a:buFont typeface="Wingdings" charset="2"/>
              <a:buChar char="Ø"/>
            </a:pPr>
            <a:r>
              <a:rPr lang="en-US" sz="3200" dirty="0" smtClean="0">
                <a:latin typeface="Avenir Book"/>
                <a:cs typeface="Avenir Book"/>
              </a:rPr>
              <a:t>Having students work in class in </a:t>
            </a:r>
            <a:r>
              <a:rPr lang="en-US" sz="3200" b="1" i="1" dirty="0" smtClean="0">
                <a:solidFill>
                  <a:srgbClr val="660066"/>
                </a:solidFill>
                <a:latin typeface="Avenir Book"/>
                <a:cs typeface="Avenir Book"/>
              </a:rPr>
              <a:t>cooperative teams</a:t>
            </a:r>
            <a:endParaRPr lang="en-US" sz="3200" dirty="0" smtClean="0">
              <a:solidFill>
                <a:srgbClr val="660066"/>
              </a:solidFill>
              <a:latin typeface="Avenir Book"/>
              <a:cs typeface="Avenir Book"/>
            </a:endParaRPr>
          </a:p>
          <a:p>
            <a:pPr marL="457200" indent="-457200">
              <a:buFont typeface="Wingdings" charset="2"/>
              <a:buChar char="Ø"/>
            </a:pPr>
            <a:r>
              <a:rPr lang="en-US" sz="3200" dirty="0" smtClean="0">
                <a:latin typeface="Avenir Book"/>
                <a:cs typeface="Avenir Book"/>
              </a:rPr>
              <a:t>Having students get basic facts about the topic </a:t>
            </a:r>
            <a:r>
              <a:rPr lang="en-US" sz="3200" b="1" i="1" dirty="0" smtClean="0">
                <a:solidFill>
                  <a:srgbClr val="660066"/>
                </a:solidFill>
                <a:latin typeface="Avenir Book"/>
                <a:cs typeface="Avenir Book"/>
              </a:rPr>
              <a:t>before class</a:t>
            </a:r>
            <a:endParaRPr lang="en-US" sz="3200" dirty="0" smtClean="0">
              <a:solidFill>
                <a:srgbClr val="660066"/>
              </a:solidFill>
              <a:latin typeface="Avenir Book"/>
              <a:cs typeface="Avenir Book"/>
            </a:endParaRPr>
          </a:p>
          <a:p>
            <a:endParaRPr lang="en-US" sz="3200" dirty="0">
              <a:latin typeface="Avenir Book"/>
              <a:cs typeface="Avenir Book"/>
            </a:endParaRPr>
          </a:p>
        </p:txBody>
      </p:sp>
    </p:spTree>
    <p:extLst>
      <p:ext uri="{BB962C8B-B14F-4D97-AF65-F5344CB8AC3E}">
        <p14:creationId xmlns:p14="http://schemas.microsoft.com/office/powerpoint/2010/main" val="393406648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3329" y="835656"/>
            <a:ext cx="8607133" cy="3970318"/>
          </a:xfrm>
          <a:prstGeom prst="rect">
            <a:avLst/>
          </a:prstGeom>
          <a:noFill/>
        </p:spPr>
        <p:txBody>
          <a:bodyPr wrap="square" rtlCol="0">
            <a:spAutoFit/>
          </a:bodyPr>
          <a:lstStyle/>
          <a:p>
            <a:pPr algn="ctr"/>
            <a:r>
              <a:rPr lang="en-US" sz="2800" dirty="0" smtClean="0">
                <a:solidFill>
                  <a:srgbClr val="0000FF"/>
                </a:solidFill>
                <a:latin typeface="Avenir Book"/>
                <a:cs typeface="Avenir Book"/>
              </a:rPr>
              <a:t>	</a:t>
            </a:r>
          </a:p>
          <a:p>
            <a:pPr marL="342900" indent="-342900">
              <a:buFont typeface="Wingdings" charset="2"/>
              <a:buChar char="Ø"/>
            </a:pPr>
            <a:r>
              <a:rPr lang="en-US" sz="2800" dirty="0" smtClean="0">
                <a:latin typeface="Avenir Book"/>
                <a:cs typeface="Avenir Book"/>
              </a:rPr>
              <a:t>Linear Algebra taught using </a:t>
            </a:r>
            <a:r>
              <a:rPr lang="en-US" sz="2800" dirty="0" smtClean="0">
                <a:solidFill>
                  <a:srgbClr val="008000"/>
                </a:solidFill>
                <a:latin typeface="Avenir Book"/>
                <a:cs typeface="Avenir Book"/>
              </a:rPr>
              <a:t>traditional lectures </a:t>
            </a:r>
            <a:r>
              <a:rPr lang="en-US" sz="2800" dirty="0" smtClean="0">
                <a:latin typeface="Avenir Book"/>
                <a:cs typeface="Avenir Book"/>
              </a:rPr>
              <a:t>in Fall 2011 and Spring 2012</a:t>
            </a:r>
          </a:p>
          <a:p>
            <a:pPr marL="342900" indent="-342900">
              <a:buFont typeface="Wingdings" charset="2"/>
              <a:buChar char="Ø"/>
            </a:pPr>
            <a:endParaRPr lang="en-US" sz="2800" dirty="0">
              <a:latin typeface="Avenir Book"/>
              <a:cs typeface="Avenir Book"/>
            </a:endParaRPr>
          </a:p>
          <a:p>
            <a:pPr marL="342900" indent="-342900">
              <a:buFont typeface="Wingdings" charset="2"/>
              <a:buChar char="Ø"/>
            </a:pPr>
            <a:r>
              <a:rPr lang="en-US" sz="2800" dirty="0" smtClean="0">
                <a:latin typeface="Avenir Book"/>
                <a:cs typeface="Avenir Book"/>
              </a:rPr>
              <a:t>Used </a:t>
            </a:r>
            <a:r>
              <a:rPr lang="en-US" sz="2800" dirty="0" smtClean="0">
                <a:solidFill>
                  <a:srgbClr val="008000"/>
                </a:solidFill>
                <a:latin typeface="Avenir Book"/>
                <a:cs typeface="Avenir Book"/>
              </a:rPr>
              <a:t>Team-Based Learning</a:t>
            </a:r>
            <a:r>
              <a:rPr lang="en-US" sz="2800" dirty="0" smtClean="0">
                <a:latin typeface="Avenir Book"/>
                <a:cs typeface="Avenir Book"/>
              </a:rPr>
              <a:t> in Fall 2012 and </a:t>
            </a:r>
            <a:r>
              <a:rPr lang="en-US" sz="2800" smtClean="0">
                <a:latin typeface="Avenir Book"/>
                <a:cs typeface="Avenir Book"/>
              </a:rPr>
              <a:t>Spring 2013</a:t>
            </a:r>
          </a:p>
          <a:p>
            <a:endParaRPr lang="en-US" sz="2800" dirty="0">
              <a:latin typeface="Avenir Book"/>
              <a:cs typeface="Avenir Book"/>
            </a:endParaRPr>
          </a:p>
          <a:p>
            <a:pPr marL="342900" indent="-342900">
              <a:buFont typeface="Wingdings" charset="2"/>
              <a:buChar char="Ø"/>
            </a:pPr>
            <a:r>
              <a:rPr lang="en-US" sz="2800" dirty="0" smtClean="0">
                <a:latin typeface="Avenir Book"/>
                <a:cs typeface="Avenir Book"/>
              </a:rPr>
              <a:t>Homework assignments, difficulty of quizzes and exams were held constant  </a:t>
            </a:r>
            <a:endParaRPr lang="en-US" sz="2800" dirty="0">
              <a:latin typeface="Avenir Book"/>
              <a:cs typeface="Avenir Book"/>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5746" y="4337075"/>
            <a:ext cx="3308253" cy="2401068"/>
          </a:xfrm>
          <a:prstGeom prst="rect">
            <a:avLst/>
          </a:prstGeom>
        </p:spPr>
      </p:pic>
      <p:sp>
        <p:nvSpPr>
          <p:cNvPr id="4" name="Title 1"/>
          <p:cNvSpPr>
            <a:spLocks noGrp="1"/>
          </p:cNvSpPr>
          <p:nvPr>
            <p:ph type="title"/>
          </p:nvPr>
        </p:nvSpPr>
        <p:spPr>
          <a:xfrm>
            <a:off x="0" y="-61940"/>
            <a:ext cx="9144000" cy="1143000"/>
          </a:xfrm>
        </p:spPr>
        <p:txBody>
          <a:bodyPr>
            <a:normAutofit/>
          </a:bodyPr>
          <a:lstStyle/>
          <a:p>
            <a:r>
              <a:rPr lang="en-US" dirty="0" smtClean="0">
                <a:solidFill>
                  <a:srgbClr val="0000FF"/>
                </a:solidFill>
                <a:latin typeface="Avenir Book"/>
                <a:cs typeface="Avenir Book"/>
              </a:rPr>
              <a:t>Redesigning a class: an example</a:t>
            </a:r>
            <a:endParaRPr lang="en-US" dirty="0">
              <a:solidFill>
                <a:srgbClr val="0000FF"/>
              </a:solidFill>
              <a:latin typeface="Avenir Book"/>
              <a:cs typeface="Avenir Book"/>
            </a:endParaRPr>
          </a:p>
        </p:txBody>
      </p:sp>
    </p:spTree>
    <p:extLst>
      <p:ext uri="{BB962C8B-B14F-4D97-AF65-F5344CB8AC3E}">
        <p14:creationId xmlns:p14="http://schemas.microsoft.com/office/powerpoint/2010/main" val="216118358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97" y="314299"/>
            <a:ext cx="9138458" cy="5510767"/>
          </a:xfrm>
          <a:prstGeom prst="rect">
            <a:avLst/>
          </a:prstGeom>
        </p:spPr>
      </p:pic>
      <p:sp>
        <p:nvSpPr>
          <p:cNvPr id="5" name="TextBox 4"/>
          <p:cNvSpPr txBox="1"/>
          <p:nvPr/>
        </p:nvSpPr>
        <p:spPr>
          <a:xfrm>
            <a:off x="2976070" y="6488668"/>
            <a:ext cx="6070893" cy="369332"/>
          </a:xfrm>
          <a:prstGeom prst="rect">
            <a:avLst/>
          </a:prstGeom>
          <a:noFill/>
        </p:spPr>
        <p:txBody>
          <a:bodyPr wrap="none" rtlCol="0">
            <a:spAutoFit/>
          </a:bodyPr>
          <a:lstStyle/>
          <a:p>
            <a:r>
              <a:rPr lang="en-US" dirty="0" smtClean="0">
                <a:solidFill>
                  <a:schemeClr val="bg1">
                    <a:lumMod val="65000"/>
                  </a:schemeClr>
                </a:solidFill>
              </a:rPr>
              <a:t>K. </a:t>
            </a:r>
            <a:r>
              <a:rPr lang="en-US" dirty="0" err="1" smtClean="0">
                <a:solidFill>
                  <a:schemeClr val="bg1">
                    <a:lumMod val="65000"/>
                  </a:schemeClr>
                </a:solidFill>
              </a:rPr>
              <a:t>Nanes</a:t>
            </a:r>
            <a:r>
              <a:rPr lang="en-US" dirty="0" smtClean="0">
                <a:solidFill>
                  <a:schemeClr val="bg1">
                    <a:lumMod val="65000"/>
                  </a:schemeClr>
                </a:solidFill>
              </a:rPr>
              <a:t>,</a:t>
            </a:r>
            <a:r>
              <a:rPr lang="en-US" dirty="0">
                <a:solidFill>
                  <a:schemeClr val="bg1">
                    <a:lumMod val="65000"/>
                  </a:schemeClr>
                </a:solidFill>
              </a:rPr>
              <a:t> </a:t>
            </a:r>
            <a:r>
              <a:rPr lang="en-US" dirty="0" smtClean="0">
                <a:solidFill>
                  <a:schemeClr val="bg1">
                    <a:lumMod val="65000"/>
                  </a:schemeClr>
                </a:solidFill>
              </a:rPr>
              <a:t>TBL in Linear Algebra,  Intl. Journal of Math. Ed.  2014 </a:t>
            </a:r>
            <a:endParaRPr lang="en-US" dirty="0">
              <a:solidFill>
                <a:schemeClr val="bg1">
                  <a:lumMod val="65000"/>
                </a:schemeClr>
              </a:solidFill>
            </a:endParaRPr>
          </a:p>
        </p:txBody>
      </p:sp>
    </p:spTree>
    <p:extLst>
      <p:ext uri="{BB962C8B-B14F-4D97-AF65-F5344CB8AC3E}">
        <p14:creationId xmlns:p14="http://schemas.microsoft.com/office/powerpoint/2010/main" val="27468672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5778" y="88205"/>
            <a:ext cx="8229600" cy="4525963"/>
          </a:xfrm>
        </p:spPr>
        <p:txBody>
          <a:bodyPr>
            <a:normAutofit/>
          </a:bodyPr>
          <a:lstStyle/>
          <a:p>
            <a:pPr marL="0" indent="0">
              <a:buNone/>
            </a:pPr>
            <a:r>
              <a:rPr lang="en-US" dirty="0">
                <a:solidFill>
                  <a:srgbClr val="0000FF"/>
                </a:solidFill>
                <a:latin typeface="Avenir Book"/>
                <a:cs typeface="Avenir Book"/>
              </a:rPr>
              <a:t>A </a:t>
            </a:r>
            <a:r>
              <a:rPr lang="en-US" dirty="0" smtClean="0">
                <a:solidFill>
                  <a:srgbClr val="0000FF"/>
                </a:solidFill>
                <a:latin typeface="Avenir Book"/>
                <a:cs typeface="Avenir Book"/>
              </a:rPr>
              <a:t>new scientific truth does </a:t>
            </a:r>
            <a:r>
              <a:rPr lang="en-US" dirty="0">
                <a:solidFill>
                  <a:srgbClr val="0000FF"/>
                </a:solidFill>
                <a:latin typeface="Avenir Book"/>
                <a:cs typeface="Avenir Book"/>
              </a:rPr>
              <a:t>not triumph by convincing its opponents and making them see </a:t>
            </a:r>
            <a:r>
              <a:rPr lang="en-US" dirty="0" smtClean="0">
                <a:solidFill>
                  <a:srgbClr val="0000FF"/>
                </a:solidFill>
                <a:latin typeface="Avenir Book"/>
                <a:cs typeface="Avenir Book"/>
              </a:rPr>
              <a:t>the light, </a:t>
            </a:r>
            <a:r>
              <a:rPr lang="en-US" dirty="0">
                <a:solidFill>
                  <a:srgbClr val="0000FF"/>
                </a:solidFill>
                <a:latin typeface="Avenir Book"/>
                <a:cs typeface="Avenir Book"/>
              </a:rPr>
              <a:t>but rather because its opponents </a:t>
            </a:r>
            <a:r>
              <a:rPr lang="en-US" dirty="0" smtClean="0">
                <a:solidFill>
                  <a:srgbClr val="0000FF"/>
                </a:solidFill>
                <a:latin typeface="Avenir Book"/>
                <a:cs typeface="Avenir Book"/>
              </a:rPr>
              <a:t>eventually die, </a:t>
            </a:r>
            <a:r>
              <a:rPr lang="en-US" dirty="0">
                <a:solidFill>
                  <a:srgbClr val="0000FF"/>
                </a:solidFill>
                <a:latin typeface="Avenir Book"/>
                <a:cs typeface="Avenir Book"/>
              </a:rPr>
              <a:t>and a new generation grows up that is familiar with </a:t>
            </a:r>
            <a:r>
              <a:rPr lang="en-US" dirty="0" smtClean="0">
                <a:solidFill>
                  <a:srgbClr val="0000FF"/>
                </a:solidFill>
                <a:latin typeface="Avenir Book"/>
                <a:cs typeface="Avenir Book"/>
              </a:rPr>
              <a:t>it.</a:t>
            </a:r>
            <a:r>
              <a:rPr lang="en-US" dirty="0" smtClean="0">
                <a:solidFill>
                  <a:srgbClr val="0000FF"/>
                </a:solidFill>
                <a:effectLst/>
                <a:latin typeface="Avenir Book"/>
                <a:cs typeface="Avenir Book"/>
              </a:rPr>
              <a:t> </a:t>
            </a:r>
          </a:p>
          <a:p>
            <a:pPr marL="0" indent="0">
              <a:buNone/>
            </a:pPr>
            <a:r>
              <a:rPr lang="en-US" i="1" dirty="0" smtClean="0">
                <a:latin typeface="Avenir Book"/>
                <a:cs typeface="Avenir Book"/>
              </a:rPr>
              <a:t>-- Max Planck</a:t>
            </a:r>
          </a:p>
          <a:p>
            <a:pPr marL="0" indent="0">
              <a:buNone/>
            </a:pPr>
            <a:r>
              <a:rPr lang="en-US" sz="2800" dirty="0" smtClean="0">
                <a:latin typeface="Avenir Book"/>
                <a:cs typeface="Avenir Book"/>
              </a:rPr>
              <a:t>		</a:t>
            </a:r>
            <a:r>
              <a:rPr lang="en-US" sz="2200" dirty="0" smtClean="0">
                <a:latin typeface="Avenir Book"/>
                <a:cs typeface="Avenir Book"/>
              </a:rPr>
              <a:t>1858-1947</a:t>
            </a:r>
          </a:p>
          <a:p>
            <a:pPr marL="0" indent="0">
              <a:buNone/>
            </a:pPr>
            <a:endParaRPr lang="en-US" dirty="0">
              <a:solidFill>
                <a:srgbClr val="0000FF"/>
              </a:solidFill>
              <a:latin typeface="Avenir Book"/>
              <a:cs typeface="Avenir Book"/>
            </a:endParaRPr>
          </a:p>
          <a:p>
            <a:endParaRPr lang="en-US" dirty="0">
              <a:solidFill>
                <a:srgbClr val="0000FF"/>
              </a:solidFill>
              <a:latin typeface="Avenir Book"/>
              <a:cs typeface="Avenir Book"/>
            </a:endParaRPr>
          </a:p>
        </p:txBody>
      </p:sp>
      <p:pic>
        <p:nvPicPr>
          <p:cNvPr id="4" name="Picture 3"/>
          <p:cNvPicPr>
            <a:picLocks noChangeAspect="1"/>
          </p:cNvPicPr>
          <p:nvPr/>
        </p:nvPicPr>
        <p:blipFill>
          <a:blip r:embed="rId3"/>
          <a:stretch>
            <a:fillRect/>
          </a:stretch>
        </p:blipFill>
        <p:spPr>
          <a:xfrm>
            <a:off x="5959231" y="2724536"/>
            <a:ext cx="2792332" cy="4153002"/>
          </a:xfrm>
          <a:prstGeom prst="rect">
            <a:avLst/>
          </a:prstGeom>
        </p:spPr>
      </p:pic>
    </p:spTree>
    <p:extLst>
      <p:ext uri="{BB962C8B-B14F-4D97-AF65-F5344CB8AC3E}">
        <p14:creationId xmlns:p14="http://schemas.microsoft.com/office/powerpoint/2010/main" val="5177712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1734" y="282180"/>
            <a:ext cx="8922266" cy="4770537"/>
          </a:xfrm>
          <a:prstGeom prst="rect">
            <a:avLst/>
          </a:prstGeom>
          <a:noFill/>
        </p:spPr>
        <p:txBody>
          <a:bodyPr wrap="square" rtlCol="0">
            <a:spAutoFit/>
          </a:bodyPr>
          <a:lstStyle/>
          <a:p>
            <a:r>
              <a:rPr lang="en-US" sz="4200" dirty="0">
                <a:solidFill>
                  <a:srgbClr val="0000FF"/>
                </a:solidFill>
                <a:effectLst>
                  <a:outerShdw blurRad="50800" dist="38100" dir="2700000" algn="tl" rotWithShape="0">
                    <a:prstClr val="black">
                      <a:alpha val="40000"/>
                    </a:prstClr>
                  </a:outerShdw>
                </a:effectLst>
                <a:latin typeface="Avenir Book"/>
                <a:cs typeface="Avenir Book"/>
              </a:rPr>
              <a:t>Let the main </a:t>
            </a:r>
            <a:r>
              <a:rPr lang="en-US" sz="4200" dirty="0" smtClean="0">
                <a:solidFill>
                  <a:srgbClr val="0000FF"/>
                </a:solidFill>
                <a:effectLst>
                  <a:outerShdw blurRad="50800" dist="38100" dir="2700000" algn="tl" rotWithShape="0">
                    <a:prstClr val="black">
                      <a:alpha val="40000"/>
                    </a:prstClr>
                  </a:outerShdw>
                </a:effectLst>
                <a:latin typeface="Avenir Book"/>
                <a:cs typeface="Avenir Book"/>
              </a:rPr>
              <a:t>object be .</a:t>
            </a:r>
            <a:r>
              <a:rPr lang="en-US" sz="4200" dirty="0">
                <a:solidFill>
                  <a:srgbClr val="0000FF"/>
                </a:solidFill>
                <a:effectLst>
                  <a:outerShdw blurRad="50800" dist="38100" dir="2700000" algn="tl" rotWithShape="0">
                    <a:prstClr val="black">
                      <a:alpha val="40000"/>
                    </a:prstClr>
                  </a:outerShdw>
                </a:effectLst>
                <a:latin typeface="Avenir Book"/>
                <a:cs typeface="Avenir Book"/>
              </a:rPr>
              <a:t>.. to seek and to find a method of instruction, by which teachers may teach less, but learners learn more. </a:t>
            </a:r>
            <a:endParaRPr lang="en-US" sz="4200" dirty="0" smtClean="0">
              <a:solidFill>
                <a:srgbClr val="0000FF"/>
              </a:solidFill>
              <a:effectLst>
                <a:outerShdw blurRad="50800" dist="38100" dir="2700000" algn="tl" rotWithShape="0">
                  <a:prstClr val="black">
                    <a:alpha val="40000"/>
                  </a:prstClr>
                </a:outerShdw>
              </a:effectLst>
              <a:latin typeface="Avenir Book"/>
              <a:cs typeface="Avenir Book"/>
            </a:endParaRPr>
          </a:p>
          <a:p>
            <a:endParaRPr lang="en-US" sz="3800" dirty="0" smtClean="0">
              <a:latin typeface="Avenir Book"/>
              <a:cs typeface="Avenir Book"/>
            </a:endParaRPr>
          </a:p>
          <a:p>
            <a:r>
              <a:rPr lang="en-US" sz="3000" dirty="0" smtClean="0">
                <a:latin typeface="Avenir Book"/>
                <a:cs typeface="Avenir Book"/>
              </a:rPr>
              <a:t>– </a:t>
            </a:r>
            <a:r>
              <a:rPr lang="en-US" sz="3000" i="1" dirty="0">
                <a:latin typeface="Avenir Book"/>
                <a:cs typeface="Avenir Book"/>
              </a:rPr>
              <a:t>Jan Amos </a:t>
            </a:r>
            <a:r>
              <a:rPr lang="en-US" sz="3000" i="1" dirty="0" err="1" smtClean="0">
                <a:latin typeface="Avenir Book"/>
                <a:cs typeface="Avenir Book"/>
              </a:rPr>
              <a:t>Komenský</a:t>
            </a:r>
            <a:endParaRPr lang="en-US" sz="3000" i="1" dirty="0" smtClean="0">
              <a:latin typeface="Avenir Book"/>
              <a:cs typeface="Avenir Book"/>
            </a:endParaRPr>
          </a:p>
          <a:p>
            <a:r>
              <a:rPr lang="en-US" sz="2500" dirty="0" smtClean="0">
                <a:latin typeface="Avenir Book"/>
                <a:cs typeface="Avenir Book"/>
              </a:rPr>
              <a:t>		1592-1670</a:t>
            </a:r>
            <a:endParaRPr lang="en-US" sz="2500" dirty="0">
              <a:latin typeface="Avenir Book"/>
              <a:cs typeface="Avenir Book"/>
            </a:endParaRPr>
          </a:p>
          <a:p>
            <a:endParaRPr lang="en-US" sz="3800" dirty="0">
              <a:latin typeface="Avenir Book"/>
              <a:cs typeface="Avenir Book"/>
            </a:endParaRPr>
          </a:p>
        </p:txBody>
      </p:sp>
      <p:pic>
        <p:nvPicPr>
          <p:cNvPr id="9" name="Picture 8"/>
          <p:cNvPicPr>
            <a:picLocks noChangeAspect="1"/>
          </p:cNvPicPr>
          <p:nvPr/>
        </p:nvPicPr>
        <p:blipFill>
          <a:blip r:embed="rId3"/>
          <a:stretch>
            <a:fillRect/>
          </a:stretch>
        </p:blipFill>
        <p:spPr>
          <a:xfrm>
            <a:off x="4918459" y="2789169"/>
            <a:ext cx="3780901" cy="3992631"/>
          </a:xfrm>
          <a:prstGeom prst="rect">
            <a:avLst/>
          </a:prstGeom>
        </p:spPr>
      </p:pic>
    </p:spTree>
    <p:extLst>
      <p:ext uri="{BB962C8B-B14F-4D97-AF65-F5344CB8AC3E}">
        <p14:creationId xmlns:p14="http://schemas.microsoft.com/office/powerpoint/2010/main" val="40712349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660066"/>
                </a:solidFill>
                <a:latin typeface="Avenir Book"/>
                <a:cs typeface="Avenir Book"/>
              </a:rPr>
              <a:t>Barriers to Change</a:t>
            </a:r>
            <a:endParaRPr lang="en-US" dirty="0">
              <a:solidFill>
                <a:srgbClr val="660066"/>
              </a:solidFill>
              <a:latin typeface="Avenir Book"/>
              <a:cs typeface="Avenir Book"/>
            </a:endParaRPr>
          </a:p>
        </p:txBody>
      </p:sp>
      <p:sp>
        <p:nvSpPr>
          <p:cNvPr id="3" name="TextBox 2"/>
          <p:cNvSpPr txBox="1"/>
          <p:nvPr/>
        </p:nvSpPr>
        <p:spPr>
          <a:xfrm>
            <a:off x="196564" y="1497012"/>
            <a:ext cx="8739532" cy="1569660"/>
          </a:xfrm>
          <a:prstGeom prst="rect">
            <a:avLst/>
          </a:prstGeom>
          <a:noFill/>
        </p:spPr>
        <p:txBody>
          <a:bodyPr wrap="square" rtlCol="0">
            <a:spAutoFit/>
          </a:bodyPr>
          <a:lstStyle/>
          <a:p>
            <a:pPr marL="457200" indent="-457200">
              <a:buFont typeface="Wingdings" charset="2"/>
              <a:buChar char="Ø"/>
            </a:pPr>
            <a:r>
              <a:rPr lang="en-US" sz="3200" dirty="0" smtClean="0">
                <a:solidFill>
                  <a:srgbClr val="0000FF"/>
                </a:solidFill>
                <a:latin typeface="Avenir Book"/>
                <a:cs typeface="Avenir Book"/>
              </a:rPr>
              <a:t>The incentive system penalizes all time away from research</a:t>
            </a:r>
          </a:p>
          <a:p>
            <a:endParaRPr lang="en-US" sz="3200" dirty="0">
              <a:latin typeface="Avenir Book"/>
              <a:cs typeface="Avenir Book"/>
            </a:endParaRPr>
          </a:p>
        </p:txBody>
      </p:sp>
    </p:spTree>
    <p:extLst>
      <p:ext uri="{BB962C8B-B14F-4D97-AF65-F5344CB8AC3E}">
        <p14:creationId xmlns:p14="http://schemas.microsoft.com/office/powerpoint/2010/main" val="275332326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660066"/>
                </a:solidFill>
                <a:latin typeface="Avenir Book"/>
                <a:cs typeface="Avenir Book"/>
              </a:rPr>
              <a:t>Barriers to Change</a:t>
            </a:r>
            <a:endParaRPr lang="en-US" dirty="0">
              <a:solidFill>
                <a:srgbClr val="660066"/>
              </a:solidFill>
              <a:latin typeface="Avenir Book"/>
              <a:cs typeface="Avenir Book"/>
            </a:endParaRPr>
          </a:p>
        </p:txBody>
      </p:sp>
      <p:sp>
        <p:nvSpPr>
          <p:cNvPr id="3" name="TextBox 2"/>
          <p:cNvSpPr txBox="1"/>
          <p:nvPr/>
        </p:nvSpPr>
        <p:spPr>
          <a:xfrm>
            <a:off x="241925" y="1802850"/>
            <a:ext cx="8769772" cy="3046988"/>
          </a:xfrm>
          <a:prstGeom prst="rect">
            <a:avLst/>
          </a:prstGeom>
          <a:noFill/>
        </p:spPr>
        <p:txBody>
          <a:bodyPr wrap="square" rtlCol="0">
            <a:spAutoFit/>
          </a:bodyPr>
          <a:lstStyle/>
          <a:p>
            <a:pPr marL="457200" indent="-457200">
              <a:buFont typeface="Wingdings" charset="2"/>
              <a:buChar char="Ø"/>
            </a:pPr>
            <a:r>
              <a:rPr lang="en-US" sz="3200" dirty="0" smtClean="0">
                <a:latin typeface="Avenir Book"/>
                <a:cs typeface="Avenir Book"/>
              </a:rPr>
              <a:t>The incentive system penalizes all time away from research</a:t>
            </a:r>
          </a:p>
          <a:p>
            <a:pPr marL="457200" indent="-457200">
              <a:buFont typeface="Wingdings" charset="2"/>
              <a:buChar char="Ø"/>
            </a:pPr>
            <a:r>
              <a:rPr lang="en-US" sz="3200" dirty="0" smtClean="0">
                <a:latin typeface="Avenir Book"/>
                <a:cs typeface="Avenir Book"/>
              </a:rPr>
              <a:t> </a:t>
            </a:r>
            <a:r>
              <a:rPr lang="en-US" sz="3200" dirty="0" smtClean="0">
                <a:solidFill>
                  <a:srgbClr val="0000FF"/>
                </a:solidFill>
                <a:latin typeface="Avenir Book"/>
                <a:cs typeface="Avenir Book"/>
              </a:rPr>
              <a:t>Our only measures of teaching are student evaluations, not student learning or use of effective practices</a:t>
            </a:r>
          </a:p>
          <a:p>
            <a:endParaRPr lang="en-US" sz="3200" dirty="0">
              <a:latin typeface="Avenir Book"/>
              <a:cs typeface="Avenir Book"/>
            </a:endParaRPr>
          </a:p>
        </p:txBody>
      </p:sp>
    </p:spTree>
    <p:extLst>
      <p:ext uri="{BB962C8B-B14F-4D97-AF65-F5344CB8AC3E}">
        <p14:creationId xmlns:p14="http://schemas.microsoft.com/office/powerpoint/2010/main" val="416145784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660066"/>
                </a:solidFill>
                <a:latin typeface="Avenir Book"/>
                <a:cs typeface="Avenir Book"/>
              </a:rPr>
              <a:t>Barriers to Change</a:t>
            </a:r>
            <a:endParaRPr lang="en-US" dirty="0">
              <a:solidFill>
                <a:srgbClr val="660066"/>
              </a:solidFill>
              <a:latin typeface="Avenir Book"/>
              <a:cs typeface="Avenir Book"/>
            </a:endParaRPr>
          </a:p>
        </p:txBody>
      </p:sp>
      <p:sp>
        <p:nvSpPr>
          <p:cNvPr id="3" name="TextBox 2"/>
          <p:cNvSpPr txBox="1"/>
          <p:nvPr/>
        </p:nvSpPr>
        <p:spPr>
          <a:xfrm>
            <a:off x="181444" y="1787732"/>
            <a:ext cx="8769772" cy="3539430"/>
          </a:xfrm>
          <a:prstGeom prst="rect">
            <a:avLst/>
          </a:prstGeom>
          <a:noFill/>
        </p:spPr>
        <p:txBody>
          <a:bodyPr wrap="square" rtlCol="0">
            <a:spAutoFit/>
          </a:bodyPr>
          <a:lstStyle/>
          <a:p>
            <a:pPr marL="457200" indent="-457200">
              <a:buFont typeface="Wingdings" charset="2"/>
              <a:buChar char="Ø"/>
            </a:pPr>
            <a:r>
              <a:rPr lang="en-US" sz="3200" dirty="0" smtClean="0">
                <a:latin typeface="Avenir Book"/>
                <a:cs typeface="Avenir Book"/>
              </a:rPr>
              <a:t>The incentive system penalizes all time away from research</a:t>
            </a:r>
          </a:p>
          <a:p>
            <a:pPr marL="457200" indent="-457200">
              <a:buFont typeface="Wingdings" charset="2"/>
              <a:buChar char="Ø"/>
            </a:pPr>
            <a:r>
              <a:rPr lang="en-US" sz="3200" dirty="0" smtClean="0">
                <a:solidFill>
                  <a:srgbClr val="000000"/>
                </a:solidFill>
                <a:latin typeface="Avenir Book"/>
                <a:cs typeface="Avenir Book"/>
              </a:rPr>
              <a:t>Our </a:t>
            </a:r>
            <a:r>
              <a:rPr lang="en-US" sz="3200" dirty="0">
                <a:solidFill>
                  <a:srgbClr val="000000"/>
                </a:solidFill>
                <a:latin typeface="Avenir Book"/>
                <a:cs typeface="Avenir Book"/>
              </a:rPr>
              <a:t>only measures of teaching are student evaluations, not student learning or use of effective practices</a:t>
            </a:r>
          </a:p>
          <a:p>
            <a:pPr marL="457200" indent="-457200">
              <a:buFont typeface="Wingdings" charset="2"/>
              <a:buChar char="Ø"/>
            </a:pPr>
            <a:r>
              <a:rPr lang="en-US" sz="3200" dirty="0" smtClean="0">
                <a:latin typeface="Avenir Book"/>
                <a:cs typeface="Avenir Book"/>
              </a:rPr>
              <a:t> </a:t>
            </a:r>
            <a:r>
              <a:rPr lang="en-US" sz="3200" dirty="0" smtClean="0">
                <a:solidFill>
                  <a:srgbClr val="0000FF"/>
                </a:solidFill>
                <a:latin typeface="Avenir Book"/>
                <a:cs typeface="Avenir Book"/>
              </a:rPr>
              <a:t>Change often requires collaboration among many instructors</a:t>
            </a:r>
          </a:p>
        </p:txBody>
      </p:sp>
    </p:spTree>
    <p:extLst>
      <p:ext uri="{BB962C8B-B14F-4D97-AF65-F5344CB8AC3E}">
        <p14:creationId xmlns:p14="http://schemas.microsoft.com/office/powerpoint/2010/main" val="41614578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660066"/>
                </a:solidFill>
                <a:latin typeface="Avenir Book"/>
                <a:cs typeface="Avenir Book"/>
              </a:rPr>
              <a:t>Barriers to Change</a:t>
            </a:r>
            <a:endParaRPr lang="en-US" dirty="0">
              <a:solidFill>
                <a:srgbClr val="660066"/>
              </a:solidFill>
              <a:latin typeface="Avenir Book"/>
              <a:cs typeface="Avenir Book"/>
            </a:endParaRPr>
          </a:p>
        </p:txBody>
      </p:sp>
      <p:sp>
        <p:nvSpPr>
          <p:cNvPr id="3" name="TextBox 2"/>
          <p:cNvSpPr txBox="1"/>
          <p:nvPr/>
        </p:nvSpPr>
        <p:spPr>
          <a:xfrm>
            <a:off x="136083" y="1697024"/>
            <a:ext cx="8845373" cy="4524315"/>
          </a:xfrm>
          <a:prstGeom prst="rect">
            <a:avLst/>
          </a:prstGeom>
          <a:noFill/>
        </p:spPr>
        <p:txBody>
          <a:bodyPr wrap="square" rtlCol="0">
            <a:spAutoFit/>
          </a:bodyPr>
          <a:lstStyle/>
          <a:p>
            <a:pPr marL="457200" indent="-457200">
              <a:buFont typeface="Wingdings" charset="2"/>
              <a:buChar char="Ø"/>
            </a:pPr>
            <a:r>
              <a:rPr lang="en-US" sz="3200" dirty="0" smtClean="0">
                <a:latin typeface="Avenir Book"/>
                <a:cs typeface="Avenir Book"/>
              </a:rPr>
              <a:t>The incentive system penalizes all time away from research</a:t>
            </a:r>
          </a:p>
          <a:p>
            <a:pPr marL="457200" indent="-457200">
              <a:buFont typeface="Wingdings" charset="2"/>
              <a:buChar char="Ø"/>
            </a:pPr>
            <a:r>
              <a:rPr lang="en-US" sz="3200" dirty="0" smtClean="0">
                <a:solidFill>
                  <a:srgbClr val="000000"/>
                </a:solidFill>
                <a:latin typeface="Avenir Book"/>
                <a:cs typeface="Avenir Book"/>
              </a:rPr>
              <a:t>Our </a:t>
            </a:r>
            <a:r>
              <a:rPr lang="en-US" sz="3200" dirty="0">
                <a:solidFill>
                  <a:srgbClr val="000000"/>
                </a:solidFill>
                <a:latin typeface="Avenir Book"/>
                <a:cs typeface="Avenir Book"/>
              </a:rPr>
              <a:t>only measures of teaching are student evaluations, not student learning or use of effective practices</a:t>
            </a:r>
          </a:p>
          <a:p>
            <a:pPr marL="457200" indent="-457200">
              <a:buFont typeface="Wingdings" charset="2"/>
              <a:buChar char="Ø"/>
            </a:pPr>
            <a:r>
              <a:rPr lang="en-US" sz="3200" dirty="0" smtClean="0">
                <a:latin typeface="Avenir Book"/>
                <a:cs typeface="Avenir Book"/>
              </a:rPr>
              <a:t> Change often requires collaboration among many instructors</a:t>
            </a:r>
          </a:p>
          <a:p>
            <a:pPr marL="457200" indent="-457200">
              <a:buFont typeface="Wingdings" charset="2"/>
              <a:buChar char="Ø"/>
            </a:pPr>
            <a:r>
              <a:rPr lang="en-US" sz="3200" dirty="0" smtClean="0">
                <a:solidFill>
                  <a:srgbClr val="0000FF"/>
                </a:solidFill>
                <a:latin typeface="Avenir Book"/>
                <a:cs typeface="Avenir Book"/>
              </a:rPr>
              <a:t>Teaching spaces are often not well-designed for best practices</a:t>
            </a:r>
          </a:p>
        </p:txBody>
      </p:sp>
    </p:spTree>
    <p:extLst>
      <p:ext uri="{BB962C8B-B14F-4D97-AF65-F5344CB8AC3E}">
        <p14:creationId xmlns:p14="http://schemas.microsoft.com/office/powerpoint/2010/main" val="29897487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680" y="206550"/>
            <a:ext cx="8686800" cy="1143000"/>
          </a:xfrm>
        </p:spPr>
        <p:txBody>
          <a:bodyPr>
            <a:noAutofit/>
          </a:bodyPr>
          <a:lstStyle/>
          <a:p>
            <a:pPr>
              <a:spcBef>
                <a:spcPct val="20000"/>
              </a:spcBef>
            </a:pPr>
            <a:r>
              <a:rPr lang="en-US" sz="4000" dirty="0">
                <a:solidFill>
                  <a:srgbClr val="660066"/>
                </a:solidFill>
                <a:latin typeface="Avenir Book"/>
                <a:ea typeface="+mn-ea"/>
                <a:cs typeface="Avenir Book"/>
              </a:rPr>
              <a:t>How Can </a:t>
            </a:r>
            <a:r>
              <a:rPr lang="en-US" sz="4000" dirty="0" smtClean="0">
                <a:solidFill>
                  <a:srgbClr val="660066"/>
                </a:solidFill>
                <a:latin typeface="Avenir Book"/>
                <a:ea typeface="+mn-ea"/>
                <a:cs typeface="Avenir Book"/>
              </a:rPr>
              <a:t>Institutions Create Change?</a:t>
            </a:r>
            <a:endParaRPr lang="en-US" sz="4000" dirty="0">
              <a:solidFill>
                <a:srgbClr val="660066"/>
              </a:solidFill>
              <a:latin typeface="Avenir Book"/>
              <a:ea typeface="+mn-ea"/>
              <a:cs typeface="Avenir Book"/>
            </a:endParaRPr>
          </a:p>
        </p:txBody>
      </p:sp>
      <p:pic>
        <p:nvPicPr>
          <p:cNvPr id="4" name="Picture 3"/>
          <p:cNvPicPr>
            <a:picLocks noChangeAspect="1"/>
          </p:cNvPicPr>
          <p:nvPr/>
        </p:nvPicPr>
        <p:blipFill>
          <a:blip r:embed="rId3"/>
          <a:stretch>
            <a:fillRect/>
          </a:stretch>
        </p:blipFill>
        <p:spPr>
          <a:xfrm>
            <a:off x="200157" y="1730821"/>
            <a:ext cx="8710020" cy="3122126"/>
          </a:xfrm>
          <a:prstGeom prst="rect">
            <a:avLst/>
          </a:prstGeom>
        </p:spPr>
      </p:pic>
      <p:sp>
        <p:nvSpPr>
          <p:cNvPr id="6" name="TextBox 5"/>
          <p:cNvSpPr txBox="1"/>
          <p:nvPr/>
        </p:nvSpPr>
        <p:spPr>
          <a:xfrm>
            <a:off x="0" y="5576571"/>
            <a:ext cx="9358760" cy="584776"/>
          </a:xfrm>
          <a:prstGeom prst="rect">
            <a:avLst/>
          </a:prstGeom>
          <a:noFill/>
        </p:spPr>
        <p:txBody>
          <a:bodyPr wrap="none" rtlCol="0">
            <a:spAutoFit/>
          </a:bodyPr>
          <a:lstStyle/>
          <a:p>
            <a:r>
              <a:rPr lang="en-US" sz="3200" dirty="0" smtClean="0">
                <a:solidFill>
                  <a:srgbClr val="0000FF"/>
                </a:solidFill>
                <a:latin typeface="Avenir Book"/>
                <a:cs typeface="Avenir Book"/>
              </a:rPr>
              <a:t>“Large-Scale Experiments in Institutional Change”</a:t>
            </a:r>
            <a:endParaRPr lang="en-US" sz="3200" dirty="0">
              <a:solidFill>
                <a:srgbClr val="0000FF"/>
              </a:solidFill>
              <a:latin typeface="Avenir Book"/>
              <a:cs typeface="Avenir Book"/>
            </a:endParaRPr>
          </a:p>
        </p:txBody>
      </p:sp>
    </p:spTree>
    <p:extLst>
      <p:ext uri="{BB962C8B-B14F-4D97-AF65-F5344CB8AC3E}">
        <p14:creationId xmlns:p14="http://schemas.microsoft.com/office/powerpoint/2010/main" val="41643149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660066"/>
                </a:solidFill>
                <a:latin typeface="Avenir Book"/>
                <a:cs typeface="Avenir Book"/>
              </a:rPr>
              <a:t>Core Features of the Science Education Initiative</a:t>
            </a:r>
            <a:endParaRPr lang="en-US" dirty="0">
              <a:solidFill>
                <a:srgbClr val="660066"/>
              </a:solidFill>
              <a:latin typeface="Avenir Book"/>
              <a:cs typeface="Avenir Book"/>
            </a:endParaRPr>
          </a:p>
        </p:txBody>
      </p:sp>
      <p:sp>
        <p:nvSpPr>
          <p:cNvPr id="3" name="TextBox 2"/>
          <p:cNvSpPr txBox="1"/>
          <p:nvPr/>
        </p:nvSpPr>
        <p:spPr>
          <a:xfrm>
            <a:off x="457200" y="1719162"/>
            <a:ext cx="8277809" cy="954107"/>
          </a:xfrm>
          <a:prstGeom prst="rect">
            <a:avLst/>
          </a:prstGeom>
          <a:noFill/>
        </p:spPr>
        <p:txBody>
          <a:bodyPr wrap="square" rtlCol="0">
            <a:spAutoFit/>
          </a:bodyPr>
          <a:lstStyle/>
          <a:p>
            <a:pPr marL="342900" indent="-342900">
              <a:buAutoNum type="arabicPeriod"/>
            </a:pPr>
            <a:r>
              <a:rPr lang="en-US" sz="2800" dirty="0" smtClean="0">
                <a:solidFill>
                  <a:srgbClr val="0000FF"/>
                </a:solidFill>
                <a:latin typeface="Avenir Book"/>
                <a:cs typeface="Avenir Book"/>
              </a:rPr>
              <a:t>Department-Centered </a:t>
            </a:r>
            <a:r>
              <a:rPr lang="en-US" sz="2800" dirty="0" smtClean="0">
                <a:latin typeface="Avenir Book"/>
                <a:cs typeface="Avenir Book"/>
              </a:rPr>
              <a:t>(entire departments)</a:t>
            </a:r>
          </a:p>
          <a:p>
            <a:endParaRPr lang="en-US" sz="2800" dirty="0" smtClean="0">
              <a:latin typeface="Avenir Book"/>
              <a:cs typeface="Avenir Book"/>
            </a:endParaRPr>
          </a:p>
        </p:txBody>
      </p:sp>
    </p:spTree>
    <p:extLst>
      <p:ext uri="{BB962C8B-B14F-4D97-AF65-F5344CB8AC3E}">
        <p14:creationId xmlns:p14="http://schemas.microsoft.com/office/powerpoint/2010/main" val="4236247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660066"/>
                </a:solidFill>
                <a:latin typeface="Avenir Book"/>
                <a:cs typeface="Avenir Book"/>
              </a:rPr>
              <a:t>Core Features of the Science Education Initiative</a:t>
            </a:r>
            <a:endParaRPr lang="en-US" dirty="0">
              <a:solidFill>
                <a:srgbClr val="660066"/>
              </a:solidFill>
              <a:latin typeface="Avenir Book"/>
              <a:cs typeface="Avenir Book"/>
            </a:endParaRPr>
          </a:p>
        </p:txBody>
      </p:sp>
      <p:sp>
        <p:nvSpPr>
          <p:cNvPr id="3" name="TextBox 2"/>
          <p:cNvSpPr txBox="1"/>
          <p:nvPr/>
        </p:nvSpPr>
        <p:spPr>
          <a:xfrm>
            <a:off x="457200" y="1719162"/>
            <a:ext cx="8557459" cy="2246769"/>
          </a:xfrm>
          <a:prstGeom prst="rect">
            <a:avLst/>
          </a:prstGeom>
          <a:noFill/>
        </p:spPr>
        <p:txBody>
          <a:bodyPr wrap="square" rtlCol="0">
            <a:spAutoFit/>
          </a:bodyPr>
          <a:lstStyle/>
          <a:p>
            <a:pPr marL="342900" indent="-342900">
              <a:buAutoNum type="arabicPeriod"/>
            </a:pPr>
            <a:r>
              <a:rPr lang="en-US" sz="2800" dirty="0" smtClean="0">
                <a:latin typeface="Avenir Book"/>
                <a:cs typeface="Avenir Book"/>
              </a:rPr>
              <a:t>Department-Centered (entire departments)</a:t>
            </a:r>
          </a:p>
          <a:p>
            <a:endParaRPr lang="en-US" sz="2800" dirty="0" smtClean="0">
              <a:latin typeface="Avenir Book"/>
              <a:cs typeface="Avenir Book"/>
            </a:endParaRPr>
          </a:p>
          <a:p>
            <a:pPr marL="342900" indent="-342900">
              <a:buAutoNum type="arabicPeriod"/>
            </a:pPr>
            <a:r>
              <a:rPr lang="en-US" sz="2800" dirty="0" smtClean="0">
                <a:solidFill>
                  <a:srgbClr val="0000FF"/>
                </a:solidFill>
                <a:latin typeface="Avenir Book"/>
                <a:cs typeface="Avenir Book"/>
              </a:rPr>
              <a:t>One-time only competitive grant program </a:t>
            </a:r>
            <a:r>
              <a:rPr lang="en-US" sz="2800" dirty="0" smtClean="0">
                <a:latin typeface="Avenir Book"/>
                <a:cs typeface="Avenir Book"/>
              </a:rPr>
              <a:t>for </a:t>
            </a:r>
            <a:r>
              <a:rPr lang="en-US" sz="2800" u="sng" dirty="0" smtClean="0">
                <a:latin typeface="Avenir Book"/>
                <a:cs typeface="Avenir Book"/>
              </a:rPr>
              <a:t>departments</a:t>
            </a:r>
            <a:r>
              <a:rPr lang="en-US" sz="2800" dirty="0" smtClean="0">
                <a:latin typeface="Avenir Book"/>
                <a:cs typeface="Avenir Book"/>
              </a:rPr>
              <a:t> to get a science education specialist</a:t>
            </a:r>
          </a:p>
          <a:p>
            <a:endParaRPr lang="en-US" sz="2800" dirty="0" smtClean="0">
              <a:latin typeface="Avenir Book"/>
              <a:cs typeface="Avenir Book"/>
            </a:endParaRPr>
          </a:p>
        </p:txBody>
      </p:sp>
    </p:spTree>
    <p:extLst>
      <p:ext uri="{BB962C8B-B14F-4D97-AF65-F5344CB8AC3E}">
        <p14:creationId xmlns:p14="http://schemas.microsoft.com/office/powerpoint/2010/main" val="146641062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660066"/>
                </a:solidFill>
                <a:latin typeface="Avenir Book"/>
                <a:cs typeface="Avenir Book"/>
              </a:rPr>
              <a:t>Core Features of the Science Education Initiative</a:t>
            </a:r>
            <a:endParaRPr lang="en-US" dirty="0">
              <a:solidFill>
                <a:srgbClr val="660066"/>
              </a:solidFill>
              <a:latin typeface="Avenir Book"/>
              <a:cs typeface="Avenir Book"/>
            </a:endParaRPr>
          </a:p>
        </p:txBody>
      </p:sp>
      <p:sp>
        <p:nvSpPr>
          <p:cNvPr id="3" name="TextBox 2"/>
          <p:cNvSpPr txBox="1"/>
          <p:nvPr/>
        </p:nvSpPr>
        <p:spPr>
          <a:xfrm>
            <a:off x="457200" y="1719162"/>
            <a:ext cx="8686800" cy="3108544"/>
          </a:xfrm>
          <a:prstGeom prst="rect">
            <a:avLst/>
          </a:prstGeom>
          <a:noFill/>
        </p:spPr>
        <p:txBody>
          <a:bodyPr wrap="square" rtlCol="0">
            <a:spAutoFit/>
          </a:bodyPr>
          <a:lstStyle/>
          <a:p>
            <a:pPr marL="342900" indent="-342900">
              <a:buAutoNum type="arabicPeriod"/>
            </a:pPr>
            <a:r>
              <a:rPr lang="en-US" sz="2800" dirty="0" smtClean="0">
                <a:latin typeface="Avenir Book"/>
                <a:cs typeface="Avenir Book"/>
              </a:rPr>
              <a:t>Department-Centered (entire departments)</a:t>
            </a:r>
          </a:p>
          <a:p>
            <a:endParaRPr lang="en-US" sz="2800" dirty="0" smtClean="0">
              <a:latin typeface="Avenir Book"/>
              <a:cs typeface="Avenir Book"/>
            </a:endParaRPr>
          </a:p>
          <a:p>
            <a:pPr marL="342900" indent="-342900">
              <a:buAutoNum type="arabicPeriod"/>
            </a:pPr>
            <a:r>
              <a:rPr lang="en-US" sz="2800" dirty="0" smtClean="0">
                <a:latin typeface="Avenir Book"/>
                <a:cs typeface="Avenir Book"/>
              </a:rPr>
              <a:t>One-time only competitive grant program for </a:t>
            </a:r>
            <a:r>
              <a:rPr lang="en-US" sz="2800" u="sng" dirty="0" smtClean="0">
                <a:latin typeface="Avenir Book"/>
                <a:cs typeface="Avenir Book"/>
              </a:rPr>
              <a:t>departments</a:t>
            </a:r>
            <a:r>
              <a:rPr lang="en-US" sz="2800" dirty="0" smtClean="0">
                <a:latin typeface="Avenir Book"/>
                <a:cs typeface="Avenir Book"/>
              </a:rPr>
              <a:t> to get a science education specialist</a:t>
            </a:r>
          </a:p>
          <a:p>
            <a:endParaRPr lang="en-US" sz="2800" dirty="0" smtClean="0">
              <a:latin typeface="Avenir Book"/>
              <a:cs typeface="Avenir Book"/>
            </a:endParaRPr>
          </a:p>
          <a:p>
            <a:pPr marL="342900" indent="-342900">
              <a:buAutoNum type="arabicPeriod"/>
            </a:pPr>
            <a:r>
              <a:rPr lang="en-US" sz="2800" dirty="0" smtClean="0">
                <a:latin typeface="Avenir Book"/>
                <a:cs typeface="Avenir Book"/>
              </a:rPr>
              <a:t>“</a:t>
            </a:r>
            <a:r>
              <a:rPr lang="en-US" sz="2800" dirty="0" smtClean="0">
                <a:solidFill>
                  <a:srgbClr val="0000FF"/>
                </a:solidFill>
                <a:latin typeface="Avenir Book"/>
                <a:cs typeface="Avenir Book"/>
              </a:rPr>
              <a:t>Science Education Specialists</a:t>
            </a:r>
            <a:r>
              <a:rPr lang="en-US" sz="2800" dirty="0" smtClean="0">
                <a:latin typeface="Avenir Book"/>
                <a:cs typeface="Avenir Book"/>
              </a:rPr>
              <a:t>” helped faculty transform their courses over time</a:t>
            </a:r>
          </a:p>
        </p:txBody>
      </p:sp>
    </p:spTree>
    <p:extLst>
      <p:ext uri="{BB962C8B-B14F-4D97-AF65-F5344CB8AC3E}">
        <p14:creationId xmlns:p14="http://schemas.microsoft.com/office/powerpoint/2010/main" val="205697394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660066"/>
                </a:solidFill>
                <a:latin typeface="Avenir Book"/>
                <a:cs typeface="Avenir Book"/>
              </a:rPr>
              <a:t>Core Features of the Science Education Initiative</a:t>
            </a:r>
            <a:endParaRPr lang="en-US" dirty="0">
              <a:solidFill>
                <a:srgbClr val="660066"/>
              </a:solidFill>
              <a:latin typeface="Avenir Book"/>
              <a:cs typeface="Avenir Book"/>
            </a:endParaRPr>
          </a:p>
        </p:txBody>
      </p:sp>
      <p:sp>
        <p:nvSpPr>
          <p:cNvPr id="3" name="TextBox 2"/>
          <p:cNvSpPr txBox="1"/>
          <p:nvPr/>
        </p:nvSpPr>
        <p:spPr>
          <a:xfrm>
            <a:off x="457200" y="1719162"/>
            <a:ext cx="8277809" cy="3539431"/>
          </a:xfrm>
          <a:prstGeom prst="rect">
            <a:avLst/>
          </a:prstGeom>
          <a:noFill/>
        </p:spPr>
        <p:txBody>
          <a:bodyPr wrap="square" rtlCol="0">
            <a:spAutoFit/>
          </a:bodyPr>
          <a:lstStyle/>
          <a:p>
            <a:pPr marL="342900" indent="-342900">
              <a:buAutoNum type="arabicPeriod"/>
            </a:pPr>
            <a:r>
              <a:rPr lang="en-US" sz="2800" dirty="0" smtClean="0">
                <a:latin typeface="Avenir Book"/>
                <a:cs typeface="Avenir Book"/>
              </a:rPr>
              <a:t>Department-Centered (entire departments)</a:t>
            </a:r>
          </a:p>
          <a:p>
            <a:endParaRPr lang="en-US" sz="2800" dirty="0" smtClean="0">
              <a:latin typeface="Avenir Book"/>
              <a:cs typeface="Avenir Book"/>
            </a:endParaRPr>
          </a:p>
          <a:p>
            <a:pPr marL="342900" indent="-342900">
              <a:buAutoNum type="arabicPeriod"/>
            </a:pPr>
            <a:r>
              <a:rPr lang="en-US" sz="2800" dirty="0" smtClean="0">
                <a:latin typeface="Avenir Book"/>
                <a:cs typeface="Avenir Book"/>
              </a:rPr>
              <a:t>One-time only competitive grant program for </a:t>
            </a:r>
            <a:r>
              <a:rPr lang="en-US" sz="2800" u="sng" dirty="0" smtClean="0">
                <a:latin typeface="Avenir Book"/>
                <a:cs typeface="Avenir Book"/>
              </a:rPr>
              <a:t>departments</a:t>
            </a:r>
            <a:r>
              <a:rPr lang="en-US" sz="2800" dirty="0" smtClean="0">
                <a:latin typeface="Avenir Book"/>
                <a:cs typeface="Avenir Book"/>
              </a:rPr>
              <a:t> to get a science education specialist</a:t>
            </a:r>
          </a:p>
          <a:p>
            <a:endParaRPr lang="en-US" sz="2800" dirty="0" smtClean="0">
              <a:latin typeface="Avenir Book"/>
              <a:cs typeface="Avenir Book"/>
            </a:endParaRPr>
          </a:p>
          <a:p>
            <a:pPr marL="342900" indent="-342900">
              <a:buAutoNum type="arabicPeriod"/>
            </a:pPr>
            <a:r>
              <a:rPr lang="en-US" sz="2800" dirty="0" smtClean="0">
                <a:latin typeface="Avenir Book"/>
                <a:cs typeface="Avenir Book"/>
              </a:rPr>
              <a:t>“Science Education Specialists” helped faculty transform their courses over time</a:t>
            </a:r>
          </a:p>
        </p:txBody>
      </p:sp>
      <p:sp>
        <p:nvSpPr>
          <p:cNvPr id="6" name="TextBox 5"/>
          <p:cNvSpPr txBox="1"/>
          <p:nvPr/>
        </p:nvSpPr>
        <p:spPr>
          <a:xfrm>
            <a:off x="172454" y="5493793"/>
            <a:ext cx="8673671" cy="1200329"/>
          </a:xfrm>
          <a:prstGeom prst="rect">
            <a:avLst/>
          </a:prstGeom>
          <a:noFill/>
        </p:spPr>
        <p:txBody>
          <a:bodyPr wrap="square" rtlCol="0">
            <a:spAutoFit/>
          </a:bodyPr>
          <a:lstStyle/>
          <a:p>
            <a:pPr algn="ctr"/>
            <a:r>
              <a:rPr lang="en-US" sz="3600" dirty="0" smtClean="0">
                <a:solidFill>
                  <a:srgbClr val="0000FF"/>
                </a:solidFill>
                <a:latin typeface="Avenir Book"/>
                <a:cs typeface="Avenir Book"/>
                <a:sym typeface="Wingdings"/>
              </a:rPr>
              <a:t> </a:t>
            </a:r>
            <a:r>
              <a:rPr lang="en-US" sz="3600" dirty="0" smtClean="0">
                <a:solidFill>
                  <a:srgbClr val="0000FF"/>
                </a:solidFill>
                <a:latin typeface="Avenir Book"/>
                <a:cs typeface="Avenir Book"/>
              </a:rPr>
              <a:t>Goal was to have a </a:t>
            </a:r>
            <a:r>
              <a:rPr lang="en-US" sz="3600" b="1" dirty="0" smtClean="0">
                <a:solidFill>
                  <a:srgbClr val="0000FF"/>
                </a:solidFill>
                <a:latin typeface="Avenir Book"/>
                <a:cs typeface="Avenir Book"/>
              </a:rPr>
              <a:t>permanent impact</a:t>
            </a:r>
            <a:r>
              <a:rPr lang="en-US" sz="3600" dirty="0" smtClean="0">
                <a:solidFill>
                  <a:srgbClr val="0000FF"/>
                </a:solidFill>
                <a:latin typeface="Avenir Book"/>
                <a:cs typeface="Avenir Book"/>
              </a:rPr>
              <a:t> with a </a:t>
            </a:r>
            <a:r>
              <a:rPr lang="en-US" sz="3600" b="1" dirty="0" smtClean="0">
                <a:solidFill>
                  <a:srgbClr val="0000FF"/>
                </a:solidFill>
                <a:latin typeface="Avenir Book"/>
                <a:cs typeface="Avenir Book"/>
              </a:rPr>
              <a:t>one-time investment</a:t>
            </a:r>
            <a:endParaRPr lang="en-US" sz="3600" dirty="0">
              <a:solidFill>
                <a:srgbClr val="0000FF"/>
              </a:solidFill>
              <a:latin typeface="Avenir Book"/>
              <a:cs typeface="Avenir Book"/>
            </a:endParaRPr>
          </a:p>
        </p:txBody>
      </p:sp>
    </p:spTree>
    <p:extLst>
      <p:ext uri="{BB962C8B-B14F-4D97-AF65-F5344CB8AC3E}">
        <p14:creationId xmlns:p14="http://schemas.microsoft.com/office/powerpoint/2010/main" val="195516765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10" y="33132"/>
            <a:ext cx="8229600" cy="1143000"/>
          </a:xfrm>
        </p:spPr>
        <p:txBody>
          <a:bodyPr>
            <a:normAutofit/>
          </a:bodyPr>
          <a:lstStyle/>
          <a:p>
            <a:r>
              <a:rPr lang="en-US" dirty="0" smtClean="0">
                <a:solidFill>
                  <a:srgbClr val="660066"/>
                </a:solidFill>
                <a:latin typeface="Avenir Book"/>
                <a:cs typeface="Avenir Book"/>
              </a:rPr>
              <a:t>Common Mistakes </a:t>
            </a:r>
            <a:r>
              <a:rPr lang="en-US" i="1" dirty="0" smtClean="0">
                <a:solidFill>
                  <a:srgbClr val="660066"/>
                </a:solidFill>
                <a:latin typeface="Avenir Book"/>
                <a:cs typeface="Avenir Book"/>
              </a:rPr>
              <a:t>Avoided</a:t>
            </a:r>
            <a:endParaRPr lang="en-US" i="1" dirty="0">
              <a:solidFill>
                <a:srgbClr val="660066"/>
              </a:solidFill>
              <a:latin typeface="Avenir Book"/>
              <a:cs typeface="Avenir Book"/>
            </a:endParaRPr>
          </a:p>
        </p:txBody>
      </p:sp>
      <p:sp>
        <p:nvSpPr>
          <p:cNvPr id="3" name="TextBox 2"/>
          <p:cNvSpPr txBox="1"/>
          <p:nvPr/>
        </p:nvSpPr>
        <p:spPr>
          <a:xfrm>
            <a:off x="235165" y="1207492"/>
            <a:ext cx="8795172" cy="646331"/>
          </a:xfrm>
          <a:prstGeom prst="rect">
            <a:avLst/>
          </a:prstGeom>
          <a:noFill/>
        </p:spPr>
        <p:txBody>
          <a:bodyPr wrap="square" rtlCol="0">
            <a:spAutoFit/>
          </a:bodyPr>
          <a:lstStyle/>
          <a:p>
            <a:pPr marL="342900" indent="-342900">
              <a:buAutoNum type="arabicPeriod"/>
            </a:pPr>
            <a:r>
              <a:rPr lang="en-US" sz="3600" dirty="0" smtClean="0">
                <a:solidFill>
                  <a:srgbClr val="0000FF"/>
                </a:solidFill>
                <a:latin typeface="Avenir Book"/>
                <a:cs typeface="Avenir Book"/>
              </a:rPr>
              <a:t>Fancy new teaching spaces</a:t>
            </a:r>
          </a:p>
        </p:txBody>
      </p:sp>
      <p:pic>
        <p:nvPicPr>
          <p:cNvPr id="4" name="Picture 3"/>
          <p:cNvPicPr>
            <a:picLocks noChangeAspect="1"/>
          </p:cNvPicPr>
          <p:nvPr/>
        </p:nvPicPr>
        <p:blipFill>
          <a:blip r:embed="rId2"/>
          <a:stretch>
            <a:fillRect/>
          </a:stretch>
        </p:blipFill>
        <p:spPr>
          <a:xfrm>
            <a:off x="1536411" y="1992326"/>
            <a:ext cx="6342523" cy="4756892"/>
          </a:xfrm>
          <a:prstGeom prst="rect">
            <a:avLst/>
          </a:prstGeom>
        </p:spPr>
      </p:pic>
    </p:spTree>
    <p:extLst>
      <p:ext uri="{BB962C8B-B14F-4D97-AF65-F5344CB8AC3E}">
        <p14:creationId xmlns:p14="http://schemas.microsoft.com/office/powerpoint/2010/main" val="35828069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612317745"/>
              </p:ext>
            </p:extLst>
          </p:nvPr>
        </p:nvGraphicFramePr>
        <p:xfrm>
          <a:off x="456467" y="1201601"/>
          <a:ext cx="8037193" cy="501122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816892" y="1202344"/>
            <a:ext cx="2676768" cy="2954655"/>
          </a:xfrm>
          <a:prstGeom prst="rect">
            <a:avLst/>
          </a:prstGeom>
          <a:noFill/>
        </p:spPr>
        <p:txBody>
          <a:bodyPr wrap="square" rtlCol="0">
            <a:spAutoFit/>
          </a:bodyPr>
          <a:lstStyle/>
          <a:p>
            <a:pPr>
              <a:buFont typeface="Arial"/>
              <a:buChar char="•"/>
            </a:pPr>
            <a:r>
              <a:rPr lang="en-US" sz="2400" b="1" dirty="0" smtClean="0">
                <a:latin typeface="Avenir Book"/>
                <a:cs typeface="Avenir Book"/>
              </a:rPr>
              <a:t>Audio-visual </a:t>
            </a:r>
          </a:p>
          <a:p>
            <a:pPr>
              <a:buFont typeface="Arial"/>
              <a:buChar char="•"/>
            </a:pPr>
            <a:r>
              <a:rPr lang="en-US" sz="2400" b="1" dirty="0" smtClean="0">
                <a:latin typeface="Avenir Book"/>
                <a:cs typeface="Avenir Book"/>
              </a:rPr>
              <a:t>Demonstration</a:t>
            </a:r>
          </a:p>
          <a:p>
            <a:pPr>
              <a:buFont typeface="Arial"/>
              <a:buChar char="•"/>
            </a:pPr>
            <a:r>
              <a:rPr lang="en-US" sz="2400" b="1" dirty="0" smtClean="0">
                <a:latin typeface="Avenir Book"/>
                <a:cs typeface="Avenir Book"/>
              </a:rPr>
              <a:t>Discussion</a:t>
            </a:r>
          </a:p>
          <a:p>
            <a:pPr>
              <a:buFont typeface="Arial"/>
              <a:buChar char="•"/>
            </a:pPr>
            <a:r>
              <a:rPr lang="en-US" sz="2400" b="1" dirty="0" smtClean="0">
                <a:latin typeface="Avenir Book"/>
                <a:cs typeface="Avenir Book"/>
              </a:rPr>
              <a:t>Lecture</a:t>
            </a:r>
          </a:p>
          <a:p>
            <a:pPr>
              <a:buFont typeface="Arial"/>
              <a:buChar char="•"/>
            </a:pPr>
            <a:r>
              <a:rPr lang="en-US" sz="2400" b="1" dirty="0" smtClean="0">
                <a:latin typeface="Avenir Book"/>
                <a:cs typeface="Avenir Book"/>
              </a:rPr>
              <a:t>Practice</a:t>
            </a:r>
          </a:p>
          <a:p>
            <a:pPr>
              <a:buFont typeface="Arial"/>
              <a:buChar char="•"/>
            </a:pPr>
            <a:r>
              <a:rPr lang="en-US" sz="2400" b="1" dirty="0" smtClean="0">
                <a:latin typeface="Avenir Book"/>
                <a:cs typeface="Avenir Book"/>
              </a:rPr>
              <a:t>Reading</a:t>
            </a:r>
          </a:p>
          <a:p>
            <a:pPr>
              <a:buFont typeface="Arial"/>
              <a:buChar char="•"/>
            </a:pPr>
            <a:r>
              <a:rPr lang="en-US" sz="2400" b="1" dirty="0" smtClean="0">
                <a:latin typeface="Avenir Book"/>
                <a:cs typeface="Avenir Book"/>
              </a:rPr>
              <a:t>Teaching others</a:t>
            </a:r>
          </a:p>
          <a:p>
            <a:endParaRPr lang="en-US" dirty="0">
              <a:latin typeface="Avenir Book"/>
              <a:cs typeface="Avenir Book"/>
            </a:endParaRPr>
          </a:p>
        </p:txBody>
      </p:sp>
      <p:sp>
        <p:nvSpPr>
          <p:cNvPr id="15" name="TextBox 14"/>
          <p:cNvSpPr txBox="1"/>
          <p:nvPr/>
        </p:nvSpPr>
        <p:spPr>
          <a:xfrm>
            <a:off x="914579" y="204818"/>
            <a:ext cx="7350189" cy="769441"/>
          </a:xfrm>
          <a:prstGeom prst="rect">
            <a:avLst/>
          </a:prstGeom>
          <a:noFill/>
        </p:spPr>
        <p:txBody>
          <a:bodyPr wrap="square" rtlCol="0">
            <a:spAutoFit/>
          </a:bodyPr>
          <a:lstStyle/>
          <a:p>
            <a:r>
              <a:rPr lang="en-US" sz="4400" dirty="0" smtClean="0">
                <a:solidFill>
                  <a:srgbClr val="660066"/>
                </a:solidFill>
                <a:effectLst>
                  <a:outerShdw blurRad="50800" dist="38100" dir="2700000">
                    <a:srgbClr val="000000">
                      <a:alpha val="43000"/>
                    </a:srgbClr>
                  </a:outerShdw>
                </a:effectLst>
                <a:latin typeface="Avenir Book"/>
                <a:cs typeface="Avenir Book"/>
              </a:rPr>
              <a:t>How Do People Learn Best?</a:t>
            </a:r>
            <a:endParaRPr lang="en-US" sz="4400" dirty="0">
              <a:solidFill>
                <a:srgbClr val="660066"/>
              </a:solidFill>
              <a:effectLst>
                <a:outerShdw blurRad="50800" dist="38100" dir="2700000">
                  <a:srgbClr val="000000">
                    <a:alpha val="43000"/>
                  </a:srgbClr>
                </a:outerShdw>
              </a:effectLst>
              <a:latin typeface="Avenir Book"/>
              <a:cs typeface="Avenir Book"/>
            </a:endParaRPr>
          </a:p>
        </p:txBody>
      </p:sp>
      <p:sp>
        <p:nvSpPr>
          <p:cNvPr id="7" name="TextBox 6"/>
          <p:cNvSpPr txBox="1"/>
          <p:nvPr/>
        </p:nvSpPr>
        <p:spPr>
          <a:xfrm>
            <a:off x="251065" y="6390332"/>
            <a:ext cx="7147769" cy="246221"/>
          </a:xfrm>
          <a:prstGeom prst="rect">
            <a:avLst/>
          </a:prstGeom>
          <a:noFill/>
        </p:spPr>
        <p:txBody>
          <a:bodyPr wrap="square" rtlCol="0">
            <a:spAutoFit/>
          </a:bodyPr>
          <a:lstStyle/>
          <a:p>
            <a:pPr algn="ctr"/>
            <a:r>
              <a:rPr lang="en-US" sz="1000" dirty="0" smtClean="0">
                <a:solidFill>
                  <a:schemeClr val="bg1">
                    <a:lumMod val="50000"/>
                  </a:schemeClr>
                </a:solidFill>
              </a:rPr>
              <a:t>Source: NTL Institute for Applied Behavioral Science</a:t>
            </a:r>
            <a:r>
              <a:rPr lang="en-US" sz="1000" dirty="0">
                <a:solidFill>
                  <a:schemeClr val="bg1">
                    <a:lumMod val="50000"/>
                  </a:schemeClr>
                </a:solidFill>
              </a:rPr>
              <a:t> </a:t>
            </a:r>
            <a:r>
              <a:rPr lang="en-US" sz="1000" dirty="0" smtClean="0">
                <a:solidFill>
                  <a:schemeClr val="bg1">
                    <a:lumMod val="50000"/>
                  </a:schemeClr>
                </a:solidFill>
              </a:rPr>
              <a:t>http://</a:t>
            </a:r>
            <a:r>
              <a:rPr lang="en-US" sz="1000" dirty="0" err="1" smtClean="0">
                <a:solidFill>
                  <a:schemeClr val="bg1">
                    <a:lumMod val="50000"/>
                  </a:schemeClr>
                </a:solidFill>
              </a:rPr>
              <a:t>homepages.gold.ac.uk/polovina/learnpyramid/about.htm</a:t>
            </a:r>
            <a:endParaRPr lang="en-US" sz="1000" dirty="0">
              <a:solidFill>
                <a:schemeClr val="bg1">
                  <a:lumMod val="50000"/>
                </a:schemeClr>
              </a:solidFill>
            </a:endParaRPr>
          </a:p>
        </p:txBody>
      </p:sp>
      <p:sp>
        <p:nvSpPr>
          <p:cNvPr id="8" name="TextBox 7"/>
          <p:cNvSpPr txBox="1"/>
          <p:nvPr/>
        </p:nvSpPr>
        <p:spPr>
          <a:xfrm>
            <a:off x="729914" y="313884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5319792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10" y="33132"/>
            <a:ext cx="8229600" cy="1143000"/>
          </a:xfrm>
        </p:spPr>
        <p:txBody>
          <a:bodyPr>
            <a:normAutofit/>
          </a:bodyPr>
          <a:lstStyle/>
          <a:p>
            <a:r>
              <a:rPr lang="en-US" dirty="0" smtClean="0">
                <a:solidFill>
                  <a:srgbClr val="660066"/>
                </a:solidFill>
                <a:latin typeface="Avenir Book"/>
                <a:cs typeface="Avenir Book"/>
              </a:rPr>
              <a:t>Common Mistakes </a:t>
            </a:r>
            <a:r>
              <a:rPr lang="en-US" i="1" dirty="0" smtClean="0">
                <a:solidFill>
                  <a:srgbClr val="660066"/>
                </a:solidFill>
                <a:latin typeface="Avenir Book"/>
                <a:cs typeface="Avenir Book"/>
              </a:rPr>
              <a:t>Avoided</a:t>
            </a:r>
            <a:endParaRPr lang="en-US" i="1" dirty="0">
              <a:solidFill>
                <a:srgbClr val="660066"/>
              </a:solidFill>
              <a:latin typeface="Avenir Book"/>
              <a:cs typeface="Avenir Book"/>
            </a:endParaRPr>
          </a:p>
        </p:txBody>
      </p:sp>
      <p:sp>
        <p:nvSpPr>
          <p:cNvPr id="3" name="TextBox 2"/>
          <p:cNvSpPr txBox="1"/>
          <p:nvPr/>
        </p:nvSpPr>
        <p:spPr>
          <a:xfrm>
            <a:off x="235165" y="1207492"/>
            <a:ext cx="8795172" cy="646331"/>
          </a:xfrm>
          <a:prstGeom prst="rect">
            <a:avLst/>
          </a:prstGeom>
          <a:noFill/>
        </p:spPr>
        <p:txBody>
          <a:bodyPr wrap="square" rtlCol="0">
            <a:spAutoFit/>
          </a:bodyPr>
          <a:lstStyle/>
          <a:p>
            <a:pPr marL="342900" indent="-342900">
              <a:buAutoNum type="arabicPeriod"/>
            </a:pPr>
            <a:r>
              <a:rPr lang="en-US" sz="3600" dirty="0" smtClean="0">
                <a:latin typeface="Avenir Book"/>
                <a:cs typeface="Avenir Book"/>
              </a:rPr>
              <a:t>Fancy new teaching spaces</a:t>
            </a:r>
          </a:p>
        </p:txBody>
      </p:sp>
      <p:pic>
        <p:nvPicPr>
          <p:cNvPr id="4" name="Picture 3"/>
          <p:cNvPicPr>
            <a:picLocks noChangeAspect="1"/>
          </p:cNvPicPr>
          <p:nvPr/>
        </p:nvPicPr>
        <p:blipFill>
          <a:blip r:embed="rId2"/>
          <a:stretch>
            <a:fillRect/>
          </a:stretch>
        </p:blipFill>
        <p:spPr>
          <a:xfrm>
            <a:off x="1536411" y="1992326"/>
            <a:ext cx="6342523" cy="4756892"/>
          </a:xfrm>
          <a:prstGeom prst="rect">
            <a:avLst/>
          </a:prstGeom>
        </p:spPr>
      </p:pic>
      <p:pic>
        <p:nvPicPr>
          <p:cNvPr id="5" name="Picture 4"/>
          <p:cNvPicPr>
            <a:picLocks noChangeAspect="1"/>
          </p:cNvPicPr>
          <p:nvPr/>
        </p:nvPicPr>
        <p:blipFill rotWithShape="1">
          <a:blip r:embed="rId3"/>
          <a:srcRect t="21414" r="2805"/>
          <a:stretch/>
        </p:blipFill>
        <p:spPr>
          <a:xfrm>
            <a:off x="2469655" y="3167342"/>
            <a:ext cx="6532894" cy="3690658"/>
          </a:xfrm>
          <a:prstGeom prst="rect">
            <a:avLst/>
          </a:prstGeom>
        </p:spPr>
      </p:pic>
    </p:spTree>
    <p:extLst>
      <p:ext uri="{BB962C8B-B14F-4D97-AF65-F5344CB8AC3E}">
        <p14:creationId xmlns:p14="http://schemas.microsoft.com/office/powerpoint/2010/main" val="127290831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10" y="33132"/>
            <a:ext cx="8229600" cy="1143000"/>
          </a:xfrm>
        </p:spPr>
        <p:txBody>
          <a:bodyPr>
            <a:normAutofit/>
          </a:bodyPr>
          <a:lstStyle/>
          <a:p>
            <a:r>
              <a:rPr lang="en-US" dirty="0" smtClean="0">
                <a:solidFill>
                  <a:srgbClr val="660066"/>
                </a:solidFill>
                <a:latin typeface="Avenir Book"/>
                <a:cs typeface="Avenir Book"/>
              </a:rPr>
              <a:t>Common Mistakes </a:t>
            </a:r>
            <a:r>
              <a:rPr lang="en-US" i="1" dirty="0" smtClean="0">
                <a:solidFill>
                  <a:srgbClr val="660066"/>
                </a:solidFill>
                <a:latin typeface="Avenir Book"/>
                <a:cs typeface="Avenir Book"/>
              </a:rPr>
              <a:t>Avoided</a:t>
            </a:r>
            <a:endParaRPr lang="en-US" i="1" dirty="0">
              <a:solidFill>
                <a:srgbClr val="660066"/>
              </a:solidFill>
              <a:latin typeface="Avenir Book"/>
              <a:cs typeface="Avenir Book"/>
            </a:endParaRPr>
          </a:p>
        </p:txBody>
      </p:sp>
      <p:sp>
        <p:nvSpPr>
          <p:cNvPr id="3" name="TextBox 2"/>
          <p:cNvSpPr txBox="1"/>
          <p:nvPr/>
        </p:nvSpPr>
        <p:spPr>
          <a:xfrm>
            <a:off x="235165" y="1207492"/>
            <a:ext cx="8795172" cy="646331"/>
          </a:xfrm>
          <a:prstGeom prst="rect">
            <a:avLst/>
          </a:prstGeom>
          <a:noFill/>
        </p:spPr>
        <p:txBody>
          <a:bodyPr wrap="square" rtlCol="0">
            <a:spAutoFit/>
          </a:bodyPr>
          <a:lstStyle/>
          <a:p>
            <a:pPr marL="342900" indent="-342900">
              <a:buAutoNum type="arabicPeriod"/>
            </a:pPr>
            <a:r>
              <a:rPr lang="en-US" sz="3600" dirty="0" smtClean="0">
                <a:latin typeface="Avenir Book"/>
                <a:cs typeface="Avenir Book"/>
              </a:rPr>
              <a:t>Fancy new teaching spaces</a:t>
            </a:r>
          </a:p>
        </p:txBody>
      </p:sp>
      <p:pic>
        <p:nvPicPr>
          <p:cNvPr id="4" name="Picture 3"/>
          <p:cNvPicPr>
            <a:picLocks noChangeAspect="1"/>
          </p:cNvPicPr>
          <p:nvPr/>
        </p:nvPicPr>
        <p:blipFill>
          <a:blip r:embed="rId2"/>
          <a:stretch>
            <a:fillRect/>
          </a:stretch>
        </p:blipFill>
        <p:spPr>
          <a:xfrm>
            <a:off x="533040" y="1992326"/>
            <a:ext cx="6342523" cy="4756892"/>
          </a:xfrm>
          <a:prstGeom prst="rect">
            <a:avLst/>
          </a:prstGeom>
        </p:spPr>
      </p:pic>
      <p:pic>
        <p:nvPicPr>
          <p:cNvPr id="5" name="Picture 4"/>
          <p:cNvPicPr>
            <a:picLocks noChangeAspect="1"/>
          </p:cNvPicPr>
          <p:nvPr/>
        </p:nvPicPr>
        <p:blipFill rotWithShape="1">
          <a:blip r:embed="rId3"/>
          <a:srcRect t="20078" r="2805"/>
          <a:stretch/>
        </p:blipFill>
        <p:spPr>
          <a:xfrm>
            <a:off x="1795515" y="3104622"/>
            <a:ext cx="6532894" cy="3753378"/>
          </a:xfrm>
          <a:prstGeom prst="rect">
            <a:avLst/>
          </a:prstGeom>
        </p:spPr>
      </p:pic>
      <p:pic>
        <p:nvPicPr>
          <p:cNvPr id="6" name="Picture 5"/>
          <p:cNvPicPr>
            <a:picLocks noChangeAspect="1"/>
          </p:cNvPicPr>
          <p:nvPr/>
        </p:nvPicPr>
        <p:blipFill>
          <a:blip r:embed="rId4"/>
          <a:srcRect t="13333"/>
          <a:stretch>
            <a:fillRect/>
          </a:stretch>
        </p:blipFill>
        <p:spPr>
          <a:xfrm>
            <a:off x="3439620" y="4077106"/>
            <a:ext cx="5704380" cy="2780895"/>
          </a:xfrm>
          <a:prstGeom prst="rect">
            <a:avLst/>
          </a:prstGeom>
        </p:spPr>
      </p:pic>
    </p:spTree>
    <p:extLst>
      <p:ext uri="{BB962C8B-B14F-4D97-AF65-F5344CB8AC3E}">
        <p14:creationId xmlns:p14="http://schemas.microsoft.com/office/powerpoint/2010/main" val="31335492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10" y="33132"/>
            <a:ext cx="8229600" cy="1143000"/>
          </a:xfrm>
        </p:spPr>
        <p:txBody>
          <a:bodyPr>
            <a:normAutofit/>
          </a:bodyPr>
          <a:lstStyle/>
          <a:p>
            <a:r>
              <a:rPr lang="en-US" dirty="0" smtClean="0">
                <a:solidFill>
                  <a:srgbClr val="660066"/>
                </a:solidFill>
                <a:latin typeface="Avenir Book"/>
                <a:cs typeface="Avenir Book"/>
              </a:rPr>
              <a:t>Common Mistakes </a:t>
            </a:r>
            <a:r>
              <a:rPr lang="en-US" i="1" dirty="0" smtClean="0">
                <a:solidFill>
                  <a:srgbClr val="660066"/>
                </a:solidFill>
                <a:latin typeface="Avenir Book"/>
                <a:cs typeface="Avenir Book"/>
              </a:rPr>
              <a:t>Avoided</a:t>
            </a:r>
            <a:endParaRPr lang="en-US" i="1" dirty="0">
              <a:solidFill>
                <a:srgbClr val="660066"/>
              </a:solidFill>
              <a:latin typeface="Avenir Book"/>
              <a:cs typeface="Avenir Book"/>
            </a:endParaRPr>
          </a:p>
        </p:txBody>
      </p:sp>
      <p:sp>
        <p:nvSpPr>
          <p:cNvPr id="3" name="TextBox 2"/>
          <p:cNvSpPr txBox="1"/>
          <p:nvPr/>
        </p:nvSpPr>
        <p:spPr>
          <a:xfrm>
            <a:off x="235165" y="1207492"/>
            <a:ext cx="8795172" cy="646331"/>
          </a:xfrm>
          <a:prstGeom prst="rect">
            <a:avLst/>
          </a:prstGeom>
          <a:noFill/>
        </p:spPr>
        <p:txBody>
          <a:bodyPr wrap="square" rtlCol="0">
            <a:spAutoFit/>
          </a:bodyPr>
          <a:lstStyle/>
          <a:p>
            <a:pPr marL="342900" indent="-342900">
              <a:buAutoNum type="arabicPeriod"/>
            </a:pPr>
            <a:r>
              <a:rPr lang="en-US" sz="3600" dirty="0" smtClean="0">
                <a:latin typeface="Avenir Book"/>
                <a:cs typeface="Avenir Book"/>
              </a:rPr>
              <a:t>Fancy new teaching spaces</a:t>
            </a:r>
          </a:p>
        </p:txBody>
      </p:sp>
      <p:pic>
        <p:nvPicPr>
          <p:cNvPr id="5" name="Picture 4"/>
          <p:cNvPicPr>
            <a:picLocks noChangeAspect="1"/>
          </p:cNvPicPr>
          <p:nvPr/>
        </p:nvPicPr>
        <p:blipFill>
          <a:blip r:embed="rId2"/>
          <a:stretch>
            <a:fillRect/>
          </a:stretch>
        </p:blipFill>
        <p:spPr>
          <a:xfrm>
            <a:off x="0" y="2223493"/>
            <a:ext cx="9144000" cy="4276834"/>
          </a:xfrm>
          <a:prstGeom prst="rect">
            <a:avLst/>
          </a:prstGeom>
        </p:spPr>
      </p:pic>
    </p:spTree>
    <p:extLst>
      <p:ext uri="{BB962C8B-B14F-4D97-AF65-F5344CB8AC3E}">
        <p14:creationId xmlns:p14="http://schemas.microsoft.com/office/powerpoint/2010/main" val="63017066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10" y="33132"/>
            <a:ext cx="8229600" cy="1143000"/>
          </a:xfrm>
        </p:spPr>
        <p:txBody>
          <a:bodyPr>
            <a:normAutofit/>
          </a:bodyPr>
          <a:lstStyle/>
          <a:p>
            <a:r>
              <a:rPr lang="en-US" dirty="0" smtClean="0">
                <a:solidFill>
                  <a:srgbClr val="660066"/>
                </a:solidFill>
                <a:latin typeface="Avenir Book"/>
                <a:cs typeface="Avenir Book"/>
              </a:rPr>
              <a:t>Common Mistakes </a:t>
            </a:r>
            <a:r>
              <a:rPr lang="en-US" i="1" dirty="0" smtClean="0">
                <a:solidFill>
                  <a:srgbClr val="660066"/>
                </a:solidFill>
                <a:latin typeface="Avenir Book"/>
                <a:cs typeface="Avenir Book"/>
              </a:rPr>
              <a:t>Avoided</a:t>
            </a:r>
            <a:endParaRPr lang="en-US" i="1" dirty="0">
              <a:solidFill>
                <a:srgbClr val="660066"/>
              </a:solidFill>
              <a:latin typeface="Avenir Book"/>
              <a:cs typeface="Avenir Book"/>
            </a:endParaRPr>
          </a:p>
        </p:txBody>
      </p:sp>
      <p:sp>
        <p:nvSpPr>
          <p:cNvPr id="3" name="TextBox 2"/>
          <p:cNvSpPr txBox="1"/>
          <p:nvPr/>
        </p:nvSpPr>
        <p:spPr>
          <a:xfrm>
            <a:off x="235165" y="1207492"/>
            <a:ext cx="8795172" cy="1200329"/>
          </a:xfrm>
          <a:prstGeom prst="rect">
            <a:avLst/>
          </a:prstGeom>
          <a:noFill/>
        </p:spPr>
        <p:txBody>
          <a:bodyPr wrap="square" rtlCol="0">
            <a:spAutoFit/>
          </a:bodyPr>
          <a:lstStyle/>
          <a:p>
            <a:pPr marL="342900" indent="-342900">
              <a:buAutoNum type="arabicPeriod"/>
            </a:pPr>
            <a:r>
              <a:rPr lang="en-US" sz="3600" dirty="0" smtClean="0">
                <a:latin typeface="Avenir Book"/>
                <a:cs typeface="Avenir Book"/>
              </a:rPr>
              <a:t>Fancy new teaching spaces</a:t>
            </a:r>
          </a:p>
          <a:p>
            <a:pPr marL="342900" indent="-342900">
              <a:buAutoNum type="arabicPeriod"/>
            </a:pPr>
            <a:r>
              <a:rPr lang="en-US" sz="3600" dirty="0" smtClean="0">
                <a:solidFill>
                  <a:srgbClr val="0000FF"/>
                </a:solidFill>
                <a:latin typeface="Avenir Book"/>
                <a:cs typeface="Avenir Book"/>
              </a:rPr>
              <a:t>Reduction in class size</a:t>
            </a:r>
          </a:p>
        </p:txBody>
      </p:sp>
      <p:pic>
        <p:nvPicPr>
          <p:cNvPr id="4" name="Picture 3"/>
          <p:cNvPicPr>
            <a:picLocks noChangeAspect="1"/>
          </p:cNvPicPr>
          <p:nvPr/>
        </p:nvPicPr>
        <p:blipFill>
          <a:blip r:embed="rId3"/>
          <a:stretch>
            <a:fillRect/>
          </a:stretch>
        </p:blipFill>
        <p:spPr>
          <a:xfrm>
            <a:off x="2492748" y="2407820"/>
            <a:ext cx="4450179" cy="4450179"/>
          </a:xfrm>
          <a:prstGeom prst="rect">
            <a:avLst/>
          </a:prstGeom>
        </p:spPr>
      </p:pic>
    </p:spTree>
    <p:extLst>
      <p:ext uri="{BB962C8B-B14F-4D97-AF65-F5344CB8AC3E}">
        <p14:creationId xmlns:p14="http://schemas.microsoft.com/office/powerpoint/2010/main" val="33899916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10" y="33132"/>
            <a:ext cx="8229600" cy="1143000"/>
          </a:xfrm>
        </p:spPr>
        <p:txBody>
          <a:bodyPr>
            <a:normAutofit/>
          </a:bodyPr>
          <a:lstStyle/>
          <a:p>
            <a:r>
              <a:rPr lang="en-US" dirty="0" smtClean="0">
                <a:solidFill>
                  <a:srgbClr val="660066"/>
                </a:solidFill>
                <a:latin typeface="Avenir Book"/>
                <a:cs typeface="Avenir Book"/>
              </a:rPr>
              <a:t>Common Mistakes </a:t>
            </a:r>
            <a:r>
              <a:rPr lang="en-US" i="1" dirty="0" smtClean="0">
                <a:solidFill>
                  <a:srgbClr val="660066"/>
                </a:solidFill>
                <a:latin typeface="Avenir Book"/>
                <a:cs typeface="Avenir Book"/>
              </a:rPr>
              <a:t>Avoided</a:t>
            </a:r>
            <a:endParaRPr lang="en-US" i="1" dirty="0">
              <a:solidFill>
                <a:srgbClr val="660066"/>
              </a:solidFill>
              <a:latin typeface="Avenir Book"/>
              <a:cs typeface="Avenir Book"/>
            </a:endParaRPr>
          </a:p>
        </p:txBody>
      </p:sp>
      <p:sp>
        <p:nvSpPr>
          <p:cNvPr id="3" name="TextBox 2"/>
          <p:cNvSpPr txBox="1"/>
          <p:nvPr/>
        </p:nvSpPr>
        <p:spPr>
          <a:xfrm>
            <a:off x="235165" y="1207492"/>
            <a:ext cx="8795172" cy="2308324"/>
          </a:xfrm>
          <a:prstGeom prst="rect">
            <a:avLst/>
          </a:prstGeom>
          <a:noFill/>
        </p:spPr>
        <p:txBody>
          <a:bodyPr wrap="square" rtlCol="0">
            <a:spAutoFit/>
          </a:bodyPr>
          <a:lstStyle/>
          <a:p>
            <a:pPr marL="342900" indent="-342900">
              <a:buAutoNum type="arabicPeriod"/>
            </a:pPr>
            <a:r>
              <a:rPr lang="en-US" sz="3600" dirty="0" smtClean="0">
                <a:latin typeface="Avenir Book"/>
                <a:cs typeface="Avenir Book"/>
              </a:rPr>
              <a:t>Fancy new teaching spaces</a:t>
            </a:r>
          </a:p>
          <a:p>
            <a:pPr marL="342900" indent="-342900">
              <a:buAutoNum type="arabicPeriod"/>
            </a:pPr>
            <a:r>
              <a:rPr lang="en-US" sz="3600" dirty="0" smtClean="0">
                <a:latin typeface="Avenir Book"/>
                <a:cs typeface="Avenir Book"/>
              </a:rPr>
              <a:t>Reduction in class size</a:t>
            </a:r>
          </a:p>
          <a:p>
            <a:pPr marL="342900" indent="-342900">
              <a:buAutoNum type="arabicPeriod"/>
            </a:pPr>
            <a:r>
              <a:rPr lang="en-US" sz="3600" dirty="0" smtClean="0">
                <a:solidFill>
                  <a:srgbClr val="0000FF"/>
                </a:solidFill>
                <a:latin typeface="Avenir Book"/>
                <a:cs typeface="Avenir Book"/>
              </a:rPr>
              <a:t>Changing individuals instead of department culture</a:t>
            </a:r>
          </a:p>
        </p:txBody>
      </p:sp>
    </p:spTree>
    <p:extLst>
      <p:ext uri="{BB962C8B-B14F-4D97-AF65-F5344CB8AC3E}">
        <p14:creationId xmlns:p14="http://schemas.microsoft.com/office/powerpoint/2010/main" val="97633845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10" y="33132"/>
            <a:ext cx="8229600" cy="1143000"/>
          </a:xfrm>
        </p:spPr>
        <p:txBody>
          <a:bodyPr>
            <a:normAutofit/>
          </a:bodyPr>
          <a:lstStyle/>
          <a:p>
            <a:r>
              <a:rPr lang="en-US" dirty="0" smtClean="0">
                <a:solidFill>
                  <a:srgbClr val="660066"/>
                </a:solidFill>
                <a:latin typeface="Avenir Book"/>
                <a:cs typeface="Avenir Book"/>
              </a:rPr>
              <a:t>Common Mistakes </a:t>
            </a:r>
            <a:r>
              <a:rPr lang="en-US" i="1" dirty="0" smtClean="0">
                <a:solidFill>
                  <a:srgbClr val="660066"/>
                </a:solidFill>
                <a:latin typeface="Avenir Book"/>
                <a:cs typeface="Avenir Book"/>
              </a:rPr>
              <a:t>Avoided</a:t>
            </a:r>
            <a:endParaRPr lang="en-US" i="1" dirty="0">
              <a:solidFill>
                <a:srgbClr val="660066"/>
              </a:solidFill>
              <a:latin typeface="Avenir Book"/>
              <a:cs typeface="Avenir Book"/>
            </a:endParaRPr>
          </a:p>
        </p:txBody>
      </p:sp>
      <p:sp>
        <p:nvSpPr>
          <p:cNvPr id="3" name="TextBox 2"/>
          <p:cNvSpPr txBox="1"/>
          <p:nvPr/>
        </p:nvSpPr>
        <p:spPr>
          <a:xfrm>
            <a:off x="235165" y="1207492"/>
            <a:ext cx="8795172" cy="3416320"/>
          </a:xfrm>
          <a:prstGeom prst="rect">
            <a:avLst/>
          </a:prstGeom>
          <a:noFill/>
        </p:spPr>
        <p:txBody>
          <a:bodyPr wrap="square" rtlCol="0">
            <a:spAutoFit/>
          </a:bodyPr>
          <a:lstStyle/>
          <a:p>
            <a:pPr marL="342900" indent="-342900">
              <a:buAutoNum type="arabicPeriod"/>
            </a:pPr>
            <a:r>
              <a:rPr lang="en-US" sz="3600" dirty="0" smtClean="0">
                <a:latin typeface="Avenir Book"/>
                <a:cs typeface="Avenir Book"/>
              </a:rPr>
              <a:t>Fancy new teaching spaces</a:t>
            </a:r>
          </a:p>
          <a:p>
            <a:pPr marL="342900" indent="-342900">
              <a:buAutoNum type="arabicPeriod"/>
            </a:pPr>
            <a:r>
              <a:rPr lang="en-US" sz="3600" dirty="0" smtClean="0">
                <a:latin typeface="Avenir Book"/>
                <a:cs typeface="Avenir Book"/>
              </a:rPr>
              <a:t>Reduction in class size</a:t>
            </a:r>
          </a:p>
          <a:p>
            <a:pPr marL="342900" indent="-342900">
              <a:buAutoNum type="arabicPeriod"/>
            </a:pPr>
            <a:r>
              <a:rPr lang="en-US" sz="3600" dirty="0" smtClean="0">
                <a:latin typeface="Avenir Book"/>
                <a:cs typeface="Avenir Book"/>
              </a:rPr>
              <a:t>Changing individuals instead of department culture</a:t>
            </a:r>
          </a:p>
          <a:p>
            <a:pPr marL="342900" indent="-342900">
              <a:buAutoNum type="arabicPeriod"/>
            </a:pPr>
            <a:r>
              <a:rPr lang="en-US" sz="3600" dirty="0" smtClean="0">
                <a:solidFill>
                  <a:srgbClr val="0000FF"/>
                </a:solidFill>
                <a:latin typeface="Avenir Book"/>
                <a:cs typeface="Avenir Book"/>
              </a:rPr>
              <a:t>Focusing on </a:t>
            </a:r>
            <a:r>
              <a:rPr lang="en-US" sz="3600" i="1" dirty="0" smtClean="0">
                <a:solidFill>
                  <a:srgbClr val="0000FF"/>
                </a:solidFill>
                <a:latin typeface="Avenir Book"/>
                <a:cs typeface="Avenir Book"/>
              </a:rPr>
              <a:t>curriculum </a:t>
            </a:r>
            <a:r>
              <a:rPr lang="en-US" sz="3600" dirty="0" smtClean="0">
                <a:solidFill>
                  <a:srgbClr val="0000FF"/>
                </a:solidFill>
                <a:latin typeface="Avenir Book"/>
                <a:cs typeface="Avenir Book"/>
              </a:rPr>
              <a:t>instead of best practices and student learning</a:t>
            </a:r>
          </a:p>
        </p:txBody>
      </p:sp>
    </p:spTree>
    <p:extLst>
      <p:ext uri="{BB962C8B-B14F-4D97-AF65-F5344CB8AC3E}">
        <p14:creationId xmlns:p14="http://schemas.microsoft.com/office/powerpoint/2010/main" val="73582591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10" y="33132"/>
            <a:ext cx="8229600" cy="1143000"/>
          </a:xfrm>
        </p:spPr>
        <p:txBody>
          <a:bodyPr>
            <a:normAutofit/>
          </a:bodyPr>
          <a:lstStyle/>
          <a:p>
            <a:r>
              <a:rPr lang="en-US" dirty="0" smtClean="0">
                <a:solidFill>
                  <a:srgbClr val="660066"/>
                </a:solidFill>
                <a:latin typeface="Avenir Book"/>
                <a:cs typeface="Avenir Book"/>
              </a:rPr>
              <a:t>Common Mistakes </a:t>
            </a:r>
            <a:r>
              <a:rPr lang="en-US" i="1" dirty="0" smtClean="0">
                <a:solidFill>
                  <a:srgbClr val="660066"/>
                </a:solidFill>
                <a:latin typeface="Avenir Book"/>
                <a:cs typeface="Avenir Book"/>
              </a:rPr>
              <a:t>Avoided</a:t>
            </a:r>
            <a:endParaRPr lang="en-US" i="1" dirty="0">
              <a:solidFill>
                <a:srgbClr val="660066"/>
              </a:solidFill>
              <a:latin typeface="Avenir Book"/>
              <a:cs typeface="Avenir Book"/>
            </a:endParaRPr>
          </a:p>
        </p:txBody>
      </p:sp>
      <p:sp>
        <p:nvSpPr>
          <p:cNvPr id="3" name="TextBox 2"/>
          <p:cNvSpPr txBox="1"/>
          <p:nvPr/>
        </p:nvSpPr>
        <p:spPr>
          <a:xfrm>
            <a:off x="235165" y="1207492"/>
            <a:ext cx="8795172" cy="3970318"/>
          </a:xfrm>
          <a:prstGeom prst="rect">
            <a:avLst/>
          </a:prstGeom>
          <a:noFill/>
        </p:spPr>
        <p:txBody>
          <a:bodyPr wrap="square" rtlCol="0">
            <a:spAutoFit/>
          </a:bodyPr>
          <a:lstStyle/>
          <a:p>
            <a:pPr marL="342900" indent="-342900">
              <a:buAutoNum type="arabicPeriod"/>
            </a:pPr>
            <a:r>
              <a:rPr lang="en-US" sz="3600" dirty="0" smtClean="0">
                <a:latin typeface="Avenir Book"/>
                <a:cs typeface="Avenir Book"/>
              </a:rPr>
              <a:t>Fancy new teaching spaces</a:t>
            </a:r>
          </a:p>
          <a:p>
            <a:pPr marL="342900" indent="-342900">
              <a:buAutoNum type="arabicPeriod"/>
            </a:pPr>
            <a:r>
              <a:rPr lang="en-US" sz="3600" dirty="0" smtClean="0">
                <a:latin typeface="Avenir Book"/>
                <a:cs typeface="Avenir Book"/>
              </a:rPr>
              <a:t>Reduction in class size</a:t>
            </a:r>
          </a:p>
          <a:p>
            <a:pPr marL="342900" indent="-342900">
              <a:buAutoNum type="arabicPeriod"/>
            </a:pPr>
            <a:r>
              <a:rPr lang="en-US" sz="3600" dirty="0" smtClean="0">
                <a:latin typeface="Avenir Book"/>
                <a:cs typeface="Avenir Book"/>
              </a:rPr>
              <a:t>Changing individuals instead of department culture</a:t>
            </a:r>
          </a:p>
          <a:p>
            <a:pPr marL="342900" indent="-342900">
              <a:buAutoNum type="arabicPeriod"/>
            </a:pPr>
            <a:r>
              <a:rPr lang="en-US" sz="3600" dirty="0" smtClean="0">
                <a:latin typeface="Avenir Book"/>
                <a:cs typeface="Avenir Book"/>
              </a:rPr>
              <a:t>Focusing on what to teach instead of best practices and student learning</a:t>
            </a:r>
          </a:p>
          <a:p>
            <a:pPr marL="342900" indent="-342900">
              <a:buAutoNum type="arabicPeriod"/>
            </a:pPr>
            <a:r>
              <a:rPr lang="en-US" sz="3600" dirty="0" smtClean="0">
                <a:solidFill>
                  <a:srgbClr val="0000FF"/>
                </a:solidFill>
                <a:latin typeface="Avenir Book"/>
                <a:cs typeface="Avenir Book"/>
              </a:rPr>
              <a:t>Large ongoing/permanent costs </a:t>
            </a:r>
          </a:p>
        </p:txBody>
      </p:sp>
    </p:spTree>
    <p:extLst>
      <p:ext uri="{BB962C8B-B14F-4D97-AF65-F5344CB8AC3E}">
        <p14:creationId xmlns:p14="http://schemas.microsoft.com/office/powerpoint/2010/main" val="203340250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137" t="9913" b="7831"/>
          <a:stretch/>
        </p:blipFill>
        <p:spPr>
          <a:xfrm>
            <a:off x="172454" y="648548"/>
            <a:ext cx="8826527" cy="5495946"/>
          </a:xfrm>
          <a:prstGeom prst="rect">
            <a:avLst/>
          </a:prstGeom>
        </p:spPr>
      </p:pic>
    </p:spTree>
    <p:extLst>
      <p:ext uri="{BB962C8B-B14F-4D97-AF65-F5344CB8AC3E}">
        <p14:creationId xmlns:p14="http://schemas.microsoft.com/office/powerpoint/2010/main" val="207976500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latin typeface="Avenir Book"/>
                <a:cs typeface="Avenir Book"/>
              </a:rPr>
              <a:t>Effect of SEI program on </a:t>
            </a:r>
            <a:br>
              <a:rPr lang="en-US" dirty="0" smtClean="0">
                <a:solidFill>
                  <a:srgbClr val="0000FF"/>
                </a:solidFill>
                <a:latin typeface="Avenir Book"/>
                <a:cs typeface="Avenir Book"/>
              </a:rPr>
            </a:br>
            <a:r>
              <a:rPr lang="en-US" dirty="0" smtClean="0">
                <a:solidFill>
                  <a:srgbClr val="0000FF"/>
                </a:solidFill>
                <a:latin typeface="Avenir Book"/>
                <a:cs typeface="Avenir Book"/>
              </a:rPr>
              <a:t>Effective Teaching Practices</a:t>
            </a:r>
            <a:endParaRPr lang="en-US" dirty="0">
              <a:solidFill>
                <a:srgbClr val="0000FF"/>
              </a:solidFill>
              <a:latin typeface="Avenir Book"/>
              <a:cs typeface="Avenir Book"/>
            </a:endParaRPr>
          </a:p>
        </p:txBody>
      </p:sp>
      <p:pic>
        <p:nvPicPr>
          <p:cNvPr id="4" name="Picture 3"/>
          <p:cNvPicPr>
            <a:picLocks noChangeAspect="1"/>
          </p:cNvPicPr>
          <p:nvPr/>
        </p:nvPicPr>
        <p:blipFill>
          <a:blip r:embed="rId3"/>
          <a:stretch>
            <a:fillRect/>
          </a:stretch>
        </p:blipFill>
        <p:spPr>
          <a:xfrm>
            <a:off x="403771" y="1768953"/>
            <a:ext cx="8361419" cy="4949126"/>
          </a:xfrm>
          <a:prstGeom prst="rect">
            <a:avLst/>
          </a:prstGeom>
        </p:spPr>
      </p:pic>
    </p:spTree>
    <p:extLst>
      <p:ext uri="{BB962C8B-B14F-4D97-AF65-F5344CB8AC3E}">
        <p14:creationId xmlns:p14="http://schemas.microsoft.com/office/powerpoint/2010/main" val="106823249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660066"/>
                </a:solidFill>
                <a:latin typeface="Avenir Book"/>
                <a:cs typeface="Avenir Book"/>
              </a:rPr>
              <a:t>Recommendations</a:t>
            </a:r>
            <a:endParaRPr lang="en-US" dirty="0">
              <a:solidFill>
                <a:srgbClr val="660066"/>
              </a:solidFill>
              <a:latin typeface="Avenir Book"/>
              <a:cs typeface="Avenir Book"/>
            </a:endParaRPr>
          </a:p>
        </p:txBody>
      </p:sp>
      <p:sp>
        <p:nvSpPr>
          <p:cNvPr id="3" name="Content Placeholder 2"/>
          <p:cNvSpPr>
            <a:spLocks noGrp="1"/>
          </p:cNvSpPr>
          <p:nvPr>
            <p:ph idx="1"/>
          </p:nvPr>
        </p:nvSpPr>
        <p:spPr>
          <a:xfrm>
            <a:off x="230400" y="1600200"/>
            <a:ext cx="8686800" cy="4525963"/>
          </a:xfrm>
        </p:spPr>
        <p:txBody>
          <a:bodyPr/>
          <a:lstStyle/>
          <a:p>
            <a:pPr marL="0" indent="0">
              <a:buNone/>
            </a:pPr>
            <a:r>
              <a:rPr lang="en-US" dirty="0" smtClean="0">
                <a:latin typeface="Avenir Book"/>
                <a:cs typeface="Avenir Book"/>
              </a:rPr>
              <a:t>1. </a:t>
            </a:r>
            <a:r>
              <a:rPr lang="en-US" dirty="0" smtClean="0">
                <a:solidFill>
                  <a:srgbClr val="0000FF"/>
                </a:solidFill>
                <a:latin typeface="Avenir Book"/>
                <a:cs typeface="Avenir Book"/>
              </a:rPr>
              <a:t>Provide </a:t>
            </a:r>
            <a:r>
              <a:rPr lang="en-US" b="1" dirty="0" smtClean="0">
                <a:solidFill>
                  <a:srgbClr val="0000FF"/>
                </a:solidFill>
                <a:latin typeface="Avenir Book"/>
                <a:cs typeface="Avenir Book"/>
              </a:rPr>
              <a:t>concrete incentives </a:t>
            </a:r>
            <a:r>
              <a:rPr lang="en-US" dirty="0" smtClean="0">
                <a:solidFill>
                  <a:srgbClr val="0000FF"/>
                </a:solidFill>
                <a:latin typeface="Avenir Book"/>
                <a:cs typeface="Avenir Book"/>
              </a:rPr>
              <a:t>to departments and to individuals to change</a:t>
            </a:r>
            <a:endParaRPr lang="en-US" dirty="0">
              <a:solidFill>
                <a:srgbClr val="0000FF"/>
              </a:solidFill>
              <a:latin typeface="Avenir Book"/>
              <a:cs typeface="Avenir Book"/>
            </a:endParaRPr>
          </a:p>
        </p:txBody>
      </p:sp>
      <p:sp>
        <p:nvSpPr>
          <p:cNvPr id="4" name="TextBox 3"/>
          <p:cNvSpPr txBox="1"/>
          <p:nvPr/>
        </p:nvSpPr>
        <p:spPr>
          <a:xfrm>
            <a:off x="471702" y="3151661"/>
            <a:ext cx="8215098" cy="1708160"/>
          </a:xfrm>
          <a:prstGeom prst="rect">
            <a:avLst/>
          </a:prstGeom>
          <a:noFill/>
        </p:spPr>
        <p:txBody>
          <a:bodyPr wrap="square" rtlCol="0">
            <a:spAutoFit/>
          </a:bodyPr>
          <a:lstStyle/>
          <a:p>
            <a:r>
              <a:rPr lang="en-US" sz="3500" dirty="0" smtClean="0">
                <a:solidFill>
                  <a:srgbClr val="660066"/>
                </a:solidFill>
                <a:latin typeface="Avenir Book"/>
                <a:cs typeface="Avenir Book"/>
              </a:rPr>
              <a:t>“The dominant barrier to improving teaching is the formal incentive system.” – Carl </a:t>
            </a:r>
            <a:r>
              <a:rPr lang="en-US" sz="3500" dirty="0" err="1" smtClean="0">
                <a:solidFill>
                  <a:srgbClr val="660066"/>
                </a:solidFill>
                <a:latin typeface="Avenir Book"/>
                <a:cs typeface="Avenir Book"/>
              </a:rPr>
              <a:t>Weimann</a:t>
            </a:r>
            <a:endParaRPr lang="en-US" sz="3500" dirty="0">
              <a:solidFill>
                <a:srgbClr val="660066"/>
              </a:solidFill>
              <a:latin typeface="Avenir Book"/>
              <a:cs typeface="Avenir Book"/>
            </a:endParaRPr>
          </a:p>
        </p:txBody>
      </p:sp>
    </p:spTree>
    <p:extLst>
      <p:ext uri="{BB962C8B-B14F-4D97-AF65-F5344CB8AC3E}">
        <p14:creationId xmlns:p14="http://schemas.microsoft.com/office/powerpoint/2010/main" val="36267489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492503602"/>
              </p:ext>
            </p:extLst>
          </p:nvPr>
        </p:nvGraphicFramePr>
        <p:xfrm>
          <a:off x="366540" y="1170154"/>
          <a:ext cx="8523128" cy="522017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7625948" y="5065840"/>
            <a:ext cx="1063813" cy="461665"/>
          </a:xfrm>
          <a:prstGeom prst="rect">
            <a:avLst/>
          </a:prstGeom>
          <a:noFill/>
        </p:spPr>
        <p:txBody>
          <a:bodyPr wrap="none" rtlCol="0">
            <a:spAutoFit/>
          </a:bodyPr>
          <a:lstStyle/>
          <a:p>
            <a:r>
              <a:rPr lang="en-US" dirty="0" smtClean="0">
                <a:latin typeface="+mn-lt"/>
              </a:rPr>
              <a:t>lecture</a:t>
            </a:r>
            <a:endParaRPr lang="en-US" dirty="0">
              <a:latin typeface="+mn-lt"/>
            </a:endParaRPr>
          </a:p>
        </p:txBody>
      </p:sp>
      <p:sp>
        <p:nvSpPr>
          <p:cNvPr id="9" name="TextBox 8"/>
          <p:cNvSpPr txBox="1"/>
          <p:nvPr/>
        </p:nvSpPr>
        <p:spPr>
          <a:xfrm>
            <a:off x="6534495" y="4881174"/>
            <a:ext cx="1133644" cy="461665"/>
          </a:xfrm>
          <a:prstGeom prst="rect">
            <a:avLst/>
          </a:prstGeom>
          <a:noFill/>
        </p:spPr>
        <p:txBody>
          <a:bodyPr wrap="none" rtlCol="0">
            <a:spAutoFit/>
          </a:bodyPr>
          <a:lstStyle/>
          <a:p>
            <a:r>
              <a:rPr lang="en-US" dirty="0" smtClean="0">
                <a:latin typeface="+mn-lt"/>
              </a:rPr>
              <a:t>reading</a:t>
            </a:r>
            <a:endParaRPr lang="en-US" dirty="0">
              <a:latin typeface="+mn-lt"/>
            </a:endParaRPr>
          </a:p>
        </p:txBody>
      </p:sp>
      <p:sp>
        <p:nvSpPr>
          <p:cNvPr id="10" name="TextBox 9"/>
          <p:cNvSpPr txBox="1"/>
          <p:nvPr/>
        </p:nvSpPr>
        <p:spPr>
          <a:xfrm>
            <a:off x="1341161" y="1797817"/>
            <a:ext cx="1257375" cy="461665"/>
          </a:xfrm>
          <a:prstGeom prst="rect">
            <a:avLst/>
          </a:prstGeom>
          <a:noFill/>
        </p:spPr>
        <p:txBody>
          <a:bodyPr wrap="none" rtlCol="0">
            <a:spAutoFit/>
          </a:bodyPr>
          <a:lstStyle/>
          <a:p>
            <a:r>
              <a:rPr lang="en-US" dirty="0" smtClean="0">
                <a:latin typeface="+mn-lt"/>
              </a:rPr>
              <a:t>teaching</a:t>
            </a:r>
            <a:endParaRPr lang="en-US" dirty="0">
              <a:latin typeface="+mn-lt"/>
            </a:endParaRPr>
          </a:p>
        </p:txBody>
      </p:sp>
      <p:sp>
        <p:nvSpPr>
          <p:cNvPr id="11" name="TextBox 10"/>
          <p:cNvSpPr txBox="1"/>
          <p:nvPr/>
        </p:nvSpPr>
        <p:spPr>
          <a:xfrm>
            <a:off x="2262710" y="2363800"/>
            <a:ext cx="1185992" cy="461665"/>
          </a:xfrm>
          <a:prstGeom prst="rect">
            <a:avLst/>
          </a:prstGeom>
          <a:noFill/>
        </p:spPr>
        <p:txBody>
          <a:bodyPr wrap="none" rtlCol="0">
            <a:spAutoFit/>
          </a:bodyPr>
          <a:lstStyle/>
          <a:p>
            <a:r>
              <a:rPr lang="en-US" dirty="0" smtClean="0">
                <a:latin typeface="+mn-lt"/>
              </a:rPr>
              <a:t>practice</a:t>
            </a:r>
            <a:endParaRPr lang="en-US" dirty="0">
              <a:latin typeface="+mn-lt"/>
            </a:endParaRPr>
          </a:p>
        </p:txBody>
      </p:sp>
      <p:sp>
        <p:nvSpPr>
          <p:cNvPr id="12" name="TextBox 11"/>
          <p:cNvSpPr txBox="1"/>
          <p:nvPr/>
        </p:nvSpPr>
        <p:spPr>
          <a:xfrm>
            <a:off x="3244464" y="3348950"/>
            <a:ext cx="1464614" cy="461665"/>
          </a:xfrm>
          <a:prstGeom prst="rect">
            <a:avLst/>
          </a:prstGeom>
          <a:noFill/>
        </p:spPr>
        <p:txBody>
          <a:bodyPr wrap="none" rtlCol="0">
            <a:spAutoFit/>
          </a:bodyPr>
          <a:lstStyle/>
          <a:p>
            <a:r>
              <a:rPr lang="en-US" dirty="0" smtClean="0">
                <a:latin typeface="+mn-lt"/>
              </a:rPr>
              <a:t>discussion</a:t>
            </a:r>
            <a:endParaRPr lang="en-US" dirty="0">
              <a:latin typeface="+mn-lt"/>
            </a:endParaRPr>
          </a:p>
        </p:txBody>
      </p:sp>
      <p:sp>
        <p:nvSpPr>
          <p:cNvPr id="13" name="TextBox 12"/>
          <p:cNvSpPr txBox="1"/>
          <p:nvPr/>
        </p:nvSpPr>
        <p:spPr>
          <a:xfrm>
            <a:off x="4204559" y="4142510"/>
            <a:ext cx="2043047" cy="461665"/>
          </a:xfrm>
          <a:prstGeom prst="rect">
            <a:avLst/>
          </a:prstGeom>
          <a:noFill/>
        </p:spPr>
        <p:txBody>
          <a:bodyPr wrap="none" rtlCol="0">
            <a:spAutoFit/>
          </a:bodyPr>
          <a:lstStyle/>
          <a:p>
            <a:r>
              <a:rPr lang="en-US" dirty="0" smtClean="0">
                <a:latin typeface="+mn-lt"/>
              </a:rPr>
              <a:t>demonstration</a:t>
            </a:r>
            <a:endParaRPr lang="en-US" dirty="0">
              <a:latin typeface="+mn-lt"/>
            </a:endParaRPr>
          </a:p>
        </p:txBody>
      </p:sp>
      <p:sp>
        <p:nvSpPr>
          <p:cNvPr id="14" name="TextBox 13"/>
          <p:cNvSpPr txBox="1"/>
          <p:nvPr/>
        </p:nvSpPr>
        <p:spPr>
          <a:xfrm>
            <a:off x="5272611" y="4511842"/>
            <a:ext cx="1692441" cy="461665"/>
          </a:xfrm>
          <a:prstGeom prst="rect">
            <a:avLst/>
          </a:prstGeom>
          <a:noFill/>
        </p:spPr>
        <p:txBody>
          <a:bodyPr wrap="none" rtlCol="0">
            <a:spAutoFit/>
          </a:bodyPr>
          <a:lstStyle/>
          <a:p>
            <a:r>
              <a:rPr lang="en-US" dirty="0" smtClean="0">
                <a:latin typeface="+mn-lt"/>
              </a:rPr>
              <a:t>audio-visual</a:t>
            </a:r>
            <a:endParaRPr lang="en-US" dirty="0">
              <a:latin typeface="+mn-lt"/>
            </a:endParaRPr>
          </a:p>
        </p:txBody>
      </p:sp>
      <p:grpSp>
        <p:nvGrpSpPr>
          <p:cNvPr id="2" name="Group 23"/>
          <p:cNvGrpSpPr/>
          <p:nvPr/>
        </p:nvGrpSpPr>
        <p:grpSpPr>
          <a:xfrm>
            <a:off x="2154330" y="1741062"/>
            <a:ext cx="3440699" cy="914134"/>
            <a:chOff x="2040323" y="1828797"/>
            <a:chExt cx="3440699" cy="914134"/>
          </a:xfrm>
        </p:grpSpPr>
        <p:sp>
          <p:nvSpPr>
            <p:cNvPr id="20" name="TextBox 19"/>
            <p:cNvSpPr txBox="1"/>
            <p:nvPr/>
          </p:nvSpPr>
          <p:spPr>
            <a:xfrm>
              <a:off x="3186566" y="1828797"/>
              <a:ext cx="2294456" cy="492443"/>
            </a:xfrm>
            <a:prstGeom prst="rect">
              <a:avLst/>
            </a:prstGeom>
            <a:noFill/>
          </p:spPr>
          <p:txBody>
            <a:bodyPr wrap="none" rtlCol="0">
              <a:spAutoFit/>
            </a:bodyPr>
            <a:lstStyle/>
            <a:p>
              <a:r>
                <a:rPr lang="en-US" sz="2600" b="1" dirty="0" smtClean="0">
                  <a:solidFill>
                    <a:srgbClr val="660066"/>
                  </a:solidFill>
                  <a:latin typeface="+mj-lt"/>
                </a:rPr>
                <a:t>Student talking</a:t>
              </a:r>
              <a:endParaRPr lang="en-US" sz="2600" b="1" dirty="0">
                <a:solidFill>
                  <a:srgbClr val="660066"/>
                </a:solidFill>
                <a:latin typeface="+mj-lt"/>
              </a:endParaRPr>
            </a:p>
          </p:txBody>
        </p:sp>
        <p:sp>
          <p:nvSpPr>
            <p:cNvPr id="22" name="Right Brace 21"/>
            <p:cNvSpPr/>
            <p:nvPr/>
          </p:nvSpPr>
          <p:spPr>
            <a:xfrm rot="18830896">
              <a:off x="2897160" y="1282617"/>
              <a:ext cx="603477" cy="2317151"/>
            </a:xfrm>
            <a:prstGeom prst="rightBrace">
              <a:avLst>
                <a:gd name="adj1" fmla="val 8333"/>
                <a:gd name="adj2" fmla="val 53853"/>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 name="Group 24"/>
          <p:cNvGrpSpPr/>
          <p:nvPr/>
        </p:nvGrpSpPr>
        <p:grpSpPr>
          <a:xfrm>
            <a:off x="4855373" y="2995385"/>
            <a:ext cx="3742208" cy="1034364"/>
            <a:chOff x="4305431" y="2810719"/>
            <a:chExt cx="2221566" cy="1034364"/>
          </a:xfrm>
        </p:grpSpPr>
        <p:sp>
          <p:nvSpPr>
            <p:cNvPr id="21" name="TextBox 20"/>
            <p:cNvSpPr txBox="1"/>
            <p:nvPr/>
          </p:nvSpPr>
          <p:spPr>
            <a:xfrm>
              <a:off x="4684575" y="2810719"/>
              <a:ext cx="1842422" cy="492443"/>
            </a:xfrm>
            <a:prstGeom prst="rect">
              <a:avLst/>
            </a:prstGeom>
            <a:noFill/>
          </p:spPr>
          <p:txBody>
            <a:bodyPr wrap="square" rtlCol="0">
              <a:spAutoFit/>
            </a:bodyPr>
            <a:lstStyle/>
            <a:p>
              <a:r>
                <a:rPr lang="en-US" sz="2600" b="1" dirty="0" smtClean="0">
                  <a:solidFill>
                    <a:srgbClr val="660066"/>
                  </a:solidFill>
                  <a:latin typeface="+mn-lt"/>
                </a:rPr>
                <a:t>Instructor talking</a:t>
              </a:r>
              <a:endParaRPr lang="en-US" sz="2600" b="1" dirty="0">
                <a:solidFill>
                  <a:srgbClr val="660066"/>
                </a:solidFill>
                <a:latin typeface="+mn-lt"/>
              </a:endParaRPr>
            </a:p>
          </p:txBody>
        </p:sp>
        <p:sp>
          <p:nvSpPr>
            <p:cNvPr id="23" name="Right Brace 22"/>
            <p:cNvSpPr/>
            <p:nvPr/>
          </p:nvSpPr>
          <p:spPr>
            <a:xfrm rot="16200000">
              <a:off x="5000502" y="2546535"/>
              <a:ext cx="603477" cy="1993619"/>
            </a:xfrm>
            <a:prstGeom prst="rightBrace">
              <a:avLst>
                <a:gd name="adj1" fmla="val 8333"/>
                <a:gd name="adj2" fmla="val 53853"/>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4" name="TextBox 23"/>
          <p:cNvSpPr txBox="1"/>
          <p:nvPr/>
        </p:nvSpPr>
        <p:spPr>
          <a:xfrm>
            <a:off x="828714" y="191164"/>
            <a:ext cx="7502043" cy="769441"/>
          </a:xfrm>
          <a:prstGeom prst="rect">
            <a:avLst/>
          </a:prstGeom>
          <a:noFill/>
        </p:spPr>
        <p:txBody>
          <a:bodyPr wrap="square" rtlCol="0">
            <a:spAutoFit/>
          </a:bodyPr>
          <a:lstStyle/>
          <a:p>
            <a:r>
              <a:rPr lang="en-US" sz="4400" dirty="0" smtClean="0">
                <a:solidFill>
                  <a:srgbClr val="660066"/>
                </a:solidFill>
                <a:effectLst>
                  <a:outerShdw blurRad="50800" dist="38100" dir="2700000">
                    <a:srgbClr val="000000">
                      <a:alpha val="43000"/>
                    </a:srgbClr>
                  </a:outerShdw>
                </a:effectLst>
                <a:latin typeface="Avenir Book"/>
                <a:cs typeface="Avenir Book"/>
              </a:rPr>
              <a:t>How Do People Learn Best?</a:t>
            </a:r>
            <a:endParaRPr lang="en-US" sz="4400" dirty="0">
              <a:solidFill>
                <a:srgbClr val="660066"/>
              </a:solidFill>
              <a:effectLst>
                <a:outerShdw blurRad="50800" dist="38100" dir="2700000">
                  <a:srgbClr val="000000">
                    <a:alpha val="43000"/>
                  </a:srgbClr>
                </a:outerShdw>
              </a:effectLst>
              <a:latin typeface="Avenir Book"/>
              <a:cs typeface="Avenir Book"/>
            </a:endParaRPr>
          </a:p>
        </p:txBody>
      </p:sp>
      <p:sp>
        <p:nvSpPr>
          <p:cNvPr id="25" name="TextBox 24"/>
          <p:cNvSpPr txBox="1"/>
          <p:nvPr/>
        </p:nvSpPr>
        <p:spPr>
          <a:xfrm>
            <a:off x="251065" y="6390332"/>
            <a:ext cx="7147769" cy="246221"/>
          </a:xfrm>
          <a:prstGeom prst="rect">
            <a:avLst/>
          </a:prstGeom>
          <a:noFill/>
        </p:spPr>
        <p:txBody>
          <a:bodyPr wrap="square" rtlCol="0">
            <a:spAutoFit/>
          </a:bodyPr>
          <a:lstStyle/>
          <a:p>
            <a:pPr algn="ctr"/>
            <a:r>
              <a:rPr lang="en-US" sz="1000" dirty="0" smtClean="0">
                <a:solidFill>
                  <a:schemeClr val="bg1">
                    <a:lumMod val="50000"/>
                  </a:schemeClr>
                </a:solidFill>
              </a:rPr>
              <a:t>Source: NTL Institute for Applied Behavioral Science</a:t>
            </a:r>
            <a:r>
              <a:rPr lang="en-US" sz="1000" dirty="0">
                <a:solidFill>
                  <a:schemeClr val="bg1">
                    <a:lumMod val="50000"/>
                  </a:schemeClr>
                </a:solidFill>
              </a:rPr>
              <a:t> </a:t>
            </a:r>
            <a:r>
              <a:rPr lang="en-US" sz="1000" dirty="0" smtClean="0">
                <a:solidFill>
                  <a:schemeClr val="bg1">
                    <a:lumMod val="50000"/>
                  </a:schemeClr>
                </a:solidFill>
              </a:rPr>
              <a:t>http://</a:t>
            </a:r>
            <a:r>
              <a:rPr lang="en-US" sz="1000" dirty="0" err="1" smtClean="0">
                <a:solidFill>
                  <a:schemeClr val="bg1">
                    <a:lumMod val="50000"/>
                  </a:schemeClr>
                </a:solidFill>
              </a:rPr>
              <a:t>homepages.gold.ac.uk/polovina/learnpyramid/about.htm</a:t>
            </a:r>
            <a:endParaRPr lang="en-US" sz="1000" dirty="0">
              <a:solidFill>
                <a:schemeClr val="bg1">
                  <a:lumMod val="50000"/>
                </a:schemeClr>
              </a:solidFill>
            </a:endParaRPr>
          </a:p>
        </p:txBody>
      </p:sp>
    </p:spTree>
    <p:extLst>
      <p:ext uri="{BB962C8B-B14F-4D97-AF65-F5344CB8AC3E}">
        <p14:creationId xmlns:p14="http://schemas.microsoft.com/office/powerpoint/2010/main" val="24729610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104"/>
            <a:ext cx="8229600" cy="1143000"/>
          </a:xfrm>
        </p:spPr>
        <p:txBody>
          <a:bodyPr/>
          <a:lstStyle/>
          <a:p>
            <a:r>
              <a:rPr lang="en-US" dirty="0" smtClean="0">
                <a:solidFill>
                  <a:srgbClr val="660066"/>
                </a:solidFill>
                <a:latin typeface="Avenir Book"/>
                <a:cs typeface="Avenir Book"/>
              </a:rPr>
              <a:t>Recommendations</a:t>
            </a:r>
            <a:endParaRPr lang="en-US" dirty="0">
              <a:solidFill>
                <a:srgbClr val="660066"/>
              </a:solidFill>
              <a:latin typeface="Avenir Book"/>
              <a:cs typeface="Avenir Book"/>
            </a:endParaRPr>
          </a:p>
        </p:txBody>
      </p:sp>
      <p:sp>
        <p:nvSpPr>
          <p:cNvPr id="3" name="Content Placeholder 2"/>
          <p:cNvSpPr>
            <a:spLocks noGrp="1"/>
          </p:cNvSpPr>
          <p:nvPr>
            <p:ph idx="1"/>
          </p:nvPr>
        </p:nvSpPr>
        <p:spPr>
          <a:xfrm>
            <a:off x="230400" y="1343194"/>
            <a:ext cx="8686800" cy="4525963"/>
          </a:xfrm>
        </p:spPr>
        <p:txBody>
          <a:bodyPr/>
          <a:lstStyle/>
          <a:p>
            <a:pPr marL="514350" indent="-514350">
              <a:buAutoNum type="arabicPeriod"/>
            </a:pPr>
            <a:r>
              <a:rPr lang="en-US" dirty="0" smtClean="0">
                <a:latin typeface="Avenir Book"/>
                <a:cs typeface="Avenir Book"/>
              </a:rPr>
              <a:t>Provide concrete incentives to departments and to individuals to change</a:t>
            </a:r>
          </a:p>
          <a:p>
            <a:pPr marL="514350" indent="-514350">
              <a:buAutoNum type="arabicPeriod"/>
            </a:pPr>
            <a:r>
              <a:rPr lang="en-US" dirty="0" smtClean="0">
                <a:solidFill>
                  <a:srgbClr val="0000FF"/>
                </a:solidFill>
                <a:latin typeface="Avenir Book"/>
                <a:cs typeface="Avenir Book"/>
              </a:rPr>
              <a:t>Make faculty aware of </a:t>
            </a:r>
            <a:r>
              <a:rPr lang="en-US" b="1" dirty="0" smtClean="0">
                <a:solidFill>
                  <a:srgbClr val="0000FF"/>
                </a:solidFill>
                <a:latin typeface="Avenir Book"/>
                <a:cs typeface="Avenir Book"/>
              </a:rPr>
              <a:t>best practices </a:t>
            </a:r>
            <a:r>
              <a:rPr lang="en-US" dirty="0" smtClean="0">
                <a:solidFill>
                  <a:srgbClr val="0000FF"/>
                </a:solidFill>
                <a:latin typeface="Avenir Book"/>
                <a:cs typeface="Avenir Book"/>
              </a:rPr>
              <a:t>in teaching and the evidence base for those practices</a:t>
            </a:r>
            <a:endParaRPr lang="en-US" dirty="0">
              <a:solidFill>
                <a:srgbClr val="0000FF"/>
              </a:solidFill>
              <a:latin typeface="Avenir Book"/>
              <a:cs typeface="Avenir Book"/>
            </a:endParaRPr>
          </a:p>
        </p:txBody>
      </p:sp>
      <p:sp>
        <p:nvSpPr>
          <p:cNvPr id="5" name="TextBox 4"/>
          <p:cNvSpPr txBox="1"/>
          <p:nvPr/>
        </p:nvSpPr>
        <p:spPr>
          <a:xfrm>
            <a:off x="457200" y="4527419"/>
            <a:ext cx="8215098" cy="1169551"/>
          </a:xfrm>
          <a:prstGeom prst="rect">
            <a:avLst/>
          </a:prstGeom>
          <a:noFill/>
        </p:spPr>
        <p:txBody>
          <a:bodyPr wrap="square" rtlCol="0">
            <a:spAutoFit/>
          </a:bodyPr>
          <a:lstStyle/>
          <a:p>
            <a:r>
              <a:rPr lang="en-US" sz="3500" dirty="0" smtClean="0">
                <a:solidFill>
                  <a:srgbClr val="660066"/>
                </a:solidFill>
                <a:latin typeface="Avenir Book"/>
                <a:cs typeface="Avenir Book"/>
              </a:rPr>
              <a:t>Most faculty </a:t>
            </a:r>
            <a:r>
              <a:rPr lang="en-US" sz="3500" i="1" dirty="0" smtClean="0">
                <a:solidFill>
                  <a:srgbClr val="660066"/>
                </a:solidFill>
                <a:latin typeface="Avenir Book"/>
                <a:cs typeface="Avenir Book"/>
              </a:rPr>
              <a:t>want</a:t>
            </a:r>
            <a:r>
              <a:rPr lang="en-US" sz="3500" dirty="0" smtClean="0">
                <a:solidFill>
                  <a:srgbClr val="660066"/>
                </a:solidFill>
                <a:latin typeface="Avenir Book"/>
                <a:cs typeface="Avenir Book"/>
              </a:rPr>
              <a:t> to teach well, and </a:t>
            </a:r>
            <a:r>
              <a:rPr lang="en-US" sz="3500" i="1" dirty="0" smtClean="0">
                <a:solidFill>
                  <a:srgbClr val="660066"/>
                </a:solidFill>
                <a:latin typeface="Avenir Book"/>
                <a:cs typeface="Avenir Book"/>
              </a:rPr>
              <a:t>want </a:t>
            </a:r>
            <a:r>
              <a:rPr lang="en-US" sz="3500" dirty="0" smtClean="0">
                <a:solidFill>
                  <a:srgbClr val="660066"/>
                </a:solidFill>
                <a:latin typeface="Avenir Book"/>
                <a:cs typeface="Avenir Book"/>
              </a:rPr>
              <a:t>their students to learn a lot.</a:t>
            </a:r>
            <a:endParaRPr lang="en-US" sz="3500" dirty="0">
              <a:solidFill>
                <a:srgbClr val="660066"/>
              </a:solidFill>
              <a:latin typeface="Avenir Book"/>
              <a:cs typeface="Avenir Book"/>
            </a:endParaRPr>
          </a:p>
        </p:txBody>
      </p:sp>
    </p:spTree>
    <p:extLst>
      <p:ext uri="{BB962C8B-B14F-4D97-AF65-F5344CB8AC3E}">
        <p14:creationId xmlns:p14="http://schemas.microsoft.com/office/powerpoint/2010/main" val="285870495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660066"/>
                </a:solidFill>
                <a:latin typeface="Avenir Book"/>
                <a:cs typeface="Avenir Book"/>
              </a:rPr>
              <a:t>Recommendations</a:t>
            </a:r>
            <a:endParaRPr lang="en-US" dirty="0">
              <a:solidFill>
                <a:srgbClr val="660066"/>
              </a:solidFill>
              <a:latin typeface="Avenir Book"/>
              <a:cs typeface="Avenir Book"/>
            </a:endParaRPr>
          </a:p>
        </p:txBody>
      </p:sp>
      <p:sp>
        <p:nvSpPr>
          <p:cNvPr id="3" name="Content Placeholder 2"/>
          <p:cNvSpPr>
            <a:spLocks noGrp="1"/>
          </p:cNvSpPr>
          <p:nvPr>
            <p:ph idx="1"/>
          </p:nvPr>
        </p:nvSpPr>
        <p:spPr>
          <a:xfrm>
            <a:off x="230400" y="1143000"/>
            <a:ext cx="8686800" cy="4525963"/>
          </a:xfrm>
        </p:spPr>
        <p:txBody>
          <a:bodyPr/>
          <a:lstStyle/>
          <a:p>
            <a:pPr marL="514350" indent="-514350">
              <a:buAutoNum type="arabicPeriod"/>
            </a:pPr>
            <a:r>
              <a:rPr lang="en-US" dirty="0" smtClean="0">
                <a:latin typeface="Avenir Book"/>
                <a:cs typeface="Avenir Book"/>
              </a:rPr>
              <a:t>Provide concrete incentives to departments and to individuals to change</a:t>
            </a:r>
          </a:p>
          <a:p>
            <a:pPr marL="514350" indent="-514350">
              <a:buAutoNum type="arabicPeriod"/>
            </a:pPr>
            <a:r>
              <a:rPr lang="en-US" dirty="0" smtClean="0">
                <a:latin typeface="Avenir Book"/>
                <a:cs typeface="Avenir Book"/>
              </a:rPr>
              <a:t>Make faculty aware of </a:t>
            </a:r>
            <a:r>
              <a:rPr lang="en-US" b="1" dirty="0" smtClean="0">
                <a:latin typeface="Avenir Book"/>
                <a:cs typeface="Avenir Book"/>
              </a:rPr>
              <a:t>best practices </a:t>
            </a:r>
            <a:r>
              <a:rPr lang="en-US" dirty="0" smtClean="0">
                <a:latin typeface="Avenir Book"/>
                <a:cs typeface="Avenir Book"/>
              </a:rPr>
              <a:t>in teaching and the evidence base for those practices</a:t>
            </a:r>
          </a:p>
          <a:p>
            <a:pPr marL="514350" indent="-514350">
              <a:buAutoNum type="arabicPeriod"/>
            </a:pPr>
            <a:r>
              <a:rPr lang="en-US" dirty="0" smtClean="0">
                <a:solidFill>
                  <a:srgbClr val="0000FF"/>
                </a:solidFill>
                <a:latin typeface="Avenir Book"/>
                <a:cs typeface="Avenir Book"/>
              </a:rPr>
              <a:t>Create communities of practice:</a:t>
            </a:r>
          </a:p>
          <a:p>
            <a:pPr marL="0" indent="0">
              <a:buNone/>
            </a:pPr>
            <a:r>
              <a:rPr lang="en-US" dirty="0">
                <a:solidFill>
                  <a:srgbClr val="0000FF"/>
                </a:solidFill>
                <a:latin typeface="Avenir Book"/>
                <a:cs typeface="Avenir Book"/>
              </a:rPr>
              <a:t>	</a:t>
            </a:r>
            <a:r>
              <a:rPr lang="en-US" dirty="0" smtClean="0">
                <a:solidFill>
                  <a:srgbClr val="0000FF"/>
                </a:solidFill>
                <a:latin typeface="Avenir Book"/>
                <a:cs typeface="Avenir Book"/>
              </a:rPr>
              <a:t> </a:t>
            </a:r>
            <a:r>
              <a:rPr lang="en-US" b="1" dirty="0" smtClean="0">
                <a:solidFill>
                  <a:srgbClr val="0000FF"/>
                </a:solidFill>
                <a:latin typeface="Avenir Book"/>
                <a:cs typeface="Avenir Book"/>
              </a:rPr>
              <a:t>Teaching Circles</a:t>
            </a:r>
            <a:endParaRPr lang="en-US" b="1" dirty="0">
              <a:solidFill>
                <a:srgbClr val="0000FF"/>
              </a:solidFill>
              <a:latin typeface="Avenir Book"/>
              <a:cs typeface="Avenir Book"/>
            </a:endParaRPr>
          </a:p>
        </p:txBody>
      </p:sp>
    </p:spTree>
    <p:extLst>
      <p:ext uri="{BB962C8B-B14F-4D97-AF65-F5344CB8AC3E}">
        <p14:creationId xmlns:p14="http://schemas.microsoft.com/office/powerpoint/2010/main" val="44146242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880"/>
            <a:ext cx="8229600" cy="1143000"/>
          </a:xfrm>
        </p:spPr>
        <p:txBody>
          <a:bodyPr>
            <a:normAutofit/>
          </a:bodyPr>
          <a:lstStyle/>
          <a:p>
            <a:r>
              <a:rPr lang="en-US" dirty="0" smtClean="0">
                <a:solidFill>
                  <a:srgbClr val="0000FF"/>
                </a:solidFill>
                <a:latin typeface="Avenir Book"/>
                <a:cs typeface="Avenir Book"/>
              </a:rPr>
              <a:t>Teaching Circles</a:t>
            </a:r>
            <a:endParaRPr lang="en-US" dirty="0">
              <a:solidFill>
                <a:srgbClr val="0000FF"/>
              </a:solidFill>
              <a:latin typeface="Avenir Book"/>
              <a:cs typeface="Avenir Book"/>
            </a:endParaRPr>
          </a:p>
        </p:txBody>
      </p:sp>
      <p:sp>
        <p:nvSpPr>
          <p:cNvPr id="3" name="Content Placeholder 2"/>
          <p:cNvSpPr>
            <a:spLocks noGrp="1"/>
          </p:cNvSpPr>
          <p:nvPr>
            <p:ph idx="1"/>
          </p:nvPr>
        </p:nvSpPr>
        <p:spPr>
          <a:xfrm>
            <a:off x="211684" y="1126213"/>
            <a:ext cx="8932316" cy="4525963"/>
          </a:xfrm>
        </p:spPr>
        <p:txBody>
          <a:bodyPr/>
          <a:lstStyle/>
          <a:p>
            <a:pPr>
              <a:buFont typeface="Wingdings" charset="2"/>
              <a:buChar char="Ø"/>
            </a:pPr>
            <a:r>
              <a:rPr lang="en-US" dirty="0" smtClean="0">
                <a:latin typeface="Avenir Book"/>
                <a:cs typeface="Avenir Book"/>
              </a:rPr>
              <a:t>Examine and discuss the </a:t>
            </a:r>
            <a:r>
              <a:rPr lang="en-US" dirty="0" smtClean="0">
                <a:solidFill>
                  <a:srgbClr val="660066"/>
                </a:solidFill>
                <a:latin typeface="Avenir Book"/>
                <a:cs typeface="Avenir Book"/>
              </a:rPr>
              <a:t>literature of teaching</a:t>
            </a:r>
          </a:p>
          <a:p>
            <a:pPr>
              <a:buFont typeface="Wingdings" charset="2"/>
              <a:buChar char="Ø"/>
            </a:pPr>
            <a:r>
              <a:rPr lang="en-US" dirty="0" smtClean="0">
                <a:solidFill>
                  <a:srgbClr val="000000"/>
                </a:solidFill>
                <a:latin typeface="Avenir Book"/>
                <a:cs typeface="Avenir Book"/>
              </a:rPr>
              <a:t>Support</a:t>
            </a:r>
            <a:r>
              <a:rPr lang="en-US" dirty="0" smtClean="0">
                <a:solidFill>
                  <a:srgbClr val="660066"/>
                </a:solidFill>
                <a:latin typeface="Avenir Book"/>
                <a:cs typeface="Avenir Book"/>
              </a:rPr>
              <a:t> department-level change</a:t>
            </a:r>
            <a:endParaRPr lang="en-US" dirty="0" smtClean="0">
              <a:latin typeface="Avenir Book"/>
              <a:cs typeface="Avenir Book"/>
            </a:endParaRPr>
          </a:p>
          <a:p>
            <a:pPr>
              <a:buFont typeface="Wingdings" charset="2"/>
              <a:buChar char="Ø"/>
            </a:pPr>
            <a:r>
              <a:rPr lang="en-US" dirty="0" smtClean="0">
                <a:solidFill>
                  <a:srgbClr val="660066"/>
                </a:solidFill>
                <a:latin typeface="Avenir Book"/>
                <a:cs typeface="Avenir Book"/>
              </a:rPr>
              <a:t>Maintain changes </a:t>
            </a:r>
            <a:r>
              <a:rPr lang="en-US" dirty="0" smtClean="0">
                <a:latin typeface="Avenir Book"/>
                <a:cs typeface="Avenir Book"/>
              </a:rPr>
              <a:t>through difficulties</a:t>
            </a:r>
            <a:endParaRPr lang="en-US" dirty="0" smtClean="0">
              <a:solidFill>
                <a:srgbClr val="660066"/>
              </a:solidFill>
              <a:latin typeface="Avenir Book"/>
              <a:cs typeface="Avenir Book"/>
            </a:endParaRPr>
          </a:p>
        </p:txBody>
      </p:sp>
      <p:pic>
        <p:nvPicPr>
          <p:cNvPr id="4" name="Picture 3"/>
          <p:cNvPicPr>
            <a:picLocks noChangeAspect="1"/>
          </p:cNvPicPr>
          <p:nvPr/>
        </p:nvPicPr>
        <p:blipFill>
          <a:blip r:embed="rId3"/>
          <a:stretch>
            <a:fillRect/>
          </a:stretch>
        </p:blipFill>
        <p:spPr>
          <a:xfrm>
            <a:off x="2348115" y="3041902"/>
            <a:ext cx="6795885" cy="3816097"/>
          </a:xfrm>
          <a:prstGeom prst="rect">
            <a:avLst/>
          </a:prstGeom>
        </p:spPr>
      </p:pic>
    </p:spTree>
    <p:extLst>
      <p:ext uri="{BB962C8B-B14F-4D97-AF65-F5344CB8AC3E}">
        <p14:creationId xmlns:p14="http://schemas.microsoft.com/office/powerpoint/2010/main" val="236620910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latin typeface="Avenir Book"/>
                <a:cs typeface="Avenir Book"/>
              </a:rPr>
              <a:t>Achieving widespread use of better teaching methods is possible!</a:t>
            </a:r>
            <a:endParaRPr lang="en-US" dirty="0">
              <a:solidFill>
                <a:srgbClr val="0000FF"/>
              </a:solidFill>
              <a:latin typeface="Avenir Book"/>
              <a:cs typeface="Avenir Book"/>
            </a:endParaRPr>
          </a:p>
        </p:txBody>
      </p:sp>
      <p:pic>
        <p:nvPicPr>
          <p:cNvPr id="4" name="Picture 3"/>
          <p:cNvPicPr>
            <a:picLocks noChangeAspect="1"/>
          </p:cNvPicPr>
          <p:nvPr/>
        </p:nvPicPr>
        <p:blipFill rotWithShape="1">
          <a:blip r:embed="rId2"/>
          <a:srcRect l="52535" t="60916"/>
          <a:stretch/>
        </p:blipFill>
        <p:spPr>
          <a:xfrm>
            <a:off x="1003371" y="1907602"/>
            <a:ext cx="7333239" cy="4599559"/>
          </a:xfrm>
          <a:prstGeom prst="rect">
            <a:avLst/>
          </a:prstGeom>
        </p:spPr>
      </p:pic>
    </p:spTree>
    <p:extLst>
      <p:ext uri="{BB962C8B-B14F-4D97-AF65-F5344CB8AC3E}">
        <p14:creationId xmlns:p14="http://schemas.microsoft.com/office/powerpoint/2010/main" val="68636415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5778" y="28044"/>
            <a:ext cx="8229600" cy="4525963"/>
          </a:xfrm>
        </p:spPr>
        <p:txBody>
          <a:bodyPr>
            <a:normAutofit fontScale="92500" lnSpcReduction="10000"/>
          </a:bodyPr>
          <a:lstStyle/>
          <a:p>
            <a:pPr marL="0" indent="0">
              <a:buNone/>
            </a:pPr>
            <a:r>
              <a:rPr lang="en-US" dirty="0">
                <a:solidFill>
                  <a:srgbClr val="0000FF"/>
                </a:solidFill>
                <a:latin typeface="Avenir Book"/>
                <a:cs typeface="Avenir Book"/>
              </a:rPr>
              <a:t>The proper education of the young does not consist in stuffing their heads with a mass of words, sentences, and ideas dragged </a:t>
            </a:r>
            <a:r>
              <a:rPr lang="en-US" dirty="0" smtClean="0">
                <a:solidFill>
                  <a:srgbClr val="0000FF"/>
                </a:solidFill>
                <a:latin typeface="Avenir Book"/>
                <a:cs typeface="Avenir Book"/>
              </a:rPr>
              <a:t>together</a:t>
            </a:r>
            <a:r>
              <a:rPr lang="is-IS" dirty="0" smtClean="0">
                <a:solidFill>
                  <a:srgbClr val="0000FF"/>
                </a:solidFill>
                <a:latin typeface="Avenir Book"/>
                <a:cs typeface="Avenir Book"/>
              </a:rPr>
              <a:t>…</a:t>
            </a:r>
            <a:r>
              <a:rPr lang="en-US" dirty="0" smtClean="0">
                <a:solidFill>
                  <a:srgbClr val="0000FF"/>
                </a:solidFill>
                <a:latin typeface="Avenir Book"/>
                <a:cs typeface="Avenir Book"/>
              </a:rPr>
              <a:t>  </a:t>
            </a:r>
            <a:r>
              <a:rPr lang="en-US" dirty="0">
                <a:solidFill>
                  <a:srgbClr val="0000FF"/>
                </a:solidFill>
                <a:latin typeface="Avenir Book"/>
                <a:cs typeface="Avenir Book"/>
              </a:rPr>
              <a:t>but in opening up their understanding to the outer world, so that a living stream may flow from their own minds, just as leaves, flowers, and fruit spring from the bud on a tree.</a:t>
            </a:r>
            <a:r>
              <a:rPr lang="en-US" dirty="0" smtClean="0">
                <a:solidFill>
                  <a:srgbClr val="0000FF"/>
                </a:solidFill>
                <a:effectLst/>
                <a:latin typeface="Avenir Book"/>
                <a:cs typeface="Avenir Book"/>
              </a:rPr>
              <a:t> </a:t>
            </a:r>
          </a:p>
          <a:p>
            <a:pPr marL="0" indent="0">
              <a:buNone/>
            </a:pPr>
            <a:r>
              <a:rPr lang="en-US" i="1" dirty="0" smtClean="0">
                <a:solidFill>
                  <a:srgbClr val="000000"/>
                </a:solidFill>
                <a:latin typeface="Avenir Book"/>
                <a:cs typeface="Avenir Book"/>
              </a:rPr>
              <a:t>-- </a:t>
            </a:r>
            <a:r>
              <a:rPr lang="en-US" i="1" dirty="0" smtClean="0">
                <a:latin typeface="Avenir Book"/>
                <a:cs typeface="Avenir Book"/>
              </a:rPr>
              <a:t>Jan Amos </a:t>
            </a:r>
            <a:r>
              <a:rPr lang="en-US" i="1" dirty="0" err="1" smtClean="0">
                <a:latin typeface="Avenir Book"/>
                <a:cs typeface="Avenir Book"/>
              </a:rPr>
              <a:t>Komenský</a:t>
            </a:r>
            <a:endParaRPr lang="en-US" i="1" dirty="0" smtClean="0">
              <a:latin typeface="Avenir Book"/>
              <a:cs typeface="Avenir Book"/>
            </a:endParaRPr>
          </a:p>
          <a:p>
            <a:pPr marL="0" indent="0">
              <a:buNone/>
            </a:pPr>
            <a:r>
              <a:rPr lang="en-US" sz="2800" dirty="0" smtClean="0">
                <a:latin typeface="Avenir Book"/>
                <a:cs typeface="Avenir Book"/>
              </a:rPr>
              <a:t>		1592-1670</a:t>
            </a:r>
          </a:p>
          <a:p>
            <a:pPr marL="0" indent="0">
              <a:buNone/>
            </a:pPr>
            <a:endParaRPr lang="en-US" dirty="0">
              <a:solidFill>
                <a:srgbClr val="0000FF"/>
              </a:solidFill>
              <a:latin typeface="Avenir Book"/>
              <a:cs typeface="Avenir Book"/>
            </a:endParaRPr>
          </a:p>
          <a:p>
            <a:endParaRPr lang="en-US" dirty="0">
              <a:solidFill>
                <a:srgbClr val="0000FF"/>
              </a:solidFill>
              <a:latin typeface="Avenir Book"/>
              <a:cs typeface="Avenir Book"/>
            </a:endParaRPr>
          </a:p>
        </p:txBody>
      </p:sp>
      <p:pic>
        <p:nvPicPr>
          <p:cNvPr id="5" name="Picture 4"/>
          <p:cNvPicPr>
            <a:picLocks noChangeAspect="1"/>
          </p:cNvPicPr>
          <p:nvPr/>
        </p:nvPicPr>
        <p:blipFill>
          <a:blip r:embed="rId2"/>
          <a:stretch>
            <a:fillRect/>
          </a:stretch>
        </p:blipFill>
        <p:spPr>
          <a:xfrm>
            <a:off x="4918459" y="2950417"/>
            <a:ext cx="3780901" cy="3992631"/>
          </a:xfrm>
          <a:prstGeom prst="rect">
            <a:avLst/>
          </a:prstGeom>
        </p:spPr>
      </p:pic>
    </p:spTree>
    <p:extLst>
      <p:ext uri="{BB962C8B-B14F-4D97-AF65-F5344CB8AC3E}">
        <p14:creationId xmlns:p14="http://schemas.microsoft.com/office/powerpoint/2010/main" val="27782669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749"/>
            <a:ext cx="8229600" cy="1143000"/>
          </a:xfrm>
        </p:spPr>
        <p:txBody>
          <a:bodyPr>
            <a:normAutofit fontScale="90000"/>
          </a:bodyPr>
          <a:lstStyle/>
          <a:p>
            <a:r>
              <a:rPr lang="en-US" dirty="0" smtClean="0">
                <a:solidFill>
                  <a:srgbClr val="0000FF"/>
                </a:solidFill>
                <a:latin typeface="Avenir Book"/>
                <a:cs typeface="Avenir Book"/>
              </a:rPr>
              <a:t>Force Concept Inventory: Example</a:t>
            </a:r>
            <a:endParaRPr lang="en-US" dirty="0">
              <a:solidFill>
                <a:srgbClr val="0000FF"/>
              </a:solidFill>
              <a:latin typeface="Avenir Book"/>
              <a:cs typeface="Avenir Book"/>
            </a:endParaRPr>
          </a:p>
        </p:txBody>
      </p:sp>
      <p:pic>
        <p:nvPicPr>
          <p:cNvPr id="4" name="Picture 3"/>
          <p:cNvPicPr>
            <a:picLocks noChangeAspect="1"/>
          </p:cNvPicPr>
          <p:nvPr/>
        </p:nvPicPr>
        <p:blipFill rotWithShape="1">
          <a:blip r:embed="rId3"/>
          <a:srcRect l="61762" t="22352" r="1561" b="27857"/>
          <a:stretch/>
        </p:blipFill>
        <p:spPr>
          <a:xfrm>
            <a:off x="5898277" y="1971962"/>
            <a:ext cx="3245723" cy="3302837"/>
          </a:xfrm>
          <a:prstGeom prst="rect">
            <a:avLst/>
          </a:prstGeom>
        </p:spPr>
      </p:pic>
      <p:sp>
        <p:nvSpPr>
          <p:cNvPr id="5" name="TextBox 4"/>
          <p:cNvSpPr txBox="1"/>
          <p:nvPr/>
        </p:nvSpPr>
        <p:spPr>
          <a:xfrm>
            <a:off x="154457" y="1318021"/>
            <a:ext cx="5743820" cy="5539979"/>
          </a:xfrm>
          <a:prstGeom prst="rect">
            <a:avLst/>
          </a:prstGeom>
          <a:noFill/>
        </p:spPr>
        <p:txBody>
          <a:bodyPr wrap="square" rtlCol="0">
            <a:spAutoFit/>
          </a:bodyPr>
          <a:lstStyle/>
          <a:p>
            <a:r>
              <a:rPr lang="en-US" sz="2800" dirty="0">
                <a:latin typeface="Avenir Book"/>
                <a:cs typeface="Avenir Book"/>
              </a:rPr>
              <a:t>A steel ball is attached to a string and is swung in a circular path in a horizontal plane as illustrated here. </a:t>
            </a:r>
          </a:p>
          <a:p>
            <a:r>
              <a:rPr lang="en-US" sz="2800" dirty="0">
                <a:latin typeface="Avenir Book"/>
                <a:cs typeface="Avenir Book"/>
              </a:rPr>
              <a:t> </a:t>
            </a:r>
          </a:p>
          <a:p>
            <a:r>
              <a:rPr lang="en-US" sz="2800" dirty="0">
                <a:latin typeface="Avenir Book"/>
                <a:cs typeface="Avenir Book"/>
              </a:rPr>
              <a:t>At the point </a:t>
            </a:r>
            <a:r>
              <a:rPr lang="en-US" sz="2800" b="1" dirty="0">
                <a:solidFill>
                  <a:srgbClr val="FF0000"/>
                </a:solidFill>
                <a:latin typeface="Avenir Book"/>
                <a:cs typeface="Avenir Book"/>
              </a:rPr>
              <a:t>P</a:t>
            </a:r>
            <a:r>
              <a:rPr lang="en-US" sz="2800" dirty="0">
                <a:latin typeface="Avenir Book"/>
                <a:cs typeface="Avenir Book"/>
              </a:rPr>
              <a:t> indicated in the figure, the string suddenly breaks near the ball. </a:t>
            </a:r>
          </a:p>
          <a:p>
            <a:r>
              <a:rPr lang="en-US" sz="2800" dirty="0">
                <a:latin typeface="Avenir Book"/>
                <a:cs typeface="Avenir Book"/>
              </a:rPr>
              <a:t> </a:t>
            </a:r>
          </a:p>
          <a:p>
            <a:r>
              <a:rPr lang="en-US" sz="2800" dirty="0">
                <a:latin typeface="Avenir Book"/>
                <a:cs typeface="Avenir Book"/>
              </a:rPr>
              <a:t>If these events are observed from directly above, </a:t>
            </a:r>
            <a:r>
              <a:rPr lang="en-US" sz="2800" dirty="0">
                <a:solidFill>
                  <a:srgbClr val="0000FF"/>
                </a:solidFill>
                <a:latin typeface="Avenir Book"/>
                <a:cs typeface="Avenir Book"/>
              </a:rPr>
              <a:t>which path would the ball most closely follow after the string breaks?</a:t>
            </a:r>
          </a:p>
          <a:p>
            <a:endParaRPr lang="en-US" dirty="0"/>
          </a:p>
        </p:txBody>
      </p:sp>
    </p:spTree>
    <p:extLst>
      <p:ext uri="{BB962C8B-B14F-4D97-AF65-F5344CB8AC3E}">
        <p14:creationId xmlns:p14="http://schemas.microsoft.com/office/powerpoint/2010/main" val="183710480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750"/>
            <a:ext cx="8229600" cy="1143000"/>
          </a:xfrm>
        </p:spPr>
        <p:txBody>
          <a:bodyPr>
            <a:normAutofit/>
          </a:bodyPr>
          <a:lstStyle/>
          <a:p>
            <a:r>
              <a:rPr lang="en-US" dirty="0" smtClean="0">
                <a:solidFill>
                  <a:srgbClr val="0000FF"/>
                </a:solidFill>
                <a:latin typeface="Avenir Book"/>
                <a:cs typeface="Avenir Book"/>
              </a:rPr>
              <a:t>Force Concept Inventory: Gain</a:t>
            </a:r>
            <a:endParaRPr lang="en-US" dirty="0">
              <a:solidFill>
                <a:srgbClr val="0000FF"/>
              </a:solidFill>
              <a:latin typeface="Avenir Book"/>
              <a:cs typeface="Avenir Book"/>
            </a:endParaRPr>
          </a:p>
        </p:txBody>
      </p:sp>
      <p:pic>
        <p:nvPicPr>
          <p:cNvPr id="4" name="Picture 3"/>
          <p:cNvPicPr>
            <a:picLocks noChangeAspect="1"/>
          </p:cNvPicPr>
          <p:nvPr/>
        </p:nvPicPr>
        <p:blipFill rotWithShape="1">
          <a:blip r:embed="rId3"/>
          <a:srcRect l="17157" t="37005" r="19229" b="13111"/>
          <a:stretch/>
        </p:blipFill>
        <p:spPr>
          <a:xfrm>
            <a:off x="1121395" y="1936357"/>
            <a:ext cx="7219897" cy="4243802"/>
          </a:xfrm>
          <a:prstGeom prst="rect">
            <a:avLst/>
          </a:prstGeom>
        </p:spPr>
      </p:pic>
      <p:sp>
        <p:nvSpPr>
          <p:cNvPr id="5" name="TextBox 4"/>
          <p:cNvSpPr txBox="1"/>
          <p:nvPr/>
        </p:nvSpPr>
        <p:spPr>
          <a:xfrm>
            <a:off x="643094" y="982250"/>
            <a:ext cx="7289175" cy="954107"/>
          </a:xfrm>
          <a:prstGeom prst="rect">
            <a:avLst/>
          </a:prstGeom>
          <a:noFill/>
        </p:spPr>
        <p:txBody>
          <a:bodyPr wrap="none" rtlCol="0">
            <a:spAutoFit/>
          </a:bodyPr>
          <a:lstStyle/>
          <a:p>
            <a:pPr marL="285750" indent="-285750">
              <a:buFont typeface="Wingdings" charset="2"/>
              <a:buChar char="Ø"/>
            </a:pPr>
            <a:r>
              <a:rPr lang="en-US" sz="2800" dirty="0" smtClean="0">
                <a:latin typeface="Avenir Book"/>
                <a:cs typeface="Avenir Book"/>
              </a:rPr>
              <a:t> 14 </a:t>
            </a:r>
            <a:r>
              <a:rPr lang="en-US" sz="2800" dirty="0">
                <a:latin typeface="Avenir Book"/>
                <a:cs typeface="Avenir Book"/>
              </a:rPr>
              <a:t>traditional introductory physics courses</a:t>
            </a:r>
          </a:p>
          <a:p>
            <a:pPr marL="285750" indent="-285750">
              <a:buFont typeface="Wingdings" charset="2"/>
              <a:buChar char="Ø"/>
            </a:pPr>
            <a:r>
              <a:rPr lang="en-US" sz="2800" dirty="0" smtClean="0">
                <a:latin typeface="Avenir Book"/>
                <a:cs typeface="Avenir Book"/>
              </a:rPr>
              <a:t> 2084 students</a:t>
            </a:r>
            <a:endParaRPr lang="en-US" sz="2800" dirty="0">
              <a:latin typeface="Avenir Book"/>
              <a:cs typeface="Avenir Book"/>
            </a:endParaRPr>
          </a:p>
        </p:txBody>
      </p:sp>
      <p:sp>
        <p:nvSpPr>
          <p:cNvPr id="6" name="TextBox 5"/>
          <p:cNvSpPr txBox="1"/>
          <p:nvPr/>
        </p:nvSpPr>
        <p:spPr>
          <a:xfrm>
            <a:off x="-63500" y="6508750"/>
            <a:ext cx="9383008" cy="369332"/>
          </a:xfrm>
          <a:prstGeom prst="rect">
            <a:avLst/>
          </a:prstGeom>
          <a:noFill/>
        </p:spPr>
        <p:txBody>
          <a:bodyPr wrap="none" rtlCol="0">
            <a:spAutoFit/>
          </a:bodyPr>
          <a:lstStyle/>
          <a:p>
            <a:r>
              <a:rPr lang="en-US" dirty="0" smtClean="0">
                <a:solidFill>
                  <a:schemeClr val="bg1">
                    <a:lumMod val="65000"/>
                  </a:schemeClr>
                </a:solidFill>
                <a:latin typeface="Avenir Book"/>
                <a:cs typeface="Avenir Book"/>
              </a:rPr>
              <a:t>Hake R. Interactive Engagement versus Traditional Methods. Am. J. Physics 66: 64 (1998).</a:t>
            </a:r>
            <a:endParaRPr lang="en-US" dirty="0">
              <a:solidFill>
                <a:schemeClr val="bg1">
                  <a:lumMod val="65000"/>
                </a:schemeClr>
              </a:solidFill>
              <a:latin typeface="Avenir Book"/>
              <a:cs typeface="Avenir Book"/>
            </a:endParaRPr>
          </a:p>
        </p:txBody>
      </p:sp>
    </p:spTree>
    <p:extLst>
      <p:ext uri="{BB962C8B-B14F-4D97-AF65-F5344CB8AC3E}">
        <p14:creationId xmlns:p14="http://schemas.microsoft.com/office/powerpoint/2010/main" val="264044853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3"/>
            <a:ext cx="8229600" cy="1143000"/>
          </a:xfrm>
        </p:spPr>
        <p:txBody>
          <a:bodyPr>
            <a:normAutofit/>
          </a:bodyPr>
          <a:lstStyle/>
          <a:p>
            <a:r>
              <a:rPr lang="en-US" dirty="0" smtClean="0">
                <a:solidFill>
                  <a:srgbClr val="0000FF"/>
                </a:solidFill>
                <a:latin typeface="Avenir Book"/>
                <a:cs typeface="Avenir Book"/>
              </a:rPr>
              <a:t>Force Concept Inventory: Gain</a:t>
            </a:r>
            <a:endParaRPr lang="en-US" dirty="0">
              <a:solidFill>
                <a:srgbClr val="0000FF"/>
              </a:solidFill>
              <a:latin typeface="Avenir Book"/>
              <a:cs typeface="Avenir Book"/>
            </a:endParaRPr>
          </a:p>
        </p:txBody>
      </p:sp>
      <p:pic>
        <p:nvPicPr>
          <p:cNvPr id="5" name="Picture 4"/>
          <p:cNvPicPr>
            <a:picLocks noChangeAspect="1"/>
          </p:cNvPicPr>
          <p:nvPr/>
        </p:nvPicPr>
        <p:blipFill>
          <a:blip r:embed="rId3"/>
          <a:stretch>
            <a:fillRect/>
          </a:stretch>
        </p:blipFill>
        <p:spPr>
          <a:xfrm>
            <a:off x="1194050" y="1989146"/>
            <a:ext cx="7655488" cy="4553450"/>
          </a:xfrm>
          <a:prstGeom prst="rect">
            <a:avLst/>
          </a:prstGeom>
        </p:spPr>
      </p:pic>
      <p:sp>
        <p:nvSpPr>
          <p:cNvPr id="7" name="TextBox 6"/>
          <p:cNvSpPr txBox="1"/>
          <p:nvPr/>
        </p:nvSpPr>
        <p:spPr>
          <a:xfrm>
            <a:off x="778939" y="1033991"/>
            <a:ext cx="5480988" cy="1508105"/>
          </a:xfrm>
          <a:prstGeom prst="rect">
            <a:avLst/>
          </a:prstGeom>
          <a:noFill/>
        </p:spPr>
        <p:txBody>
          <a:bodyPr wrap="none" rtlCol="0">
            <a:spAutoFit/>
          </a:bodyPr>
          <a:lstStyle/>
          <a:p>
            <a:pPr marL="285750" indent="-285750">
              <a:buFont typeface="Wingdings" charset="2"/>
              <a:buChar char="Ø"/>
            </a:pPr>
            <a:r>
              <a:rPr lang="en-US" sz="2800" dirty="0" smtClean="0">
                <a:latin typeface="Avenir Book"/>
                <a:cs typeface="Avenir Book"/>
              </a:rPr>
              <a:t>62 </a:t>
            </a:r>
            <a:r>
              <a:rPr lang="en-US" sz="2800" dirty="0">
                <a:latin typeface="Avenir Book"/>
                <a:cs typeface="Avenir Book"/>
              </a:rPr>
              <a:t>introductory physics courses</a:t>
            </a:r>
          </a:p>
          <a:p>
            <a:pPr marL="285750" indent="-285750">
              <a:buFont typeface="Wingdings" charset="2"/>
              <a:buChar char="Ø"/>
            </a:pPr>
            <a:r>
              <a:rPr lang="en-US" sz="2800" dirty="0">
                <a:latin typeface="Avenir Book"/>
                <a:cs typeface="Avenir Book"/>
              </a:rPr>
              <a:t>6542 students</a:t>
            </a:r>
          </a:p>
          <a:p>
            <a:r>
              <a:rPr lang="en-US" dirty="0"/>
              <a:t> </a:t>
            </a:r>
          </a:p>
          <a:p>
            <a:r>
              <a:rPr lang="en-US" dirty="0" smtClean="0"/>
              <a:t> </a:t>
            </a:r>
            <a:endParaRPr lang="en-US" dirty="0"/>
          </a:p>
        </p:txBody>
      </p:sp>
      <p:sp>
        <p:nvSpPr>
          <p:cNvPr id="8" name="TextBox 7"/>
          <p:cNvSpPr txBox="1"/>
          <p:nvPr/>
        </p:nvSpPr>
        <p:spPr>
          <a:xfrm>
            <a:off x="5438775" y="2757269"/>
            <a:ext cx="2647847" cy="646331"/>
          </a:xfrm>
          <a:prstGeom prst="rect">
            <a:avLst/>
          </a:prstGeom>
          <a:noFill/>
        </p:spPr>
        <p:txBody>
          <a:bodyPr wrap="none" rtlCol="0">
            <a:spAutoFit/>
          </a:bodyPr>
          <a:lstStyle/>
          <a:p>
            <a:r>
              <a:rPr lang="en-US" dirty="0" smtClean="0">
                <a:solidFill>
                  <a:srgbClr val="FE0205"/>
                </a:solidFill>
                <a:latin typeface="Avenir Book"/>
                <a:cs typeface="Avenir Book"/>
              </a:rPr>
              <a:t>Traditional</a:t>
            </a:r>
          </a:p>
          <a:p>
            <a:r>
              <a:rPr lang="en-US" dirty="0" smtClean="0">
                <a:solidFill>
                  <a:srgbClr val="02FE05"/>
                </a:solidFill>
                <a:latin typeface="Avenir Book"/>
                <a:cs typeface="Avenir Book"/>
              </a:rPr>
              <a:t>Interactive Engagement</a:t>
            </a:r>
            <a:endParaRPr lang="en-US" dirty="0">
              <a:solidFill>
                <a:srgbClr val="02FE05"/>
              </a:solidFill>
              <a:latin typeface="Avenir Book"/>
              <a:cs typeface="Avenir Book"/>
            </a:endParaRPr>
          </a:p>
        </p:txBody>
      </p:sp>
      <p:sp>
        <p:nvSpPr>
          <p:cNvPr id="9" name="Rectangle 8"/>
          <p:cNvSpPr/>
          <p:nvPr/>
        </p:nvSpPr>
        <p:spPr>
          <a:xfrm>
            <a:off x="5289549" y="2858997"/>
            <a:ext cx="149225" cy="196850"/>
          </a:xfrm>
          <a:prstGeom prst="rect">
            <a:avLst/>
          </a:prstGeom>
          <a:solidFill>
            <a:srgbClr val="FE020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292724" y="3141572"/>
            <a:ext cx="149225" cy="196850"/>
          </a:xfrm>
          <a:prstGeom prst="rect">
            <a:avLst/>
          </a:prstGeom>
          <a:solidFill>
            <a:srgbClr val="02FE0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3500" y="6508750"/>
            <a:ext cx="9383008" cy="369332"/>
          </a:xfrm>
          <a:prstGeom prst="rect">
            <a:avLst/>
          </a:prstGeom>
          <a:noFill/>
        </p:spPr>
        <p:txBody>
          <a:bodyPr wrap="none" rtlCol="0">
            <a:spAutoFit/>
          </a:bodyPr>
          <a:lstStyle/>
          <a:p>
            <a:r>
              <a:rPr lang="en-US" dirty="0" smtClean="0">
                <a:solidFill>
                  <a:schemeClr val="bg1">
                    <a:lumMod val="65000"/>
                  </a:schemeClr>
                </a:solidFill>
                <a:latin typeface="Avenir Book"/>
                <a:cs typeface="Avenir Book"/>
              </a:rPr>
              <a:t>Hake R. Interactive Engagement versus Traditional Methods. Am. J. Physics 66: 64 (1998).</a:t>
            </a:r>
            <a:endParaRPr lang="en-US" dirty="0">
              <a:solidFill>
                <a:schemeClr val="bg1">
                  <a:lumMod val="65000"/>
                </a:schemeClr>
              </a:solidFill>
              <a:latin typeface="Avenir Book"/>
              <a:cs typeface="Avenir Book"/>
            </a:endParaRPr>
          </a:p>
        </p:txBody>
      </p:sp>
    </p:spTree>
    <p:extLst>
      <p:ext uri="{BB962C8B-B14F-4D97-AF65-F5344CB8AC3E}">
        <p14:creationId xmlns:p14="http://schemas.microsoft.com/office/powerpoint/2010/main" val="39137890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136525" y="6358354"/>
            <a:ext cx="8961110" cy="338554"/>
          </a:xfrm>
          <a:prstGeom prst="rect">
            <a:avLst/>
          </a:prstGeom>
          <a:noFill/>
          <a:ln w="9525">
            <a:noFill/>
            <a:miter lim="800000"/>
            <a:headEnd/>
            <a:tailEnd/>
          </a:ln>
        </p:spPr>
        <p:txBody>
          <a:bodyPr wrap="square">
            <a:prstTxWarp prst="textNoShape">
              <a:avLst/>
            </a:prstTxWarp>
            <a:spAutoFit/>
          </a:bodyPr>
          <a:lstStyle/>
          <a:p>
            <a:pPr eaLnBrk="1" hangingPunct="1"/>
            <a:r>
              <a:rPr lang="en-US" sz="1600" dirty="0" err="1" smtClean="0">
                <a:solidFill>
                  <a:schemeClr val="bg1">
                    <a:lumMod val="50000"/>
                  </a:schemeClr>
                </a:solidFill>
                <a:latin typeface="Avenir Book"/>
                <a:cs typeface="Avenir Book"/>
              </a:rPr>
              <a:t>Deslauriers</a:t>
            </a:r>
            <a:r>
              <a:rPr lang="en-US" sz="1600" dirty="0" smtClean="0">
                <a:solidFill>
                  <a:schemeClr val="bg1">
                    <a:lumMod val="50000"/>
                  </a:schemeClr>
                </a:solidFill>
                <a:latin typeface="Avenir Book"/>
                <a:cs typeface="Avenir Book"/>
              </a:rPr>
              <a:t> et al. 2011. Improved Learning in a Large-Enrollment Physics Class. </a:t>
            </a:r>
            <a:r>
              <a:rPr lang="en-US" sz="1600" i="1" dirty="0" smtClean="0">
                <a:solidFill>
                  <a:schemeClr val="bg1">
                    <a:lumMod val="50000"/>
                  </a:schemeClr>
                </a:solidFill>
                <a:latin typeface="Avenir Book"/>
                <a:cs typeface="Avenir Book"/>
              </a:rPr>
              <a:t>Science 332:862</a:t>
            </a:r>
            <a:endParaRPr lang="en-US" sz="1600" dirty="0">
              <a:solidFill>
                <a:schemeClr val="bg1">
                  <a:lumMod val="50000"/>
                </a:schemeClr>
              </a:solidFill>
              <a:latin typeface="Avenir Book"/>
              <a:cs typeface="Avenir Book"/>
            </a:endParaRPr>
          </a:p>
        </p:txBody>
      </p:sp>
      <p:sp>
        <p:nvSpPr>
          <p:cNvPr id="7" name="Title 1"/>
          <p:cNvSpPr txBox="1">
            <a:spLocks/>
          </p:cNvSpPr>
          <p:nvPr/>
        </p:nvSpPr>
        <p:spPr>
          <a:xfrm>
            <a:off x="-92524" y="-196678"/>
            <a:ext cx="9007924" cy="1644939"/>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dirty="0" smtClean="0">
                <a:solidFill>
                  <a:srgbClr val="0000FF"/>
                </a:solidFill>
                <a:latin typeface="Avenir Book"/>
                <a:ea typeface="+mj-ea"/>
                <a:cs typeface="Avenir Book"/>
              </a:rPr>
              <a:t>Improving Learning in Physics</a:t>
            </a:r>
            <a:endParaRPr kumimoji="0" lang="en-US" sz="4400" b="0" i="0" u="none" strike="noStrike" kern="1200" cap="none" spc="0" normalizeH="0" baseline="0" noProof="0" dirty="0" smtClean="0">
              <a:ln>
                <a:noFill/>
              </a:ln>
              <a:solidFill>
                <a:srgbClr val="0000FF"/>
              </a:solidFill>
              <a:uLnTx/>
              <a:uFillTx/>
              <a:latin typeface="Avenir Book"/>
              <a:ea typeface="+mj-ea"/>
              <a:cs typeface="Avenir Book"/>
            </a:endParaRPr>
          </a:p>
        </p:txBody>
      </p:sp>
      <p:pic>
        <p:nvPicPr>
          <p:cNvPr id="2" name="Picture 1"/>
          <p:cNvPicPr>
            <a:picLocks noChangeAspect="1"/>
          </p:cNvPicPr>
          <p:nvPr/>
        </p:nvPicPr>
        <p:blipFill rotWithShape="1">
          <a:blip r:embed="rId3"/>
          <a:srcRect t="11569"/>
          <a:stretch/>
        </p:blipFill>
        <p:spPr>
          <a:xfrm>
            <a:off x="1115358" y="1238713"/>
            <a:ext cx="6925618" cy="5001890"/>
          </a:xfrm>
          <a:prstGeom prst="rect">
            <a:avLst/>
          </a:prstGeom>
        </p:spPr>
      </p:pic>
      <p:sp>
        <p:nvSpPr>
          <p:cNvPr id="3" name="Rectangle 2"/>
          <p:cNvSpPr/>
          <p:nvPr/>
        </p:nvSpPr>
        <p:spPr>
          <a:xfrm>
            <a:off x="1115358" y="4609893"/>
            <a:ext cx="185888" cy="4076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115358" y="5452209"/>
            <a:ext cx="1267648" cy="5218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58993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1666" b="25791"/>
          <a:stretch/>
        </p:blipFill>
        <p:spPr>
          <a:xfrm>
            <a:off x="173862" y="168294"/>
            <a:ext cx="9283573" cy="1484052"/>
          </a:xfrm>
          <a:prstGeom prst="rect">
            <a:avLst/>
          </a:prstGeom>
        </p:spPr>
      </p:pic>
      <p:pic>
        <p:nvPicPr>
          <p:cNvPr id="6" name="Picture 5"/>
          <p:cNvPicPr>
            <a:picLocks noChangeAspect="1"/>
          </p:cNvPicPr>
          <p:nvPr/>
        </p:nvPicPr>
        <p:blipFill>
          <a:blip r:embed="rId4"/>
          <a:stretch>
            <a:fillRect/>
          </a:stretch>
        </p:blipFill>
        <p:spPr>
          <a:xfrm>
            <a:off x="-886779" y="1652345"/>
            <a:ext cx="10879907" cy="4329759"/>
          </a:xfrm>
          <a:prstGeom prst="rect">
            <a:avLst/>
          </a:prstGeom>
        </p:spPr>
      </p:pic>
    </p:spTree>
    <p:extLst>
      <p:ext uri="{BB962C8B-B14F-4D97-AF65-F5344CB8AC3E}">
        <p14:creationId xmlns:p14="http://schemas.microsoft.com/office/powerpoint/2010/main" val="213998412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3346</TotalTime>
  <Words>1859</Words>
  <Application>Microsoft Macintosh PowerPoint</Application>
  <PresentationFormat>On-screen Show (4:3)</PresentationFormat>
  <Paragraphs>252</Paragraphs>
  <Slides>44</Slides>
  <Notes>26</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Evidence-Based Teaching  And Institutional Change</vt:lpstr>
      <vt:lpstr>PowerPoint Presentation</vt:lpstr>
      <vt:lpstr>PowerPoint Presentation</vt:lpstr>
      <vt:lpstr>PowerPoint Presentation</vt:lpstr>
      <vt:lpstr>Force Concept Inventory: Example</vt:lpstr>
      <vt:lpstr>Force Concept Inventory: Gain</vt:lpstr>
      <vt:lpstr>Force Concept Inventory: Gain</vt:lpstr>
      <vt:lpstr>PowerPoint Presentation</vt:lpstr>
      <vt:lpstr>PowerPoint Presentation</vt:lpstr>
      <vt:lpstr>PowerPoint Presentation</vt:lpstr>
      <vt:lpstr>Which Practices Help Students Learn?</vt:lpstr>
      <vt:lpstr>What Practices Help Students Learn?</vt:lpstr>
      <vt:lpstr>What Practices Help Students Learn?</vt:lpstr>
      <vt:lpstr>PowerPoint Presentation</vt:lpstr>
      <vt:lpstr>PowerPoint Presentation</vt:lpstr>
      <vt:lpstr>What Practices Help Students Learn?</vt:lpstr>
      <vt:lpstr>Redesigning a class: an example</vt:lpstr>
      <vt:lpstr>PowerPoint Presentation</vt:lpstr>
      <vt:lpstr>PowerPoint Presentation</vt:lpstr>
      <vt:lpstr>Barriers to Change</vt:lpstr>
      <vt:lpstr>Barriers to Change</vt:lpstr>
      <vt:lpstr>Barriers to Change</vt:lpstr>
      <vt:lpstr>Barriers to Change</vt:lpstr>
      <vt:lpstr>How Can Institutions Create Change?</vt:lpstr>
      <vt:lpstr>Core Features of the Science Education Initiative</vt:lpstr>
      <vt:lpstr>Core Features of the Science Education Initiative</vt:lpstr>
      <vt:lpstr>Core Features of the Science Education Initiative</vt:lpstr>
      <vt:lpstr>Core Features of the Science Education Initiative</vt:lpstr>
      <vt:lpstr>Common Mistakes Avoided</vt:lpstr>
      <vt:lpstr>Common Mistakes Avoided</vt:lpstr>
      <vt:lpstr>Common Mistakes Avoided</vt:lpstr>
      <vt:lpstr>Common Mistakes Avoided</vt:lpstr>
      <vt:lpstr>Common Mistakes Avoided</vt:lpstr>
      <vt:lpstr>Common Mistakes Avoided</vt:lpstr>
      <vt:lpstr>Common Mistakes Avoided</vt:lpstr>
      <vt:lpstr>Common Mistakes Avoided</vt:lpstr>
      <vt:lpstr>PowerPoint Presentation</vt:lpstr>
      <vt:lpstr>Effect of SEI program on  Effective Teaching Practices</vt:lpstr>
      <vt:lpstr>Recommendations</vt:lpstr>
      <vt:lpstr>Recommendations</vt:lpstr>
      <vt:lpstr>Recommendations</vt:lpstr>
      <vt:lpstr>Teaching Circles</vt:lpstr>
      <vt:lpstr>Achieving widespread use of better teaching methods is possible!</vt:lpstr>
      <vt:lpstr>PowerPoint Presentation</vt:lpstr>
    </vt:vector>
  </TitlesOfParts>
  <Company>UMBC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Leupen</dc:creator>
  <cp:lastModifiedBy>Sarah Leupen</cp:lastModifiedBy>
  <cp:revision>163</cp:revision>
  <dcterms:created xsi:type="dcterms:W3CDTF">2016-10-12T07:26:31Z</dcterms:created>
  <dcterms:modified xsi:type="dcterms:W3CDTF">2016-11-14T14:42:43Z</dcterms:modified>
</cp:coreProperties>
</file>