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3" r:id="rId3"/>
    <p:sldId id="278" r:id="rId4"/>
    <p:sldId id="264" r:id="rId5"/>
    <p:sldId id="265" r:id="rId6"/>
    <p:sldId id="267" r:id="rId7"/>
    <p:sldId id="257" r:id="rId8"/>
    <p:sldId id="281" r:id="rId9"/>
    <p:sldId id="279" r:id="rId10"/>
    <p:sldId id="282" r:id="rId11"/>
    <p:sldId id="280" r:id="rId12"/>
    <p:sldId id="289" r:id="rId13"/>
    <p:sldId id="287" r:id="rId14"/>
    <p:sldId id="283" r:id="rId15"/>
    <p:sldId id="290" r:id="rId16"/>
    <p:sldId id="291" r:id="rId17"/>
    <p:sldId id="284" r:id="rId18"/>
    <p:sldId id="292" r:id="rId19"/>
    <p:sldId id="293" r:id="rId20"/>
    <p:sldId id="285" r:id="rId21"/>
    <p:sldId id="295" r:id="rId22"/>
    <p:sldId id="29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0AC557-2D0C-4BA6-841D-B48D1CEE091B}">
          <p14:sldIdLst/>
        </p14:section>
        <p14:section name="Untitled Section" id="{2E99D5A8-76DD-4DB7-B171-27AD47EEE10A}">
          <p14:sldIdLst>
            <p14:sldId id="256"/>
            <p14:sldId id="273"/>
            <p14:sldId id="278"/>
            <p14:sldId id="264"/>
            <p14:sldId id="265"/>
            <p14:sldId id="267"/>
            <p14:sldId id="257"/>
            <p14:sldId id="281"/>
            <p14:sldId id="279"/>
            <p14:sldId id="282"/>
            <p14:sldId id="280"/>
            <p14:sldId id="289"/>
            <p14:sldId id="287"/>
            <p14:sldId id="283"/>
            <p14:sldId id="290"/>
            <p14:sldId id="291"/>
            <p14:sldId id="284"/>
            <p14:sldId id="292"/>
            <p14:sldId id="293"/>
            <p14:sldId id="285"/>
            <p14:sldId id="295"/>
            <p14:sldId id="29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2344" autoAdjust="0"/>
  </p:normalViewPr>
  <p:slideViewPr>
    <p:cSldViewPr snapToGrid="0">
      <p:cViewPr varScale="1">
        <p:scale>
          <a:sx n="70" d="100"/>
          <a:sy n="70" d="100"/>
        </p:scale>
        <p:origin x="35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08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 smtClean="0"/>
              <a:t>Výuka</a:t>
            </a:r>
            <a:r>
              <a:rPr lang="cs-CZ" sz="2800" dirty="0" smtClean="0"/>
              <a:t> na</a:t>
            </a:r>
            <a:r>
              <a:rPr lang="cs-CZ" sz="2800" baseline="0" dirty="0" smtClean="0"/>
              <a:t> 1. </a:t>
            </a:r>
            <a:r>
              <a:rPr lang="en-US" sz="2800" dirty="0" smtClean="0"/>
              <a:t>LF1</a:t>
            </a:r>
            <a:endParaRPr lang="en-US" sz="2800" dirty="0"/>
          </a:p>
        </c:rich>
      </c:tx>
      <c:layout>
        <c:manualLayout>
          <c:xMode val="edge"/>
          <c:yMode val="edge"/>
          <c:x val="0.148504565671806"/>
          <c:y val="9.530590203847209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43737773905611"/>
          <c:y val="0.15063022234810933"/>
          <c:w val="0.41265774059035942"/>
          <c:h val="0.671847243425403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Výuka LF1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Teoretická</c:v>
                </c:pt>
                <c:pt idx="1">
                  <c:v>Praktická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173857010388672"/>
          <c:y val="0.30000332639875832"/>
          <c:w val="0.46085624027535482"/>
          <c:h val="0.49989809387322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E795A-003B-4FA7-8F0E-F654B3285BEB}" type="doc">
      <dgm:prSet loTypeId="urn:microsoft.com/office/officeart/2005/8/layout/process2" loCatId="process" qsTypeId="urn:microsoft.com/office/officeart/2005/8/quickstyle/simple1" qsCatId="simple" csTypeId="urn:microsoft.com/office/officeart/2005/8/colors/accent1_4" csCatId="accent1" phldr="1"/>
      <dgm:spPr/>
    </dgm:pt>
    <dgm:pt modelId="{C7079147-5102-4E00-B8DF-5B517595156B}">
      <dgm:prSet phldrT="[Text]"/>
      <dgm:spPr/>
      <dgm:t>
        <a:bodyPr/>
        <a:lstStyle/>
        <a:p>
          <a:r>
            <a:rPr lang="cs-CZ" dirty="0" smtClean="0"/>
            <a:t>Klinika</a:t>
          </a:r>
          <a:endParaRPr lang="en-US" dirty="0"/>
        </a:p>
      </dgm:t>
    </dgm:pt>
    <dgm:pt modelId="{C08C24F6-5ADB-465F-B8D0-98700EA39903}" type="parTrans" cxnId="{50DAD6CC-6B1F-4189-914B-386A30032D5B}">
      <dgm:prSet/>
      <dgm:spPr/>
      <dgm:t>
        <a:bodyPr/>
        <a:lstStyle/>
        <a:p>
          <a:endParaRPr lang="en-US"/>
        </a:p>
      </dgm:t>
    </dgm:pt>
    <dgm:pt modelId="{F53AFCB4-3C68-4EF8-9684-3BFCE0F3637F}" type="sibTrans" cxnId="{50DAD6CC-6B1F-4189-914B-386A30032D5B}">
      <dgm:prSet/>
      <dgm:spPr/>
      <dgm:t>
        <a:bodyPr/>
        <a:lstStyle/>
        <a:p>
          <a:endParaRPr lang="en-US"/>
        </a:p>
      </dgm:t>
    </dgm:pt>
    <dgm:pt modelId="{8A633FEE-A279-4986-8D7A-6A7DE748BB3B}">
      <dgm:prSet phldrT="[Text]"/>
      <dgm:spPr/>
      <dgm:t>
        <a:bodyPr/>
        <a:lstStyle/>
        <a:p>
          <a:r>
            <a:rPr lang="cs-CZ" dirty="0" err="1" smtClean="0"/>
            <a:t>Preklinika</a:t>
          </a:r>
          <a:endParaRPr lang="en-US" dirty="0"/>
        </a:p>
      </dgm:t>
    </dgm:pt>
    <dgm:pt modelId="{8AC7FE40-4433-403F-9F1F-10AF1477EA4A}" type="parTrans" cxnId="{173E19E5-8027-4DA3-9189-8B42E60FD957}">
      <dgm:prSet/>
      <dgm:spPr/>
      <dgm:t>
        <a:bodyPr/>
        <a:lstStyle/>
        <a:p>
          <a:endParaRPr lang="en-US"/>
        </a:p>
      </dgm:t>
    </dgm:pt>
    <dgm:pt modelId="{D4AACBB4-6B01-4469-AEFA-86CEAB440A1E}" type="sibTrans" cxnId="{173E19E5-8027-4DA3-9189-8B42E60FD957}">
      <dgm:prSet/>
      <dgm:spPr/>
      <dgm:t>
        <a:bodyPr/>
        <a:lstStyle/>
        <a:p>
          <a:endParaRPr lang="en-US"/>
        </a:p>
      </dgm:t>
    </dgm:pt>
    <dgm:pt modelId="{081A23E1-A80F-48EA-A12C-A193B58166F7}">
      <dgm:prSet phldrT="[Text]"/>
      <dgm:spPr/>
      <dgm:t>
        <a:bodyPr/>
        <a:lstStyle/>
        <a:p>
          <a:r>
            <a:rPr lang="cs-CZ" dirty="0" smtClean="0"/>
            <a:t>Teorie</a:t>
          </a:r>
          <a:endParaRPr lang="en-US" dirty="0"/>
        </a:p>
      </dgm:t>
    </dgm:pt>
    <dgm:pt modelId="{A63485D1-53B6-4E80-94FC-3A0006FD90CC}" type="parTrans" cxnId="{1FE82EB3-3C13-4DCF-AC10-3413F1A17B27}">
      <dgm:prSet/>
      <dgm:spPr/>
      <dgm:t>
        <a:bodyPr/>
        <a:lstStyle/>
        <a:p>
          <a:endParaRPr lang="en-US"/>
        </a:p>
      </dgm:t>
    </dgm:pt>
    <dgm:pt modelId="{A8531D5D-F7BF-4D7D-8547-F745470E8426}" type="sibTrans" cxnId="{1FE82EB3-3C13-4DCF-AC10-3413F1A17B27}">
      <dgm:prSet/>
      <dgm:spPr/>
      <dgm:t>
        <a:bodyPr/>
        <a:lstStyle/>
        <a:p>
          <a:endParaRPr lang="en-US"/>
        </a:p>
      </dgm:t>
    </dgm:pt>
    <dgm:pt modelId="{712CD030-7E7F-496A-9F53-1368C901612A}" type="pres">
      <dgm:prSet presAssocID="{2CDE795A-003B-4FA7-8F0E-F654B3285BEB}" presName="linearFlow" presStyleCnt="0">
        <dgm:presLayoutVars>
          <dgm:resizeHandles val="exact"/>
        </dgm:presLayoutVars>
      </dgm:prSet>
      <dgm:spPr/>
    </dgm:pt>
    <dgm:pt modelId="{0901562A-545B-4E31-ACFB-97032237C6C0}" type="pres">
      <dgm:prSet presAssocID="{C7079147-5102-4E00-B8DF-5B517595156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F6919-8D32-4F99-B6EC-F29A9927B41E}" type="pres">
      <dgm:prSet presAssocID="{F53AFCB4-3C68-4EF8-9684-3BFCE0F3637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0D7896C-5620-4907-95C4-97B62C278FA0}" type="pres">
      <dgm:prSet presAssocID="{F53AFCB4-3C68-4EF8-9684-3BFCE0F3637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286DD36-9963-4B51-8F6F-7C7E909C002A}" type="pres">
      <dgm:prSet presAssocID="{8A633FEE-A279-4986-8D7A-6A7DE748BB3B}" presName="node" presStyleLbl="node1" presStyleIdx="1" presStyleCnt="3" custLinFactNeighborX="1641" custLinFactNeighborY="-2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AE27F-2CA1-4C84-BD78-BB931A0F6D55}" type="pres">
      <dgm:prSet presAssocID="{D4AACBB4-6B01-4469-AEFA-86CEAB440A1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5D852E9-04B4-4151-8840-353D36D6665D}" type="pres">
      <dgm:prSet presAssocID="{D4AACBB4-6B01-4469-AEFA-86CEAB440A1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699FCAE-29A6-4FD4-AECA-7140E1900DBF}" type="pres">
      <dgm:prSet presAssocID="{081A23E1-A80F-48EA-A12C-A193B58166F7}" presName="node" presStyleLbl="node1" presStyleIdx="2" presStyleCnt="3" custLinFactNeighborX="567" custLinFactNeighborY="5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C060D9-605F-4262-862D-48340899BBA9}" type="presOf" srcId="{F53AFCB4-3C68-4EF8-9684-3BFCE0F3637F}" destId="{B7CF6919-8D32-4F99-B6EC-F29A9927B41E}" srcOrd="0" destOrd="0" presId="urn:microsoft.com/office/officeart/2005/8/layout/process2"/>
    <dgm:cxn modelId="{4CE4FAF0-86E2-4422-9499-5E271E4711DB}" type="presOf" srcId="{F53AFCB4-3C68-4EF8-9684-3BFCE0F3637F}" destId="{90D7896C-5620-4907-95C4-97B62C278FA0}" srcOrd="1" destOrd="0" presId="urn:microsoft.com/office/officeart/2005/8/layout/process2"/>
    <dgm:cxn modelId="{50DAD6CC-6B1F-4189-914B-386A30032D5B}" srcId="{2CDE795A-003B-4FA7-8F0E-F654B3285BEB}" destId="{C7079147-5102-4E00-B8DF-5B517595156B}" srcOrd="0" destOrd="0" parTransId="{C08C24F6-5ADB-465F-B8D0-98700EA39903}" sibTransId="{F53AFCB4-3C68-4EF8-9684-3BFCE0F3637F}"/>
    <dgm:cxn modelId="{33479BAB-F6AC-426E-85CE-9767C54E4FA9}" type="presOf" srcId="{081A23E1-A80F-48EA-A12C-A193B58166F7}" destId="{0699FCAE-29A6-4FD4-AECA-7140E1900DBF}" srcOrd="0" destOrd="0" presId="urn:microsoft.com/office/officeart/2005/8/layout/process2"/>
    <dgm:cxn modelId="{37F1BC26-7030-4A19-A94B-0486764B53C8}" type="presOf" srcId="{2CDE795A-003B-4FA7-8F0E-F654B3285BEB}" destId="{712CD030-7E7F-496A-9F53-1368C901612A}" srcOrd="0" destOrd="0" presId="urn:microsoft.com/office/officeart/2005/8/layout/process2"/>
    <dgm:cxn modelId="{1FE82EB3-3C13-4DCF-AC10-3413F1A17B27}" srcId="{2CDE795A-003B-4FA7-8F0E-F654B3285BEB}" destId="{081A23E1-A80F-48EA-A12C-A193B58166F7}" srcOrd="2" destOrd="0" parTransId="{A63485D1-53B6-4E80-94FC-3A0006FD90CC}" sibTransId="{A8531D5D-F7BF-4D7D-8547-F745470E8426}"/>
    <dgm:cxn modelId="{35058362-8A37-4338-A9C7-3E52F2279236}" type="presOf" srcId="{8A633FEE-A279-4986-8D7A-6A7DE748BB3B}" destId="{F286DD36-9963-4B51-8F6F-7C7E909C002A}" srcOrd="0" destOrd="0" presId="urn:microsoft.com/office/officeart/2005/8/layout/process2"/>
    <dgm:cxn modelId="{3E6FB5BB-31C4-4378-8AFB-9CB38D41F84F}" type="presOf" srcId="{C7079147-5102-4E00-B8DF-5B517595156B}" destId="{0901562A-545B-4E31-ACFB-97032237C6C0}" srcOrd="0" destOrd="0" presId="urn:microsoft.com/office/officeart/2005/8/layout/process2"/>
    <dgm:cxn modelId="{F45C6F62-C0BD-4CDE-878D-239992DB34FA}" type="presOf" srcId="{D4AACBB4-6B01-4469-AEFA-86CEAB440A1E}" destId="{EE9AE27F-2CA1-4C84-BD78-BB931A0F6D55}" srcOrd="0" destOrd="0" presId="urn:microsoft.com/office/officeart/2005/8/layout/process2"/>
    <dgm:cxn modelId="{173E19E5-8027-4DA3-9189-8B42E60FD957}" srcId="{2CDE795A-003B-4FA7-8F0E-F654B3285BEB}" destId="{8A633FEE-A279-4986-8D7A-6A7DE748BB3B}" srcOrd="1" destOrd="0" parTransId="{8AC7FE40-4433-403F-9F1F-10AF1477EA4A}" sibTransId="{D4AACBB4-6B01-4469-AEFA-86CEAB440A1E}"/>
    <dgm:cxn modelId="{B2C892E6-984A-42D6-BDF7-13FFE21C2A95}" type="presOf" srcId="{D4AACBB4-6B01-4469-AEFA-86CEAB440A1E}" destId="{35D852E9-04B4-4151-8840-353D36D6665D}" srcOrd="1" destOrd="0" presId="urn:microsoft.com/office/officeart/2005/8/layout/process2"/>
    <dgm:cxn modelId="{4DF5A131-9B98-47AB-BA01-A837FBBA6458}" type="presParOf" srcId="{712CD030-7E7F-496A-9F53-1368C901612A}" destId="{0901562A-545B-4E31-ACFB-97032237C6C0}" srcOrd="0" destOrd="0" presId="urn:microsoft.com/office/officeart/2005/8/layout/process2"/>
    <dgm:cxn modelId="{748E80A4-808F-40B4-B62E-F08990DB4D8C}" type="presParOf" srcId="{712CD030-7E7F-496A-9F53-1368C901612A}" destId="{B7CF6919-8D32-4F99-B6EC-F29A9927B41E}" srcOrd="1" destOrd="0" presId="urn:microsoft.com/office/officeart/2005/8/layout/process2"/>
    <dgm:cxn modelId="{EFC033BD-8C87-49B8-834A-F3F7EE95BFA3}" type="presParOf" srcId="{B7CF6919-8D32-4F99-B6EC-F29A9927B41E}" destId="{90D7896C-5620-4907-95C4-97B62C278FA0}" srcOrd="0" destOrd="0" presId="urn:microsoft.com/office/officeart/2005/8/layout/process2"/>
    <dgm:cxn modelId="{01B0EF8F-E6F2-413E-A414-7A3666240D75}" type="presParOf" srcId="{712CD030-7E7F-496A-9F53-1368C901612A}" destId="{F286DD36-9963-4B51-8F6F-7C7E909C002A}" srcOrd="2" destOrd="0" presId="urn:microsoft.com/office/officeart/2005/8/layout/process2"/>
    <dgm:cxn modelId="{3A6342B5-3AA2-4110-8CA3-52357C2F7B20}" type="presParOf" srcId="{712CD030-7E7F-496A-9F53-1368C901612A}" destId="{EE9AE27F-2CA1-4C84-BD78-BB931A0F6D55}" srcOrd="3" destOrd="0" presId="urn:microsoft.com/office/officeart/2005/8/layout/process2"/>
    <dgm:cxn modelId="{C9469A81-0F32-4F74-8582-B93A0944537A}" type="presParOf" srcId="{EE9AE27F-2CA1-4C84-BD78-BB931A0F6D55}" destId="{35D852E9-04B4-4151-8840-353D36D6665D}" srcOrd="0" destOrd="0" presId="urn:microsoft.com/office/officeart/2005/8/layout/process2"/>
    <dgm:cxn modelId="{7D710416-0762-4D3A-AF62-05D656D1CCC1}" type="presParOf" srcId="{712CD030-7E7F-496A-9F53-1368C901612A}" destId="{0699FCAE-29A6-4FD4-AECA-7140E1900DBF}" srcOrd="4" destOrd="0" presId="urn:microsoft.com/office/officeart/2005/8/layout/process2"/>
  </dgm:cxnLst>
  <dgm:bg>
    <a:solidFill>
      <a:srgbClr val="FFFFFF">
        <a:alpha val="78824"/>
      </a:srgbClr>
    </a:solidFill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1562A-545B-4E31-ACFB-97032237C6C0}">
      <dsp:nvSpPr>
        <dsp:cNvPr id="0" name=""/>
        <dsp:cNvSpPr/>
      </dsp:nvSpPr>
      <dsp:spPr>
        <a:xfrm>
          <a:off x="608692" y="0"/>
          <a:ext cx="1631839" cy="90657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Klinika</a:t>
          </a:r>
          <a:endParaRPr lang="en-US" sz="2700" kern="1200" dirty="0"/>
        </a:p>
      </dsp:txBody>
      <dsp:txXfrm>
        <a:off x="635245" y="26553"/>
        <a:ext cx="1578733" cy="853471"/>
      </dsp:txXfrm>
    </dsp:sp>
    <dsp:sp modelId="{B7CF6919-8D32-4F99-B6EC-F29A9927B41E}">
      <dsp:nvSpPr>
        <dsp:cNvPr id="0" name=""/>
        <dsp:cNvSpPr/>
      </dsp:nvSpPr>
      <dsp:spPr>
        <a:xfrm rot="5331677">
          <a:off x="1272731" y="922914"/>
          <a:ext cx="330540" cy="407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314629" y="961633"/>
        <a:ext cx="244775" cy="231378"/>
      </dsp:txXfrm>
    </dsp:sp>
    <dsp:sp modelId="{F286DD36-9963-4B51-8F6F-7C7E909C002A}">
      <dsp:nvSpPr>
        <dsp:cNvPr id="0" name=""/>
        <dsp:cNvSpPr/>
      </dsp:nvSpPr>
      <dsp:spPr>
        <a:xfrm>
          <a:off x="635470" y="1347210"/>
          <a:ext cx="1631839" cy="90657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err="1" smtClean="0"/>
            <a:t>Preklinika</a:t>
          </a:r>
          <a:endParaRPr lang="en-US" sz="2700" kern="1200" dirty="0"/>
        </a:p>
      </dsp:txBody>
      <dsp:txXfrm>
        <a:off x="662023" y="1373763"/>
        <a:ext cx="1578733" cy="853471"/>
      </dsp:txXfrm>
    </dsp:sp>
    <dsp:sp modelId="{EE9AE27F-2CA1-4C84-BD78-BB931A0F6D55}">
      <dsp:nvSpPr>
        <dsp:cNvPr id="0" name=""/>
        <dsp:cNvSpPr/>
      </dsp:nvSpPr>
      <dsp:spPr>
        <a:xfrm rot="5443895">
          <a:off x="1267884" y="2282780"/>
          <a:ext cx="349487" cy="407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-5400000">
        <a:off x="1320909" y="2312020"/>
        <a:ext cx="244775" cy="244641"/>
      </dsp:txXfrm>
    </dsp:sp>
    <dsp:sp modelId="{0699FCAE-29A6-4FD4-AECA-7140E1900DBF}">
      <dsp:nvSpPr>
        <dsp:cNvPr id="0" name=""/>
        <dsp:cNvSpPr/>
      </dsp:nvSpPr>
      <dsp:spPr>
        <a:xfrm>
          <a:off x="617944" y="2719733"/>
          <a:ext cx="1631839" cy="90657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Teorie</a:t>
          </a:r>
          <a:endParaRPr lang="en-US" sz="2700" kern="1200" dirty="0"/>
        </a:p>
      </dsp:txBody>
      <dsp:txXfrm>
        <a:off x="644497" y="2746286"/>
        <a:ext cx="1578733" cy="853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26FDD-049D-4C57-8133-6FFF052BA3D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22BD-6393-415E-8ADA-B4F2284D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92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CA203-D406-4390-848C-F188BF8A3E5E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5F96-DE25-49B2-939A-746237085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5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smtClean="0"/>
              <a:t>Rozvoj zdrojů se podařil díky</a:t>
            </a:r>
            <a:r>
              <a:rPr lang="cs-CZ" b="0" baseline="0" dirty="0" smtClean="0"/>
              <a:t> nadšení, podpoře vedení a </a:t>
            </a:r>
            <a:r>
              <a:rPr lang="cs-CZ" b="0" dirty="0" smtClean="0"/>
              <a:t>pozici velké fakulty</a:t>
            </a:r>
            <a:r>
              <a:rPr lang="cs-CZ" b="0" baseline="0" dirty="0" smtClean="0"/>
              <a:t> </a:t>
            </a:r>
            <a:r>
              <a:rPr lang="cs-CZ" b="0" dirty="0" smtClean="0"/>
              <a:t>(snáze </a:t>
            </a:r>
            <a:r>
              <a:rPr lang="cs-CZ" b="0" dirty="0" err="1" smtClean="0"/>
              <a:t>realokuje</a:t>
            </a:r>
            <a:r>
              <a:rPr lang="cs-CZ" b="0" dirty="0" smtClean="0"/>
              <a:t> zdroje)</a:t>
            </a:r>
            <a:r>
              <a:rPr lang="cs-CZ" b="0" baseline="0" dirty="0" smtClean="0"/>
              <a:t>. Nikoliv </a:t>
            </a:r>
            <a:r>
              <a:rPr lang="cs-CZ" b="0" dirty="0" smtClean="0"/>
              <a:t>z dotací EU, které byly pro Prahu velmi omezené. </a:t>
            </a:r>
          </a:p>
          <a:p>
            <a:endParaRPr lang="cs-CZ" b="1" dirty="0" smtClean="0"/>
          </a:p>
          <a:p>
            <a:r>
              <a:rPr lang="cs-CZ" b="1" dirty="0" smtClean="0"/>
              <a:t>Simulátory, trenažery a vybavení </a:t>
            </a:r>
            <a:r>
              <a:rPr lang="cs-CZ" dirty="0" smtClean="0"/>
              <a:t>jsme získávali</a:t>
            </a:r>
            <a:r>
              <a:rPr lang="cs-CZ" baseline="0" dirty="0" smtClean="0"/>
              <a:t> postupně od r. 2009, především z ministerských dotací na výuku formou FRVŠ a institucionální podpory. 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Dedikované učebny </a:t>
            </a:r>
            <a:r>
              <a:rPr lang="cs-CZ" baseline="0" dirty="0" smtClean="0"/>
              <a:t>jsme měli možnost </a:t>
            </a:r>
            <a:r>
              <a:rPr lang="cs-CZ" baseline="0" dirty="0" err="1" smtClean="0"/>
              <a:t>adapovat</a:t>
            </a:r>
            <a:r>
              <a:rPr lang="cs-CZ" baseline="0" dirty="0" smtClean="0"/>
              <a:t> ze suterénních skladů a doslouživších dílen. Střídání provozu ve stávajících učebnách bylo zcela nevyhovující</a:t>
            </a:r>
            <a:r>
              <a:rPr lang="en-US" baseline="0" dirty="0" smtClean="0"/>
              <a:t>. Nap</a:t>
            </a:r>
            <a:r>
              <a:rPr lang="cs-CZ" baseline="0" dirty="0" smtClean="0"/>
              <a:t>ří</a:t>
            </a:r>
            <a:r>
              <a:rPr lang="en-US" baseline="0" dirty="0" err="1" smtClean="0"/>
              <a:t>klad</a:t>
            </a:r>
            <a:r>
              <a:rPr lang="en-US" baseline="0" dirty="0" smtClean="0"/>
              <a:t> proto, </a:t>
            </a:r>
            <a:r>
              <a:rPr lang="cs-CZ" baseline="0" dirty="0" smtClean="0"/>
              <a:t>že již tak omezené časové možnosti se spotřebovávají na přípravu a sklizení techniky…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5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/>
              <a:t>Jako personál</a:t>
            </a:r>
            <a:r>
              <a:rPr lang="cs-CZ" baseline="0" dirty="0" smtClean="0"/>
              <a:t> jsme využívali stávající zaměstnance, kteří jsou skvělí a patří jim obrovský dík.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Řešení to není dlouhodobě udržitelé, ale pro začátek velmi šikovné.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Dobré kurikulum a dobří metodika</a:t>
            </a:r>
            <a:r>
              <a:rPr lang="cs-CZ" baseline="0" dirty="0" smtClean="0"/>
              <a:t> </a:t>
            </a:r>
            <a:r>
              <a:rPr lang="cs-CZ" dirty="0" smtClean="0"/>
              <a:t>jsou asi</a:t>
            </a:r>
            <a:r>
              <a:rPr lang="cs-CZ" baseline="0" dirty="0" smtClean="0"/>
              <a:t> to nejnáročnější na cestě k úspěchu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2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Program vznikal nejprve jako aktualizace jednotlivých úloh a předmětů. Těch předmětů, kde jsou simulace nejsnáze aplikovatelné. Dnes se tomu moderně </a:t>
            </a:r>
            <a:r>
              <a:rPr lang="cs-CZ" baseline="0" dirty="0" smtClean="0"/>
              <a:t>říká „integrace simulací do stávajícího</a:t>
            </a:r>
            <a:r>
              <a:rPr lang="en-US" baseline="0" dirty="0" smtClean="0"/>
              <a:t> </a:t>
            </a:r>
            <a:r>
              <a:rPr lang="cs-CZ" baseline="0" dirty="0" smtClean="0"/>
              <a:t>k</a:t>
            </a:r>
            <a:r>
              <a:rPr lang="en-US" baseline="0" dirty="0" smtClean="0"/>
              <a:t>u</a:t>
            </a:r>
            <a:r>
              <a:rPr lang="cs-CZ" baseline="0" dirty="0" err="1" smtClean="0"/>
              <a:t>rikula</a:t>
            </a:r>
            <a:r>
              <a:rPr lang="cs-CZ" baseline="0" dirty="0" smtClean="0"/>
              <a:t>“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 roku</a:t>
            </a:r>
            <a:r>
              <a:rPr lang="cs-CZ" baseline="0" dirty="0" smtClean="0"/>
              <a:t> 2016 tak vzniklo simulační kurikulum pokrývající první tři ročníky </a:t>
            </a:r>
            <a:r>
              <a:rPr lang="cs-CZ" i="1" baseline="0" dirty="0" smtClean="0"/>
              <a:t>pravidelného</a:t>
            </a:r>
            <a:r>
              <a:rPr lang="cs-CZ" baseline="0" dirty="0" smtClean="0"/>
              <a:t> studia lékařství a volitelné předměty pro všechny ročníky. Rozsah zdaleka nepovažujeme za konečný.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Rozvojem a center</a:t>
            </a:r>
            <a:r>
              <a:rPr lang="cs-CZ" baseline="0" dirty="0" smtClean="0"/>
              <a:t> a jejich </a:t>
            </a:r>
            <a:r>
              <a:rPr lang="cs-CZ" dirty="0" smtClean="0"/>
              <a:t>možností se ukázala</a:t>
            </a:r>
            <a:r>
              <a:rPr lang="cs-CZ" baseline="0" dirty="0" smtClean="0"/>
              <a:t> </a:t>
            </a:r>
            <a:r>
              <a:rPr lang="cs-CZ" dirty="0" smtClean="0"/>
              <a:t>potřeba daleko</a:t>
            </a:r>
            <a:r>
              <a:rPr lang="cs-CZ" baseline="0" dirty="0" smtClean="0"/>
              <a:t> důslednější </a:t>
            </a:r>
            <a:r>
              <a:rPr lang="cs-CZ" dirty="0" smtClean="0"/>
              <a:t>koordinace a</a:t>
            </a:r>
            <a:r>
              <a:rPr lang="cs-CZ" baseline="0" dirty="0" smtClean="0"/>
              <a:t> vytvoření n</a:t>
            </a:r>
            <a:r>
              <a:rPr lang="cs-CZ" dirty="0" smtClean="0"/>
              <a:t>ávazností, tak aby potenciál</a:t>
            </a:r>
            <a:r>
              <a:rPr lang="cs-CZ" baseline="0" dirty="0" smtClean="0"/>
              <a:t> simulací byl</a:t>
            </a:r>
            <a:r>
              <a:rPr lang="cs-CZ" dirty="0" smtClean="0"/>
              <a:t> co nejvíce využitelný.</a:t>
            </a:r>
            <a:r>
              <a:rPr lang="cs-CZ" baseline="0" dirty="0" smtClean="0"/>
              <a:t> (Jde o </a:t>
            </a:r>
            <a:r>
              <a:rPr lang="cs-CZ" dirty="0" smtClean="0"/>
              <a:t>opakování úloh,</a:t>
            </a:r>
            <a:r>
              <a:rPr lang="cs-CZ" baseline="0" dirty="0" smtClean="0"/>
              <a:t> ale </a:t>
            </a:r>
            <a:r>
              <a:rPr lang="cs-CZ" dirty="0" smtClean="0"/>
              <a:t>s rostoucí složitostí;</a:t>
            </a:r>
            <a:r>
              <a:rPr lang="cs-CZ" baseline="0" dirty="0" smtClean="0"/>
              <a:t> standardizace výuky</a:t>
            </a:r>
            <a:r>
              <a:rPr lang="en-US" baseline="0" dirty="0" smtClean="0"/>
              <a:t>;</a:t>
            </a:r>
            <a:r>
              <a:rPr lang="cs-CZ" baseline="0" dirty="0" smtClean="0"/>
              <a:t> individuální přístup …)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Proto </a:t>
            </a:r>
            <a:r>
              <a:rPr lang="en-US" baseline="0" dirty="0" err="1" smtClean="0"/>
              <a:t>jsme</a:t>
            </a:r>
            <a:r>
              <a:rPr lang="en-US" baseline="0" dirty="0" smtClean="0"/>
              <a:t> z</a:t>
            </a:r>
            <a:r>
              <a:rPr lang="cs-CZ" baseline="0" dirty="0" err="1" smtClean="0"/>
              <a:t>ačali</a:t>
            </a:r>
            <a:r>
              <a:rPr lang="cs-CZ" baseline="0" dirty="0" smtClean="0"/>
              <a:t> pracovat na systému výuky provázaném napříč obory i ročníky (vertikálně i horizontálně). Vytváříme Simulační matrix.</a:t>
            </a:r>
          </a:p>
          <a:p>
            <a:r>
              <a:rPr lang="cs-CZ" baseline="0" dirty="0" smtClean="0"/>
              <a:t>Cílem není revolučně změnit kurikulum medicíny. Cílem je změny, které nutně budou přicházet, mít připravené a promyšlené</a:t>
            </a:r>
          </a:p>
          <a:p>
            <a:endParaRPr lang="cs-CZ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7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Matrix Simulačního kurikula </a:t>
            </a:r>
            <a:r>
              <a:rPr lang="cs-CZ" dirty="0" err="1" smtClean="0"/>
              <a:t>atuálně</a:t>
            </a:r>
            <a:r>
              <a:rPr lang="cs-CZ" dirty="0" smtClean="0"/>
              <a:t> připravujeme a vychází ze dvou zdrojů: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Jednak</a:t>
            </a:r>
            <a:r>
              <a:rPr lang="cs-CZ" baseline="0" dirty="0" smtClean="0"/>
              <a:t> existujícího popisu základních </a:t>
            </a:r>
            <a:r>
              <a:rPr lang="cs-CZ" b="1" baseline="0" dirty="0" smtClean="0"/>
              <a:t>dovedností</a:t>
            </a:r>
            <a:r>
              <a:rPr lang="cs-CZ" baseline="0" dirty="0" smtClean="0"/>
              <a:t>. Nazývá se „Log </a:t>
            </a:r>
            <a:r>
              <a:rPr lang="cs-CZ" baseline="0" dirty="0" err="1" smtClean="0"/>
              <a:t>book</a:t>
            </a:r>
            <a:r>
              <a:rPr lang="cs-CZ" baseline="0" dirty="0" smtClean="0"/>
              <a:t>“. Tento seznam doplňujeme o výkony, které v klinice lze nacvičovat </a:t>
            </a:r>
            <a:r>
              <a:rPr lang="cs-CZ" baseline="0" dirty="0" err="1" smtClean="0"/>
              <a:t>obtžně</a:t>
            </a:r>
            <a:r>
              <a:rPr lang="cs-CZ" baseline="0" dirty="0" smtClean="0"/>
              <a:t> nebo vůbec, ale simulace je dovolují. Např. o netechnické dovednosti jako komunikace, spolupráce…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Jednak z popisu základních </a:t>
            </a:r>
            <a:r>
              <a:rPr lang="cs-CZ" b="1" baseline="0" dirty="0" smtClean="0"/>
              <a:t>znalostí</a:t>
            </a:r>
            <a:r>
              <a:rPr lang="cs-CZ" baseline="0" dirty="0" smtClean="0"/>
              <a:t>. Ten je sestavován „shora“ – tedy klinické obory navrhují požadavky na znalosti preklinické, a ty na teoretické …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V obou případech se inspirujeme i na zahraničních univerzitách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37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Experti se zkušenostmi se systematickou SIM výukou na</a:t>
            </a:r>
            <a:r>
              <a:rPr lang="cs-CZ" baseline="0" dirty="0" smtClean="0"/>
              <a:t> </a:t>
            </a:r>
            <a:r>
              <a:rPr lang="cs-CZ" dirty="0" smtClean="0"/>
              <a:t>pregraduální úrovni je i v zahraničí relativně málo. V Česku</a:t>
            </a:r>
            <a:r>
              <a:rPr lang="cs-CZ" baseline="0" dirty="0" smtClean="0"/>
              <a:t> zatím nejsou</a:t>
            </a:r>
          </a:p>
          <a:p>
            <a:r>
              <a:rPr lang="cs-CZ" baseline="0" dirty="0" smtClean="0"/>
              <a:t>Věříme, že UK si je vychová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21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 výuka ve svém konečném důsledku vede k lepší připravenosti absolventů studia lékařství na běžnou klinickou praxi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59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Náklady na výchovu a celoživotní vzdělávání zdravotníků bychom</a:t>
            </a:r>
            <a:r>
              <a:rPr lang="cs-CZ" baseline="0" dirty="0" smtClean="0"/>
              <a:t> měli porovnávat s náklady na zdravotní péči.</a:t>
            </a:r>
          </a:p>
          <a:p>
            <a:r>
              <a:rPr lang="cs-CZ" baseline="0" dirty="0" smtClean="0"/>
              <a:t>Nikoliv s náklady výuky v minulých stoletích…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3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Spolupracovníc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 vypadá dnešní</a:t>
            </a:r>
            <a:r>
              <a:rPr lang="cs-CZ" baseline="0" dirty="0" smtClean="0"/>
              <a:t> výuka </a:t>
            </a:r>
            <a:r>
              <a:rPr lang="cs-CZ" baseline="0" dirty="0" err="1" smtClean="0"/>
              <a:t>mediciny</a:t>
            </a:r>
            <a:r>
              <a:rPr lang="cs-CZ" baseline="0" dirty="0" smtClean="0"/>
              <a:t> je (s trochou nadsázky) všeobecně známo z </a:t>
            </a:r>
            <a:r>
              <a:rPr lang="cs-CZ" baseline="0" dirty="0" smtClean="0"/>
              <a:t>filmu jak </a:t>
            </a:r>
            <a:r>
              <a:rPr lang="cs-CZ" baseline="0" dirty="0" err="1" smtClean="0"/>
              <a:t>Basnici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prichazeji</a:t>
            </a:r>
            <a:r>
              <a:rPr lang="cs-CZ" baseline="0" dirty="0" smtClean="0"/>
              <a:t> o iluze…</a:t>
            </a:r>
            <a:endParaRPr lang="cs-CZ" baseline="0" dirty="0" smtClean="0"/>
          </a:p>
          <a:p>
            <a:endParaRPr lang="cs-CZ" baseline="0" dirty="0" smtClean="0"/>
          </a:p>
          <a:p>
            <a:r>
              <a:rPr lang="cs-CZ" baseline="0" dirty="0" smtClean="0"/>
              <a:t>Pokud se zeptáme </a:t>
            </a:r>
            <a:r>
              <a:rPr lang="cs-CZ" baseline="0" dirty="0" smtClean="0"/>
              <a:t>dnešních lékařů</a:t>
            </a:r>
            <a:r>
              <a:rPr lang="cs-CZ" baseline="0" dirty="0" smtClean="0"/>
              <a:t>, zda je na výuce potřeba něco zlepšit, panuje </a:t>
            </a:r>
            <a:r>
              <a:rPr lang="cs-CZ" baseline="0" dirty="0" smtClean="0"/>
              <a:t>zde značná </a:t>
            </a:r>
            <a:r>
              <a:rPr lang="cs-CZ" baseline="0" dirty="0" smtClean="0"/>
              <a:t>shoda…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 medicíně dlouhodobě klesají příležitosti skutečně praktického nácviku. V klinice ale i teoretických (např. omezení experimentů se zvířaty, práce s krví). </a:t>
            </a:r>
            <a:r>
              <a:rPr lang="cs-CZ" dirty="0" smtClean="0"/>
              <a:t>Rozsah hodin praktické</a:t>
            </a:r>
            <a:r>
              <a:rPr lang="cs-CZ" baseline="0" dirty="0" smtClean="0"/>
              <a:t> výuky neomezujeme, ale možnosti je atraktivně vyplnit ubývají.</a:t>
            </a:r>
          </a:p>
          <a:p>
            <a:r>
              <a:rPr lang="cs-CZ" baseline="0" dirty="0" smtClean="0"/>
              <a:t> </a:t>
            </a:r>
          </a:p>
          <a:p>
            <a:r>
              <a:rPr lang="cs-CZ" baseline="0" dirty="0" smtClean="0"/>
              <a:t>Trend je (naštěstí) víceméně </a:t>
            </a:r>
            <a:r>
              <a:rPr lang="cs-CZ" baseline="0" dirty="0" err="1" smtClean="0"/>
              <a:t>celsvětový</a:t>
            </a:r>
            <a:r>
              <a:rPr lang="cs-CZ" baseline="0" dirty="0" smtClean="0"/>
              <a:t>, což zvyšuje šance nalézt řešení…</a:t>
            </a:r>
          </a:p>
          <a:p>
            <a:r>
              <a:rPr lang="cs-CZ" baseline="0" dirty="0" smtClean="0"/>
              <a:t>Jedním z nich jsou výukové simulace.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3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Za posledních deset let vzniklo přes tisíc simulačních center o rozloze od stovek m2 po celé budovy. I to může být  důkazem že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6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Místo přednášky,</a:t>
            </a:r>
            <a:r>
              <a:rPr lang="cs-CZ" baseline="0" dirty="0" smtClean="0"/>
              <a:t> co jsou medicínské simulace, př</a:t>
            </a:r>
            <a:r>
              <a:rPr lang="cs-CZ" dirty="0" smtClean="0"/>
              <a:t>ijměte dvouminutové</a:t>
            </a:r>
            <a:r>
              <a:rPr lang="cs-CZ" baseline="0" dirty="0" smtClean="0"/>
              <a:t> pozvání do našeho centra…</a:t>
            </a:r>
          </a:p>
          <a:p>
            <a:endParaRPr lang="cs-CZ" baseline="0" dirty="0" smtClean="0"/>
          </a:p>
          <a:p>
            <a:r>
              <a:rPr lang="cs-CZ" baseline="0" dirty="0" smtClean="0"/>
              <a:t>V ukázce jsme slyšeli pojmenovat řadu specifik simulační výuky. </a:t>
            </a:r>
          </a:p>
          <a:p>
            <a:r>
              <a:rPr lang="cs-CZ" baseline="0" dirty="0" smtClean="0"/>
              <a:t>Ty, které jsou vypsány černě, byly jako klíčové pedagogické principy pojmenovány už před vice než 400 lety…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9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Simulační výuka nabízí </a:t>
            </a:r>
            <a:r>
              <a:rPr lang="cs-CZ" baseline="0" dirty="0" smtClean="0"/>
              <a:t>řadu výjimečných možností, ale za předpokladu, že je systematicky implementována.</a:t>
            </a:r>
          </a:p>
          <a:p>
            <a:r>
              <a:rPr lang="cs-CZ" baseline="0" dirty="0" smtClean="0"/>
              <a:t>Což není jen tak…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1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Nyní</a:t>
            </a:r>
            <a:r>
              <a:rPr lang="cs-CZ" baseline="0" dirty="0" smtClean="0"/>
              <a:t> si dovolíme představit, proč a jak simulace na 1.LF vznikly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…a nabídneme některé postřehy a zkušenosti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80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Původní myšlenka</a:t>
            </a:r>
            <a:r>
              <a:rPr lang="cs-CZ" baseline="0" dirty="0" smtClean="0"/>
              <a:t> byla zatraktivnit výuku preklinických oborů. Představu o </a:t>
            </a:r>
            <a:r>
              <a:rPr lang="cs-CZ" baseline="0" dirty="0" err="1" smtClean="0"/>
              <a:t>tematech</a:t>
            </a:r>
            <a:r>
              <a:rPr lang="cs-CZ" baseline="0" dirty="0" smtClean="0"/>
              <a:t> jsme měli a tak jsme začali pořízením technologií…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5F96-DE25-49B2-939A-7462370851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5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ek 1" descr="C:\Users\pmach\Desktop\image01[1]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53"/>
            <a:ext cx="6375711" cy="1867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86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4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9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4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2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8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6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6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919E9-0B8A-4765-8205-134EA6E8C566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7949-D8D1-4796-BCBF-EFD72F44DE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ek 1" descr="C:\Users\pmach\Desktop\image01[1].jp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53"/>
            <a:ext cx="6375711" cy="1867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88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7.jpg"/><Relationship Id="rId3" Type="http://schemas.openxmlformats.org/officeDocument/2006/relationships/image" Target="../media/image20.jpeg"/><Relationship Id="rId7" Type="http://schemas.microsoft.com/office/2007/relationships/hdphoto" Target="../media/hdphoto2.wdp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5.jpg"/><Relationship Id="rId5" Type="http://schemas.openxmlformats.org/officeDocument/2006/relationships/image" Target="../media/image22.jpeg"/><Relationship Id="rId15" Type="http://schemas.openxmlformats.org/officeDocument/2006/relationships/image" Target="../media/image29.jpeg"/><Relationship Id="rId10" Type="http://schemas.microsoft.com/office/2007/relationships/hdphoto" Target="../media/hdphoto1.wdp"/><Relationship Id="rId4" Type="http://schemas.openxmlformats.org/officeDocument/2006/relationships/image" Target="../media/image21.jpeg"/><Relationship Id="rId9" Type="http://schemas.openxmlformats.org/officeDocument/2006/relationships/image" Target="../media/image2.jpe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7.jpg"/><Relationship Id="rId18" Type="http://schemas.openxmlformats.org/officeDocument/2006/relationships/image" Target="../media/image3.jpg"/><Relationship Id="rId26" Type="http://schemas.openxmlformats.org/officeDocument/2006/relationships/image" Target="../media/image38.tmp"/><Relationship Id="rId3" Type="http://schemas.openxmlformats.org/officeDocument/2006/relationships/image" Target="../media/image20.jpeg"/><Relationship Id="rId21" Type="http://schemas.openxmlformats.org/officeDocument/2006/relationships/image" Target="../media/image34.jpg"/><Relationship Id="rId7" Type="http://schemas.microsoft.com/office/2007/relationships/hdphoto" Target="../media/hdphoto2.wdp"/><Relationship Id="rId12" Type="http://schemas.openxmlformats.org/officeDocument/2006/relationships/image" Target="../media/image26.jpg"/><Relationship Id="rId17" Type="http://schemas.openxmlformats.org/officeDocument/2006/relationships/image" Target="../media/image32.png"/><Relationship Id="rId25" Type="http://schemas.openxmlformats.org/officeDocument/2006/relationships/image" Target="../media/image37.tm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tmp"/><Relationship Id="rId20" Type="http://schemas.openxmlformats.org/officeDocument/2006/relationships/image" Target="../media/image33.tmp"/><Relationship Id="rId29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5.jpg"/><Relationship Id="rId24" Type="http://schemas.openxmlformats.org/officeDocument/2006/relationships/image" Target="../media/image36.tmp"/><Relationship Id="rId5" Type="http://schemas.openxmlformats.org/officeDocument/2006/relationships/image" Target="../media/image22.jpeg"/><Relationship Id="rId15" Type="http://schemas.openxmlformats.org/officeDocument/2006/relationships/image" Target="../media/image30.tmp"/><Relationship Id="rId23" Type="http://schemas.microsoft.com/office/2007/relationships/hdphoto" Target="../media/hdphoto3.wdp"/><Relationship Id="rId28" Type="http://schemas.microsoft.com/office/2007/relationships/hdphoto" Target="../media/hdphoto4.wdp"/><Relationship Id="rId10" Type="http://schemas.microsoft.com/office/2007/relationships/hdphoto" Target="../media/hdphoto1.wdp"/><Relationship Id="rId19" Type="http://schemas.openxmlformats.org/officeDocument/2006/relationships/image" Target="../media/image5.tmp"/><Relationship Id="rId4" Type="http://schemas.openxmlformats.org/officeDocument/2006/relationships/image" Target="../media/image21.jpeg"/><Relationship Id="rId9" Type="http://schemas.openxmlformats.org/officeDocument/2006/relationships/image" Target="../media/image2.jpeg"/><Relationship Id="rId14" Type="http://schemas.openxmlformats.org/officeDocument/2006/relationships/image" Target="../media/image28.jpeg"/><Relationship Id="rId22" Type="http://schemas.openxmlformats.org/officeDocument/2006/relationships/image" Target="../media/image35.png"/><Relationship Id="rId27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tmp"/><Relationship Id="rId13" Type="http://schemas.openxmlformats.org/officeDocument/2006/relationships/diagramColors" Target="../diagrams/colors1.xml"/><Relationship Id="rId3" Type="http://schemas.openxmlformats.org/officeDocument/2006/relationships/image" Target="../media/image40.tmp"/><Relationship Id="rId7" Type="http://schemas.openxmlformats.org/officeDocument/2006/relationships/image" Target="../media/image44.tmp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tmp"/><Relationship Id="rId11" Type="http://schemas.openxmlformats.org/officeDocument/2006/relationships/diagramLayout" Target="../diagrams/layout1.xml"/><Relationship Id="rId5" Type="http://schemas.openxmlformats.org/officeDocument/2006/relationships/image" Target="../media/image42.png"/><Relationship Id="rId10" Type="http://schemas.openxmlformats.org/officeDocument/2006/relationships/diagramData" Target="../diagrams/data1.xml"/><Relationship Id="rId4" Type="http://schemas.openxmlformats.org/officeDocument/2006/relationships/image" Target="../media/image41.tmp"/><Relationship Id="rId9" Type="http://schemas.openxmlformats.org/officeDocument/2006/relationships/image" Target="../media/image46.tmp"/><Relationship Id="rId14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2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gif"/><Relationship Id="rId11" Type="http://schemas.openxmlformats.org/officeDocument/2006/relationships/image" Target="../media/image56.jpeg"/><Relationship Id="rId5" Type="http://schemas.openxmlformats.org/officeDocument/2006/relationships/image" Target="../media/image50.tmp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13.jpeg"/><Relationship Id="rId5" Type="http://schemas.openxmlformats.org/officeDocument/2006/relationships/image" Target="../media/image15.jpeg"/><Relationship Id="rId10" Type="http://schemas.openxmlformats.org/officeDocument/2006/relationships/image" Target="../media/image12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7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19.png"/><Relationship Id="rId10" Type="http://schemas.openxmlformats.org/officeDocument/2006/relationships/image" Target="../media/image61.png"/><Relationship Id="rId4" Type="http://schemas.openxmlformats.org/officeDocument/2006/relationships/image" Target="../media/image18.jpeg"/><Relationship Id="rId9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2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.jpeg"/><Relationship Id="rId5" Type="http://schemas.openxmlformats.org/officeDocument/2006/relationships/image" Target="../media/image16.jpg"/><Relationship Id="rId10" Type="http://schemas.openxmlformats.org/officeDocument/2006/relationships/image" Target="../media/image13.jpeg"/><Relationship Id="rId4" Type="http://schemas.openxmlformats.org/officeDocument/2006/relationships/image" Target="../media/image15.jpeg"/><Relationship Id="rId9" Type="http://schemas.openxmlformats.org/officeDocument/2006/relationships/image" Target="../media/image12.jpeg"/><Relationship Id="rId1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rrandov.tv/video/63114-nase-zpravy-6-4-2016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" descr="C:\Users\pmach\Desktop\image01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253"/>
            <a:ext cx="6375711" cy="186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5994925" y="2008670"/>
            <a:ext cx="5594235" cy="3803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56472" y="252173"/>
            <a:ext cx="793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400" dirty="0" smtClean="0">
                <a:solidFill>
                  <a:srgbClr val="C00000"/>
                </a:solidFill>
              </a:rPr>
              <a:t>Zavedení kurikula simulační  výuky na 1.LF UK</a:t>
            </a:r>
            <a:endParaRPr lang="en-US" sz="44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124" y="5962218"/>
            <a:ext cx="931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Aleksi Šedo, Otomar Kittnar, Mikuláš Mlček, Pavla Mlčková</a:t>
            </a:r>
          </a:p>
          <a:p>
            <a:pPr algn="ctr"/>
            <a:r>
              <a:rPr lang="cs-CZ" dirty="0" smtClean="0">
                <a:solidFill>
                  <a:srgbClr val="C00000"/>
                </a:solidFill>
              </a:rPr>
              <a:t>a tým SIM </a:t>
            </a:r>
            <a:r>
              <a:rPr lang="cs-CZ" dirty="0">
                <a:solidFill>
                  <a:srgbClr val="C00000"/>
                </a:solidFill>
              </a:rPr>
              <a:t>C</a:t>
            </a:r>
            <a:r>
              <a:rPr lang="cs-CZ" dirty="0" smtClean="0">
                <a:solidFill>
                  <a:srgbClr val="C00000"/>
                </a:solidFill>
              </a:rPr>
              <a:t>entra UK 1.LF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4031482" y="2692247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4055643" y="2692247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>
                <a:solidFill>
                  <a:srgbClr val="C00000"/>
                </a:solidFill>
              </a:rPr>
              <a:t>Zdroje pro SIM výuku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38200" y="4555717"/>
            <a:ext cx="4220586" cy="2110448"/>
            <a:chOff x="609909" y="4613906"/>
            <a:chExt cx="4220586" cy="2110448"/>
          </a:xfrm>
        </p:grpSpPr>
        <p:sp>
          <p:nvSpPr>
            <p:cNvPr id="23" name="Isosceles Triangle 22"/>
            <p:cNvSpPr/>
            <p:nvPr/>
          </p:nvSpPr>
          <p:spPr>
            <a:xfrm rot="13954584" flipV="1">
              <a:off x="3190736" y="4263047"/>
              <a:ext cx="1069258" cy="221026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9909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" t="12365" r="17068" b="28925"/>
            <a:stretch/>
          </p:blipFill>
          <p:spPr>
            <a:xfrm>
              <a:off x="676191" y="5104027"/>
              <a:ext cx="2463066" cy="14507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88142" y="4613906"/>
              <a:ext cx="262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cs-CZ" sz="2800" dirty="0" smtClean="0">
                  <a:solidFill>
                    <a:schemeClr val="bg1">
                      <a:lumMod val="50000"/>
                    </a:schemeClr>
                  </a:solidFill>
                </a:rPr>
                <a:t>í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le -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Kurikulum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67624" y="1971998"/>
            <a:ext cx="4295821" cy="2050506"/>
            <a:chOff x="6739333" y="2030187"/>
            <a:chExt cx="4295821" cy="2050506"/>
          </a:xfrm>
        </p:grpSpPr>
        <p:sp>
          <p:nvSpPr>
            <p:cNvPr id="25" name="Isosceles Triangle 24"/>
            <p:cNvSpPr/>
            <p:nvPr/>
          </p:nvSpPr>
          <p:spPr>
            <a:xfrm rot="13954584" flipH="1">
              <a:off x="7309834" y="2265288"/>
              <a:ext cx="1069258" cy="221026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929066" y="2030187"/>
              <a:ext cx="3106088" cy="2050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1481" y="2061911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Metodika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724" y="2637616"/>
              <a:ext cx="2085746" cy="125911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881485" y="4615659"/>
            <a:ext cx="4358867" cy="2050506"/>
            <a:chOff x="6653194" y="4673848"/>
            <a:chExt cx="4358867" cy="2050506"/>
          </a:xfrm>
        </p:grpSpPr>
        <p:sp>
          <p:nvSpPr>
            <p:cNvPr id="24" name="Isosceles Triangle 23"/>
            <p:cNvSpPr/>
            <p:nvPr/>
          </p:nvSpPr>
          <p:spPr>
            <a:xfrm rot="7645416" flipH="1" flipV="1">
              <a:off x="7223695" y="4263050"/>
              <a:ext cx="1069258" cy="221026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05973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1481" y="4791362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C00000"/>
                  </a:solidFill>
                </a:rPr>
                <a:t>Zdroje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663" y="5432096"/>
              <a:ext cx="1201870" cy="542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34" y="5899803"/>
              <a:ext cx="2020156" cy="587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758" y="4808505"/>
              <a:ext cx="1607200" cy="9676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838200" y="1962208"/>
            <a:ext cx="4306725" cy="2076083"/>
            <a:chOff x="609909" y="2020397"/>
            <a:chExt cx="4306725" cy="2076083"/>
          </a:xfrm>
        </p:grpSpPr>
        <p:grpSp>
          <p:nvGrpSpPr>
            <p:cNvPr id="32" name="Group 31"/>
            <p:cNvGrpSpPr/>
            <p:nvPr/>
          </p:nvGrpSpPr>
          <p:grpSpPr>
            <a:xfrm>
              <a:off x="609909" y="2020397"/>
              <a:ext cx="4306725" cy="2050506"/>
              <a:chOff x="609909" y="2020397"/>
              <a:chExt cx="4306725" cy="2050506"/>
            </a:xfrm>
          </p:grpSpPr>
          <p:sp>
            <p:nvSpPr>
              <p:cNvPr id="22" name="Isosceles Triangle 21"/>
              <p:cNvSpPr/>
              <p:nvPr/>
            </p:nvSpPr>
            <p:spPr>
              <a:xfrm rot="7645416">
                <a:off x="3276875" y="2265285"/>
                <a:ext cx="1069258" cy="2210260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09909" y="2020397"/>
                <a:ext cx="3106088" cy="20505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39018" y="2030557"/>
                <a:ext cx="1343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Experti</a:t>
                </a:r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09" y="2435376"/>
              <a:ext cx="878230" cy="137628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319" y="2720193"/>
              <a:ext cx="974708" cy="137628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1" t="2556" r="20310" b="8373"/>
            <a:stretch/>
          </p:blipFill>
          <p:spPr>
            <a:xfrm>
              <a:off x="641868" y="2105667"/>
              <a:ext cx="939085" cy="138996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34" name="Content Placeholder 9"/>
          <p:cNvSpPr>
            <a:spLocks noGrp="1"/>
          </p:cNvSpPr>
          <p:nvPr>
            <p:ph sz="half" idx="4294967295"/>
          </p:nvPr>
        </p:nvSpPr>
        <p:spPr>
          <a:xfrm>
            <a:off x="4187432" y="5523551"/>
            <a:ext cx="3992187" cy="22852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cs-CZ" sz="2000" dirty="0" smtClean="0"/>
              <a:t>Motivace </a:t>
            </a:r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000" dirty="0" err="1" smtClean="0"/>
              <a:t>Znalosti</a:t>
            </a:r>
            <a:r>
              <a:rPr lang="en-US" sz="2000" dirty="0" smtClean="0"/>
              <a:t> </a:t>
            </a:r>
            <a:r>
              <a:rPr lang="cs-CZ" sz="2000" dirty="0" smtClean="0"/>
              <a:t>	</a:t>
            </a:r>
            <a:endParaRPr lang="en-US" sz="2000" dirty="0" smtClean="0"/>
          </a:p>
          <a:p>
            <a:pPr marL="457200" indent="-457200"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000" dirty="0" err="1" smtClean="0"/>
              <a:t>Dovednosti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268422" y="5523552"/>
            <a:ext cx="1792940" cy="1224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tabLst>
                <a:tab pos="511175" algn="l"/>
              </a:tabLst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Postoje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P</a:t>
            </a:r>
            <a:r>
              <a:rPr lang="en-US" dirty="0" err="1">
                <a:solidFill>
                  <a:srgbClr val="002060"/>
                </a:solidFill>
              </a:rPr>
              <a:t>orozum</a:t>
            </a:r>
            <a:r>
              <a:rPr lang="cs-CZ" dirty="0" err="1" smtClean="0">
                <a:solidFill>
                  <a:srgbClr val="002060"/>
                </a:solidFill>
              </a:rPr>
              <a:t>ění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Udržení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293986" y="1860082"/>
            <a:ext cx="2084438" cy="332151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0317" y="1860083"/>
            <a:ext cx="1803071" cy="332151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307582" y="1860082"/>
            <a:ext cx="1965328" cy="332151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SIM @ LF1 - </a:t>
            </a:r>
            <a:r>
              <a:rPr lang="en-US" dirty="0" err="1">
                <a:solidFill>
                  <a:srgbClr val="C00000"/>
                </a:solidFill>
              </a:rPr>
              <a:t>Zdroje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38200" y="5777548"/>
            <a:ext cx="11293302" cy="578388"/>
          </a:xfrm>
          <a:prstGeom prst="rightArrow">
            <a:avLst>
              <a:gd name="adj1" fmla="val 50000"/>
              <a:gd name="adj2" fmla="val 183523"/>
            </a:avLst>
          </a:pr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81"/>
          <a:stretch/>
        </p:blipFill>
        <p:spPr>
          <a:xfrm>
            <a:off x="45302" y="4259608"/>
            <a:ext cx="1765570" cy="8396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286" y="5822792"/>
            <a:ext cx="128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2000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51650" y="5821224"/>
            <a:ext cx="15032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2010</a:t>
            </a:r>
          </a:p>
          <a:p>
            <a:endParaRPr lang="cs-CZ" sz="2000" dirty="0"/>
          </a:p>
          <a:p>
            <a:endParaRPr lang="cs-CZ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631590" y="5830552"/>
            <a:ext cx="128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2012</a:t>
            </a:r>
            <a:endParaRPr lang="cs-CZ" sz="2000" b="1" dirty="0" smtClean="0">
              <a:solidFill>
                <a:schemeClr val="bg1"/>
              </a:solidFill>
            </a:endParaRPr>
          </a:p>
          <a:p>
            <a:endParaRPr lang="cs-CZ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97600" y="5822792"/>
            <a:ext cx="187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2014</a:t>
            </a:r>
          </a:p>
          <a:p>
            <a:endParaRPr lang="cs-CZ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216453" y="5822792"/>
            <a:ext cx="2500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2016</a:t>
            </a:r>
          </a:p>
          <a:p>
            <a:endParaRPr lang="cs-CZ" sz="2000" dirty="0"/>
          </a:p>
        </p:txBody>
      </p:sp>
      <p:pic>
        <p:nvPicPr>
          <p:cNvPr id="15" name="Picture 2" descr="http://www.laerdal.info/doc/6253372/images/s/AAIUBJ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552" y="2770783"/>
            <a:ext cx="884101" cy="54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530749" y="5822792"/>
            <a:ext cx="1702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2009</a:t>
            </a:r>
          </a:p>
          <a:p>
            <a:endParaRPr lang="cs-CZ" sz="2000" dirty="0"/>
          </a:p>
        </p:txBody>
      </p:sp>
      <p:pic>
        <p:nvPicPr>
          <p:cNvPr id="17" name="Picture 8" descr="http://www.ultraschallgeraete.de/fileadmin/upload/images/products/Siemens%20Acuson%2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5096" y="3640331"/>
            <a:ext cx="573272" cy="1330095"/>
          </a:xfrm>
          <a:prstGeom prst="rect">
            <a:avLst/>
          </a:prstGeom>
          <a:noFill/>
        </p:spPr>
      </p:pic>
      <p:pic>
        <p:nvPicPr>
          <p:cNvPr id="22" name="Picture 2" descr="C:\Data\Mik\school\New Physiology\rooms\SimCentre\IMAG04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43"/>
          <a:stretch/>
        </p:blipFill>
        <p:spPr bwMode="auto">
          <a:xfrm>
            <a:off x="5216684" y="2422565"/>
            <a:ext cx="2217847" cy="1584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15006" r="12918" b="14996"/>
          <a:stretch/>
        </p:blipFill>
        <p:spPr>
          <a:xfrm>
            <a:off x="2054343" y="4134477"/>
            <a:ext cx="1340427" cy="872837"/>
          </a:xfrm>
          <a:prstGeom prst="rect">
            <a:avLst/>
          </a:prstGeom>
        </p:spPr>
      </p:pic>
      <p:pic>
        <p:nvPicPr>
          <p:cNvPr id="24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9216453" y="2461303"/>
            <a:ext cx="2140420" cy="145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04" y="3991986"/>
            <a:ext cx="1604409" cy="10314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04017" y="1870242"/>
            <a:ext cx="210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Clinical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Skills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Lab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(30m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25760" y="1870783"/>
            <a:ext cx="1402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Sim </a:t>
            </a:r>
            <a:r>
              <a:rPr lang="cs-CZ" dirty="0" smtClean="0">
                <a:solidFill>
                  <a:srgbClr val="C00000"/>
                </a:solidFill>
              </a:rPr>
              <a:t>Centrum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/>
              <a:t>(100 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8" name="Rectangle 27"/>
          <p:cNvSpPr/>
          <p:nvPr/>
        </p:nvSpPr>
        <p:spPr>
          <a:xfrm>
            <a:off x="9270893" y="1865821"/>
            <a:ext cx="2029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Centrum lékařských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simulací </a:t>
            </a:r>
            <a:r>
              <a:rPr lang="cs-CZ" dirty="0" smtClean="0"/>
              <a:t>(150+ 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733" y="3305271"/>
            <a:ext cx="1852277" cy="83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36137" r="1602" b="15645"/>
          <a:stretch/>
        </p:blipFill>
        <p:spPr>
          <a:xfrm>
            <a:off x="5403767" y="4294546"/>
            <a:ext cx="1926895" cy="6343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r="28221"/>
          <a:stretch/>
        </p:blipFill>
        <p:spPr>
          <a:xfrm>
            <a:off x="7447146" y="3980329"/>
            <a:ext cx="540435" cy="9671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r="28221"/>
          <a:stretch/>
        </p:blipFill>
        <p:spPr>
          <a:xfrm>
            <a:off x="7725679" y="3797449"/>
            <a:ext cx="540435" cy="9671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39" y="3855273"/>
            <a:ext cx="1269596" cy="98790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55" y="4256851"/>
            <a:ext cx="1269596" cy="987905"/>
          </a:xfrm>
          <a:prstGeom prst="rect">
            <a:avLst/>
          </a:prstGeom>
        </p:spPr>
      </p:pic>
      <p:sp>
        <p:nvSpPr>
          <p:cNvPr id="49" name="Cloud 48"/>
          <p:cNvSpPr/>
          <p:nvPr/>
        </p:nvSpPr>
        <p:spPr>
          <a:xfrm>
            <a:off x="1043237" y="5507937"/>
            <a:ext cx="1354559" cy="9247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IDEA</a:t>
            </a:r>
            <a:endParaRPr lang="en-US" sz="2000" b="1" dirty="0"/>
          </a:p>
        </p:txBody>
      </p:sp>
      <p:sp>
        <p:nvSpPr>
          <p:cNvPr id="51" name="Rectangle 50"/>
          <p:cNvSpPr/>
          <p:nvPr/>
        </p:nvSpPr>
        <p:spPr>
          <a:xfrm>
            <a:off x="2761211" y="2612100"/>
            <a:ext cx="7464829" cy="247397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ysClr val="windowText" lastClr="000000"/>
                </a:solidFill>
              </a:rPr>
              <a:t>Doplnit </a:t>
            </a:r>
            <a:r>
              <a:rPr lang="cs-CZ" dirty="0" err="1" smtClean="0">
                <a:solidFill>
                  <a:sysClr val="windowText" lastClr="000000"/>
                </a:solidFill>
              </a:rPr>
              <a:t>florplan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27582" y="851820"/>
            <a:ext cx="2191424" cy="60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16" grpId="0"/>
      <p:bldP spid="26" grpId="0"/>
      <p:bldP spid="27" grpId="0"/>
      <p:bldP spid="28" grpId="0"/>
      <p:bldP spid="49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81"/>
          <a:stretch/>
        </p:blipFill>
        <p:spPr>
          <a:xfrm>
            <a:off x="45302" y="4259608"/>
            <a:ext cx="1765570" cy="83969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293986" y="1860082"/>
            <a:ext cx="2084438" cy="332151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0317" y="1860083"/>
            <a:ext cx="1803071" cy="332151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307582" y="1860082"/>
            <a:ext cx="1965328" cy="332151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SIM @ LF1 - </a:t>
            </a:r>
            <a:r>
              <a:rPr lang="en-US" dirty="0" err="1">
                <a:solidFill>
                  <a:srgbClr val="C00000"/>
                </a:solidFill>
              </a:rPr>
              <a:t>Zdroje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38200" y="5777548"/>
            <a:ext cx="11293302" cy="578388"/>
          </a:xfrm>
          <a:prstGeom prst="rightArrow">
            <a:avLst>
              <a:gd name="adj1" fmla="val 50000"/>
              <a:gd name="adj2" fmla="val 183523"/>
            </a:avLst>
          </a:pr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7286" y="5822792"/>
            <a:ext cx="128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2000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51650" y="5821224"/>
            <a:ext cx="15032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2010</a:t>
            </a:r>
          </a:p>
          <a:p>
            <a:endParaRPr lang="cs-CZ" sz="2000" dirty="0"/>
          </a:p>
          <a:p>
            <a:endParaRPr lang="cs-CZ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631590" y="5830552"/>
            <a:ext cx="1288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2012</a:t>
            </a:r>
            <a:endParaRPr lang="cs-CZ" sz="2000" b="1" dirty="0" smtClean="0">
              <a:solidFill>
                <a:schemeClr val="bg1"/>
              </a:solidFill>
            </a:endParaRPr>
          </a:p>
          <a:p>
            <a:endParaRPr lang="cs-CZ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97600" y="5822792"/>
            <a:ext cx="187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2014</a:t>
            </a:r>
          </a:p>
          <a:p>
            <a:endParaRPr lang="cs-CZ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216453" y="5822792"/>
            <a:ext cx="2500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2016</a:t>
            </a:r>
          </a:p>
          <a:p>
            <a:endParaRPr lang="cs-CZ" sz="2000" dirty="0"/>
          </a:p>
        </p:txBody>
      </p:sp>
      <p:pic>
        <p:nvPicPr>
          <p:cNvPr id="15" name="Picture 2" descr="http://www.laerdal.info/doc/6253372/images/s/AAIUBJ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3552" y="2770783"/>
            <a:ext cx="884101" cy="54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530749" y="5822792"/>
            <a:ext cx="1702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2009</a:t>
            </a:r>
          </a:p>
          <a:p>
            <a:endParaRPr lang="cs-CZ" sz="2000" dirty="0"/>
          </a:p>
        </p:txBody>
      </p:sp>
      <p:pic>
        <p:nvPicPr>
          <p:cNvPr id="17" name="Picture 8" descr="http://www.ultraschallgeraete.de/fileadmin/upload/images/products/Siemens%20Acuson%2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5096" y="3640331"/>
            <a:ext cx="573272" cy="1330095"/>
          </a:xfrm>
          <a:prstGeom prst="rect">
            <a:avLst/>
          </a:prstGeom>
          <a:noFill/>
        </p:spPr>
      </p:pic>
      <p:pic>
        <p:nvPicPr>
          <p:cNvPr id="22" name="Picture 2" descr="C:\Data\Mik\school\New Physiology\rooms\SimCentre\IMAG04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43"/>
          <a:stretch/>
        </p:blipFill>
        <p:spPr bwMode="auto">
          <a:xfrm>
            <a:off x="5216684" y="2422565"/>
            <a:ext cx="2217847" cy="1584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15006" r="12918" b="14996"/>
          <a:stretch/>
        </p:blipFill>
        <p:spPr>
          <a:xfrm>
            <a:off x="2054343" y="4134477"/>
            <a:ext cx="1340427" cy="872837"/>
          </a:xfrm>
          <a:prstGeom prst="rect">
            <a:avLst/>
          </a:prstGeom>
        </p:spPr>
      </p:pic>
      <p:pic>
        <p:nvPicPr>
          <p:cNvPr id="24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9216453" y="2461303"/>
            <a:ext cx="2140420" cy="145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04" y="3991986"/>
            <a:ext cx="1604409" cy="10314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04017" y="1870242"/>
            <a:ext cx="2103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Clinical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Skills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Lab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(30m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25760" y="1870783"/>
            <a:ext cx="1402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Sim </a:t>
            </a:r>
            <a:r>
              <a:rPr lang="cs-CZ" dirty="0" smtClean="0">
                <a:solidFill>
                  <a:srgbClr val="C00000"/>
                </a:solidFill>
              </a:rPr>
              <a:t>Centrum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/>
              <a:t>(100 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8" name="Rectangle 27"/>
          <p:cNvSpPr/>
          <p:nvPr/>
        </p:nvSpPr>
        <p:spPr>
          <a:xfrm>
            <a:off x="9270893" y="1865821"/>
            <a:ext cx="2029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Centrum lékařských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simulací </a:t>
            </a:r>
            <a:r>
              <a:rPr lang="cs-CZ" dirty="0" smtClean="0"/>
              <a:t>(150+ 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733" y="3305271"/>
            <a:ext cx="1852277" cy="83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36137" r="1602" b="15645"/>
          <a:stretch/>
        </p:blipFill>
        <p:spPr>
          <a:xfrm>
            <a:off x="5403767" y="4294546"/>
            <a:ext cx="1926895" cy="6343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r="28221"/>
          <a:stretch/>
        </p:blipFill>
        <p:spPr>
          <a:xfrm>
            <a:off x="7447146" y="3980329"/>
            <a:ext cx="540435" cy="9671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r="28221"/>
          <a:stretch/>
        </p:blipFill>
        <p:spPr>
          <a:xfrm>
            <a:off x="7725679" y="3797449"/>
            <a:ext cx="540435" cy="9671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39" y="3855273"/>
            <a:ext cx="1269596" cy="98790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55" y="4256851"/>
            <a:ext cx="1269596" cy="987905"/>
          </a:xfrm>
          <a:prstGeom prst="rect">
            <a:avLst/>
          </a:prstGeom>
        </p:spPr>
      </p:pic>
      <p:sp>
        <p:nvSpPr>
          <p:cNvPr id="49" name="Cloud 48"/>
          <p:cNvSpPr/>
          <p:nvPr/>
        </p:nvSpPr>
        <p:spPr>
          <a:xfrm>
            <a:off x="1043237" y="5507937"/>
            <a:ext cx="1354559" cy="9247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IDEA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1957668" y="2519339"/>
            <a:ext cx="9627612" cy="2682398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508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58" y="4176944"/>
            <a:ext cx="799555" cy="93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3" y="3719689"/>
            <a:ext cx="798488" cy="96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332" y="3107634"/>
            <a:ext cx="1021646" cy="1148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Content Placeholder 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 r="32973"/>
          <a:stretch/>
        </p:blipFill>
        <p:spPr>
          <a:xfrm>
            <a:off x="5501432" y="2686233"/>
            <a:ext cx="986060" cy="103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68" y="3566583"/>
            <a:ext cx="816003" cy="100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05" y="3399968"/>
            <a:ext cx="779775" cy="94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-905" r="14459" b="45349"/>
          <a:stretch/>
        </p:blipFill>
        <p:spPr>
          <a:xfrm>
            <a:off x="1937733" y="2586703"/>
            <a:ext cx="1064185" cy="106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77" y="3091899"/>
            <a:ext cx="938909" cy="116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69" y="3342822"/>
            <a:ext cx="861135" cy="105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04" y="3167234"/>
            <a:ext cx="861135" cy="104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52" y="3968480"/>
            <a:ext cx="764532" cy="92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6" t="-582" r="6250" b="17022"/>
          <a:stretch/>
        </p:blipFill>
        <p:spPr>
          <a:xfrm>
            <a:off x="8277754" y="4067290"/>
            <a:ext cx="982066" cy="103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068893" y="4449196"/>
            <a:ext cx="2910473" cy="1200329"/>
          </a:xfrm>
          <a:prstGeom prst="rect">
            <a:avLst/>
          </a:prstGeom>
          <a:solidFill>
            <a:srgbClr val="FFFFFF"/>
          </a:solidFill>
          <a:ln>
            <a:solidFill>
              <a:srgbClr val="C00000"/>
            </a:solidFill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dirty="0" smtClean="0"/>
              <a:t>Náklady </a:t>
            </a:r>
            <a:r>
              <a:rPr lang="en-US" dirty="0"/>
              <a:t>	</a:t>
            </a:r>
            <a:r>
              <a:rPr lang="en-US" dirty="0" smtClean="0"/>
              <a:t>~ 6M /</a:t>
            </a:r>
            <a:r>
              <a:rPr lang="cs-CZ" dirty="0"/>
              <a:t>7</a:t>
            </a:r>
            <a:r>
              <a:rPr lang="en-US" dirty="0" smtClean="0"/>
              <a:t> let</a:t>
            </a:r>
          </a:p>
          <a:p>
            <a:r>
              <a:rPr lang="en-US" dirty="0" err="1" smtClean="0"/>
              <a:t>Plocha</a:t>
            </a:r>
            <a:r>
              <a:rPr lang="en-US" dirty="0"/>
              <a:t>	</a:t>
            </a:r>
            <a:r>
              <a:rPr lang="en-US" dirty="0" smtClean="0"/>
              <a:t>~ 200 m</a:t>
            </a:r>
            <a:r>
              <a:rPr lang="en-US" baseline="30000" dirty="0" smtClean="0"/>
              <a:t>2</a:t>
            </a:r>
          </a:p>
          <a:p>
            <a:r>
              <a:rPr lang="cs-CZ" dirty="0" smtClean="0"/>
              <a:t>Výuka</a:t>
            </a:r>
            <a:r>
              <a:rPr lang="en-US" dirty="0" smtClean="0"/>
              <a:t>	~ 800 student/r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en-US" dirty="0" smtClean="0"/>
              <a:t>~ </a:t>
            </a:r>
            <a:r>
              <a:rPr lang="cs-CZ" dirty="0" smtClean="0"/>
              <a:t>9.500 hod</a:t>
            </a:r>
            <a:r>
              <a:rPr lang="en-US" dirty="0" smtClean="0"/>
              <a:t>/r</a:t>
            </a:r>
          </a:p>
        </p:txBody>
      </p:sp>
      <p:pic>
        <p:nvPicPr>
          <p:cNvPr id="50" name="Picture 49" descr="Screen Clipping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9387" r="11314" b="10393"/>
          <a:stretch/>
        </p:blipFill>
        <p:spPr>
          <a:xfrm>
            <a:off x="4854737" y="3732638"/>
            <a:ext cx="870857" cy="115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1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4031482" y="2692247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4055643" y="2692247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38200" y="4555717"/>
            <a:ext cx="4261226" cy="2110448"/>
            <a:chOff x="609909" y="4613906"/>
            <a:chExt cx="4261226" cy="2110448"/>
          </a:xfrm>
        </p:grpSpPr>
        <p:sp>
          <p:nvSpPr>
            <p:cNvPr id="23" name="Isosceles Triangle 22"/>
            <p:cNvSpPr/>
            <p:nvPr/>
          </p:nvSpPr>
          <p:spPr>
            <a:xfrm rot="13954584" flipV="1">
              <a:off x="3231376" y="4263047"/>
              <a:ext cx="1069258" cy="221026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9909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" t="12365" r="17068" b="28925"/>
            <a:stretch/>
          </p:blipFill>
          <p:spPr>
            <a:xfrm>
              <a:off x="716831" y="5104027"/>
              <a:ext cx="2463066" cy="14507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49000" y="4613906"/>
              <a:ext cx="286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C</a:t>
              </a:r>
              <a:r>
                <a:rPr lang="cs-CZ" sz="2800" b="1" dirty="0" smtClean="0">
                  <a:solidFill>
                    <a:srgbClr val="C00000"/>
                  </a:solidFill>
                </a:rPr>
                <a:t>í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le -</a:t>
              </a:r>
              <a:r>
                <a:rPr lang="en-US" sz="2800" b="1" dirty="0">
                  <a:solidFill>
                    <a:srgbClr val="C00000"/>
                  </a:solidFill>
                </a:rPr>
                <a:t>&gt;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Kurikulum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67624" y="1971998"/>
            <a:ext cx="4295821" cy="2050506"/>
            <a:chOff x="6739333" y="2030187"/>
            <a:chExt cx="4295821" cy="2050506"/>
          </a:xfrm>
        </p:grpSpPr>
        <p:sp>
          <p:nvSpPr>
            <p:cNvPr id="25" name="Isosceles Triangle 24"/>
            <p:cNvSpPr/>
            <p:nvPr/>
          </p:nvSpPr>
          <p:spPr>
            <a:xfrm rot="13954584" flipH="1">
              <a:off x="7309834" y="2265288"/>
              <a:ext cx="1069258" cy="221026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929066" y="2030187"/>
              <a:ext cx="3106088" cy="2050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1481" y="2061911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Metodika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724" y="2637616"/>
              <a:ext cx="2085746" cy="125911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881485" y="4615659"/>
            <a:ext cx="4358867" cy="2050506"/>
            <a:chOff x="6653194" y="4673848"/>
            <a:chExt cx="4358867" cy="2050506"/>
          </a:xfrm>
        </p:grpSpPr>
        <p:sp>
          <p:nvSpPr>
            <p:cNvPr id="24" name="Isosceles Triangle 23"/>
            <p:cNvSpPr/>
            <p:nvPr/>
          </p:nvSpPr>
          <p:spPr>
            <a:xfrm rot="7645416" flipH="1" flipV="1">
              <a:off x="7223695" y="4263050"/>
              <a:ext cx="1069258" cy="221026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05973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1481" y="4791362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Zdroje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663" y="5432096"/>
              <a:ext cx="1201870" cy="542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34" y="5899803"/>
              <a:ext cx="2020156" cy="587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758" y="4808505"/>
              <a:ext cx="1607200" cy="9676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838200" y="1962208"/>
            <a:ext cx="4306725" cy="2076083"/>
            <a:chOff x="609909" y="2020397"/>
            <a:chExt cx="4306725" cy="2076083"/>
          </a:xfrm>
        </p:grpSpPr>
        <p:grpSp>
          <p:nvGrpSpPr>
            <p:cNvPr id="32" name="Group 31"/>
            <p:cNvGrpSpPr/>
            <p:nvPr/>
          </p:nvGrpSpPr>
          <p:grpSpPr>
            <a:xfrm>
              <a:off x="609909" y="2020397"/>
              <a:ext cx="4306725" cy="2050506"/>
              <a:chOff x="609909" y="2020397"/>
              <a:chExt cx="4306725" cy="2050506"/>
            </a:xfrm>
          </p:grpSpPr>
          <p:sp>
            <p:nvSpPr>
              <p:cNvPr id="22" name="Isosceles Triangle 21"/>
              <p:cNvSpPr/>
              <p:nvPr/>
            </p:nvSpPr>
            <p:spPr>
              <a:xfrm rot="7645416">
                <a:off x="3276875" y="2265285"/>
                <a:ext cx="1069258" cy="2210260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09909" y="2020397"/>
                <a:ext cx="3106088" cy="20505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39018" y="2030557"/>
                <a:ext cx="1343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Experti</a:t>
                </a:r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09" y="2435376"/>
              <a:ext cx="878230" cy="137628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319" y="2720193"/>
              <a:ext cx="974708" cy="137628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1" t="2556" r="20310" b="8373"/>
            <a:stretch/>
          </p:blipFill>
          <p:spPr>
            <a:xfrm>
              <a:off x="641868" y="2105667"/>
              <a:ext cx="939085" cy="138996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8713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SIM @ LF1 - </a:t>
            </a:r>
            <a:r>
              <a:rPr lang="cs-CZ" dirty="0" smtClean="0">
                <a:solidFill>
                  <a:srgbClr val="C00000"/>
                </a:solidFill>
              </a:rPr>
              <a:t>Kurikulum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97267" y="1681163"/>
            <a:ext cx="6122836" cy="823912"/>
          </a:xfrm>
        </p:spPr>
        <p:txBody>
          <a:bodyPr/>
          <a:lstStyle/>
          <a:p>
            <a:r>
              <a:rPr lang="cs-CZ" dirty="0" smtClean="0"/>
              <a:t>Kurikulum - Integrace 2016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40263"/>
              </p:ext>
            </p:extLst>
          </p:nvPr>
        </p:nvGraphicFramePr>
        <p:xfrm>
          <a:off x="497268" y="2738411"/>
          <a:ext cx="10954502" cy="4365969"/>
        </p:xfrm>
        <a:graphic>
          <a:graphicData uri="http://schemas.openxmlformats.org/drawingml/2006/table">
            <a:tbl>
              <a:tblPr/>
              <a:tblGrid>
                <a:gridCol w="721932"/>
                <a:gridCol w="1935480"/>
                <a:gridCol w="495300"/>
                <a:gridCol w="1056460"/>
                <a:gridCol w="1752233"/>
                <a:gridCol w="498387"/>
                <a:gridCol w="4494710"/>
              </a:tblGrid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</a:rPr>
                        <a:t>roč.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</a:rPr>
                        <a:t>zimní semestr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</a:rPr>
                        <a:t>hod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</a:rPr>
                        <a:t>letní semestr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cs-CZ" sz="1800" b="1" dirty="0" smtClean="0">
                          <a:effectLst/>
                          <a:latin typeface="Calibri" panose="020F0502020204030204" pitchFamily="34" charset="0"/>
                        </a:rPr>
                        <a:t>hod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cíle</a:t>
                      </a:r>
                      <a:endParaRPr lang="en-US" sz="18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42642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cs-CZ" sz="1800" dirty="0" smtClean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First Aid Intro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86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First Aid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cs-CZ" sz="18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UMSIM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podpora životních funkcí</a:t>
                      </a:r>
                      <a:endPara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Physiology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UMSIM  </a:t>
                      </a:r>
                      <a:r>
                        <a:rPr lang="cs-CZ" sz="1800" b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Instructor</a:t>
                      </a:r>
                      <a:endParaRPr lang="en-US" sz="18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Physiology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Patient</a:t>
                      </a:r>
                      <a:r>
                        <a:rPr lang="cs-CZ" sz="18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Care 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cs-CZ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3550" marR="0" lvl="0" indent="-2905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Monitorování základních životních funkcí</a:t>
                      </a:r>
                      <a:br>
                        <a:rPr lang="cs-CZ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cs-CZ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identifikace jejich poruch</a:t>
                      </a:r>
                      <a:endPara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4951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Physio</a:t>
                      </a: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800" dirty="0" err="1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Instructor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Path. Physiology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Physiology </a:t>
                      </a: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</a:rPr>
                        <a:t>SIM I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Analýza a pochopení souvislostí poruch </a:t>
                      </a:r>
                      <a:endPara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4151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Physiology SIM II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Pokročilá podpora životních funkcí</a:t>
                      </a:r>
                      <a:endPara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Trauma ALS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Vedené kazuistiky u běžných symptomů </a:t>
                      </a:r>
                      <a:endParaRPr lang="en-US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3550" marR="0" lvl="0" indent="-2905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Samostatné praktické řešení kazuistik 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diagnostic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cs-CZ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 terapeutická rozvaha)</a:t>
                      </a:r>
                      <a:endParaRPr lang="en-US" sz="16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3038" marR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1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SIM @ LF1 </a:t>
            </a:r>
            <a:r>
              <a:rPr lang="cs-CZ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Kurikulum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390000" cy="823912"/>
          </a:xfrm>
        </p:spPr>
        <p:txBody>
          <a:bodyPr/>
          <a:lstStyle/>
          <a:p>
            <a:r>
              <a:rPr lang="cs-CZ" dirty="0" smtClean="0"/>
              <a:t>Dovednosti (Log </a:t>
            </a:r>
            <a:r>
              <a:rPr lang="cs-CZ" dirty="0" err="1" smtClean="0"/>
              <a:t>Book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149103" y="2246282"/>
            <a:ext cx="3616712" cy="823912"/>
          </a:xfrm>
        </p:spPr>
        <p:txBody>
          <a:bodyPr/>
          <a:lstStyle/>
          <a:p>
            <a:pPr algn="ctr"/>
            <a:r>
              <a:rPr lang="cs-CZ" b="0" dirty="0" smtClean="0">
                <a:solidFill>
                  <a:srgbClr val="C00000"/>
                </a:solidFill>
              </a:rPr>
              <a:t>Matrix kurikula</a:t>
            </a:r>
            <a:endParaRPr lang="en-US" b="0" dirty="0">
              <a:solidFill>
                <a:srgbClr val="C0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1" y="2891062"/>
            <a:ext cx="2570076" cy="3240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70" y="3276545"/>
            <a:ext cx="2540670" cy="3228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02" y="3276545"/>
            <a:ext cx="3616713" cy="4109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 rot="1018275">
            <a:off x="2834176" y="4368697"/>
            <a:ext cx="1572232" cy="506103"/>
          </a:xfrm>
          <a:prstGeom prst="rightArrow">
            <a:avLst>
              <a:gd name="adj1" fmla="val 50000"/>
              <a:gd name="adj2" fmla="val 1367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8"/>
          <p:cNvSpPr txBox="1">
            <a:spLocks/>
          </p:cNvSpPr>
          <p:nvPr/>
        </p:nvSpPr>
        <p:spPr>
          <a:xfrm>
            <a:off x="8255361" y="1641404"/>
            <a:ext cx="339000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Základní znalosti</a:t>
            </a:r>
            <a:endParaRPr lang="en-US" dirty="0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9"/>
          <a:stretch/>
        </p:blipFill>
        <p:spPr>
          <a:xfrm>
            <a:off x="8410791" y="2969821"/>
            <a:ext cx="2262457" cy="1472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0" r="2470" b="55120"/>
          <a:stretch/>
        </p:blipFill>
        <p:spPr>
          <a:xfrm>
            <a:off x="8962996" y="3133934"/>
            <a:ext cx="2262457" cy="118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91" y="4903614"/>
            <a:ext cx="2542498" cy="1677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ight Arrow 16"/>
          <p:cNvSpPr/>
          <p:nvPr/>
        </p:nvSpPr>
        <p:spPr>
          <a:xfrm rot="9294209">
            <a:off x="7373819" y="4302264"/>
            <a:ext cx="1572232" cy="506103"/>
          </a:xfrm>
          <a:prstGeom prst="rightArrow">
            <a:avLst>
              <a:gd name="adj1" fmla="val 50000"/>
              <a:gd name="adj2" fmla="val 13679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26" y="5464897"/>
            <a:ext cx="2528592" cy="1763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19"/>
          <a:stretch/>
        </p:blipFill>
        <p:spPr>
          <a:xfrm>
            <a:off x="9575009" y="3364510"/>
            <a:ext cx="2262457" cy="1046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4"/>
          <a:stretch/>
        </p:blipFill>
        <p:spPr>
          <a:xfrm>
            <a:off x="9887340" y="3608263"/>
            <a:ext cx="2262457" cy="754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160723219"/>
              </p:ext>
            </p:extLst>
          </p:nvPr>
        </p:nvGraphicFramePr>
        <p:xfrm>
          <a:off x="9342776" y="3026599"/>
          <a:ext cx="2849224" cy="3626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505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animBg="1"/>
      <p:bldP spid="17" grpId="0" animBg="1"/>
      <p:bldGraphic spid="1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4031482" y="2692247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4055643" y="2692247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967624" y="1971998"/>
            <a:ext cx="4295821" cy="2050506"/>
            <a:chOff x="6739333" y="2030187"/>
            <a:chExt cx="4295821" cy="2050506"/>
          </a:xfrm>
        </p:grpSpPr>
        <p:sp>
          <p:nvSpPr>
            <p:cNvPr id="25" name="Isosceles Triangle 24"/>
            <p:cNvSpPr/>
            <p:nvPr/>
          </p:nvSpPr>
          <p:spPr>
            <a:xfrm rot="13954584" flipH="1">
              <a:off x="7309834" y="2265288"/>
              <a:ext cx="1069258" cy="2210260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929066" y="2030187"/>
              <a:ext cx="3106088" cy="20505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1481" y="2061911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Metodika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724" y="2637616"/>
              <a:ext cx="2085746" cy="12591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6881485" y="4615659"/>
            <a:ext cx="4358867" cy="2050506"/>
            <a:chOff x="6653194" y="4673848"/>
            <a:chExt cx="4358867" cy="2050506"/>
          </a:xfrm>
        </p:grpSpPr>
        <p:sp>
          <p:nvSpPr>
            <p:cNvPr id="24" name="Isosceles Triangle 23"/>
            <p:cNvSpPr/>
            <p:nvPr/>
          </p:nvSpPr>
          <p:spPr>
            <a:xfrm rot="7645416" flipH="1" flipV="1">
              <a:off x="7223695" y="4263050"/>
              <a:ext cx="1069258" cy="221026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05973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1481" y="4791362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Zdroje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663" y="5432096"/>
              <a:ext cx="1201870" cy="542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34" y="5899803"/>
              <a:ext cx="2020156" cy="587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758" y="4808505"/>
              <a:ext cx="1607200" cy="9676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838200" y="1962208"/>
            <a:ext cx="4306725" cy="2076083"/>
            <a:chOff x="609909" y="2020397"/>
            <a:chExt cx="4306725" cy="2076083"/>
          </a:xfrm>
        </p:grpSpPr>
        <p:grpSp>
          <p:nvGrpSpPr>
            <p:cNvPr id="32" name="Group 31"/>
            <p:cNvGrpSpPr/>
            <p:nvPr/>
          </p:nvGrpSpPr>
          <p:grpSpPr>
            <a:xfrm>
              <a:off x="609909" y="2020397"/>
              <a:ext cx="4306725" cy="2050506"/>
              <a:chOff x="609909" y="2020397"/>
              <a:chExt cx="4306725" cy="2050506"/>
            </a:xfrm>
          </p:grpSpPr>
          <p:sp>
            <p:nvSpPr>
              <p:cNvPr id="22" name="Isosceles Triangle 21"/>
              <p:cNvSpPr/>
              <p:nvPr/>
            </p:nvSpPr>
            <p:spPr>
              <a:xfrm rot="7645416">
                <a:off x="3276875" y="2265285"/>
                <a:ext cx="1069258" cy="2210260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09909" y="2020397"/>
                <a:ext cx="3106088" cy="20505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39018" y="2030557"/>
                <a:ext cx="1343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Experti</a:t>
                </a:r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09" y="2435376"/>
              <a:ext cx="878230" cy="137628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319" y="2720193"/>
              <a:ext cx="974708" cy="137628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1" t="2556" r="20310" b="8373"/>
            <a:stretch/>
          </p:blipFill>
          <p:spPr>
            <a:xfrm>
              <a:off x="641868" y="2105667"/>
              <a:ext cx="939085" cy="138996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838200" y="4555717"/>
            <a:ext cx="4220586" cy="2110448"/>
            <a:chOff x="609909" y="4613906"/>
            <a:chExt cx="4220586" cy="2110448"/>
          </a:xfrm>
        </p:grpSpPr>
        <p:sp>
          <p:nvSpPr>
            <p:cNvPr id="37" name="Isosceles Triangle 36"/>
            <p:cNvSpPr/>
            <p:nvPr/>
          </p:nvSpPr>
          <p:spPr>
            <a:xfrm rot="13954584" flipV="1">
              <a:off x="3190736" y="4263047"/>
              <a:ext cx="1069258" cy="221026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09909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" t="12365" r="17068" b="28925"/>
            <a:stretch/>
          </p:blipFill>
          <p:spPr>
            <a:xfrm>
              <a:off x="676191" y="5104027"/>
              <a:ext cx="2463066" cy="145073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88142" y="4613906"/>
              <a:ext cx="262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cs-CZ" sz="2800" dirty="0" smtClean="0">
                  <a:solidFill>
                    <a:schemeClr val="bg1">
                      <a:lumMod val="50000"/>
                    </a:schemeClr>
                  </a:solidFill>
                </a:rPr>
                <a:t>í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le -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Kurikulum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1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SIM @ LF1 </a:t>
            </a:r>
            <a:r>
              <a:rPr lang="cs-CZ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Metodika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280852" cy="823912"/>
          </a:xfrm>
        </p:spPr>
        <p:txBody>
          <a:bodyPr/>
          <a:lstStyle/>
          <a:p>
            <a:r>
              <a:rPr lang="cs-CZ" dirty="0" smtClean="0"/>
              <a:t>Specifika SIM výuky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9" y="2811781"/>
            <a:ext cx="4280852" cy="3377882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Lektoři:studenti</a:t>
            </a:r>
            <a:r>
              <a:rPr lang="cs-CZ" sz="2400" dirty="0" smtClean="0"/>
              <a:t>	 1:4</a:t>
            </a:r>
          </a:p>
          <a:p>
            <a:r>
              <a:rPr lang="en-US" sz="2400" dirty="0"/>
              <a:t>A</a:t>
            </a:r>
            <a:r>
              <a:rPr lang="cs-CZ" sz="2400" dirty="0" err="1" smtClean="0"/>
              <a:t>ktivní</a:t>
            </a:r>
            <a:endParaRPr lang="cs-CZ" sz="2400" dirty="0" smtClean="0"/>
          </a:p>
          <a:p>
            <a:r>
              <a:rPr lang="cs-CZ" sz="2400" dirty="0" smtClean="0"/>
              <a:t>Individuální a pro všechny</a:t>
            </a:r>
          </a:p>
          <a:p>
            <a:r>
              <a:rPr lang="cs-CZ" sz="2400" dirty="0" smtClean="0"/>
              <a:t>Reflexe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=</a:t>
            </a:r>
            <a:r>
              <a:rPr lang="en-US" sz="2400" dirty="0" smtClean="0"/>
              <a:t>&gt; </a:t>
            </a:r>
            <a:r>
              <a:rPr lang="en-US" sz="2400" dirty="0"/>
              <a:t>Nov</a:t>
            </a:r>
            <a:r>
              <a:rPr lang="cs-CZ" sz="2400" dirty="0"/>
              <a:t>á</a:t>
            </a:r>
            <a:r>
              <a:rPr lang="en-US" sz="2400" dirty="0"/>
              <a:t> </a:t>
            </a:r>
            <a:r>
              <a:rPr lang="en-US" sz="2400" dirty="0" err="1"/>
              <a:t>metodika</a:t>
            </a:r>
            <a:endParaRPr lang="cs-CZ" sz="2400" dirty="0"/>
          </a:p>
          <a:p>
            <a:pPr marL="0" indent="0">
              <a:buNone/>
            </a:pPr>
            <a:r>
              <a:rPr lang="en-US" sz="2400" dirty="0" smtClean="0"/>
              <a:t>=&gt;</a:t>
            </a:r>
            <a:r>
              <a:rPr lang="cs-CZ" sz="2400" dirty="0" smtClean="0"/>
              <a:t> Výchova lektorů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04560" y="1681163"/>
            <a:ext cx="5350828" cy="823912"/>
          </a:xfrm>
        </p:spPr>
        <p:txBody>
          <a:bodyPr/>
          <a:lstStyle/>
          <a:p>
            <a:r>
              <a:rPr lang="en-US" dirty="0" err="1" smtClean="0"/>
              <a:t>Zdroje</a:t>
            </a:r>
            <a:r>
              <a:rPr lang="cs-CZ" dirty="0" smtClean="0"/>
              <a:t> zkušeností</a:t>
            </a:r>
            <a:endParaRPr lang="en-US" dirty="0"/>
          </a:p>
        </p:txBody>
      </p:sp>
      <p:pic>
        <p:nvPicPr>
          <p:cNvPr id="16" name="Content Placeholder 1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86" y="2657485"/>
            <a:ext cx="2124363" cy="109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1142" r="6341" b="419"/>
          <a:stretch/>
        </p:blipFill>
        <p:spPr>
          <a:xfrm>
            <a:off x="6687971" y="3977085"/>
            <a:ext cx="3275228" cy="121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0009715" y="2773680"/>
            <a:ext cx="136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Zahrani</a:t>
            </a:r>
            <a:r>
              <a:rPr lang="cs-CZ" dirty="0" smtClean="0"/>
              <a:t>ční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73" y="5263724"/>
            <a:ext cx="1841022" cy="136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33" y="3109731"/>
            <a:ext cx="983847" cy="2849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233" y="4425034"/>
            <a:ext cx="784861" cy="2461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504" y="5745155"/>
            <a:ext cx="601981" cy="5503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030987" y="5439376"/>
            <a:ext cx="136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Vlastní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009715" y="4106528"/>
            <a:ext cx="136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Domácí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504" y="4729741"/>
            <a:ext cx="763590" cy="274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0" r="50494"/>
          <a:stretch/>
        </p:blipFill>
        <p:spPr>
          <a:xfrm>
            <a:off x="10506704" y="3398415"/>
            <a:ext cx="924559" cy="379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r="10650"/>
          <a:stretch/>
        </p:blipFill>
        <p:spPr>
          <a:xfrm>
            <a:off x="8161073" y="2668469"/>
            <a:ext cx="1818162" cy="108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45" y="3332781"/>
            <a:ext cx="723265" cy="31762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740229" y="2407102"/>
            <a:ext cx="428897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04560" y="2407102"/>
            <a:ext cx="543632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1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SIM @ LF1 - </a:t>
            </a:r>
            <a:r>
              <a:rPr lang="cs-CZ" dirty="0" smtClean="0">
                <a:solidFill>
                  <a:srgbClr val="C00000"/>
                </a:solidFill>
              </a:rPr>
              <a:t>zkušenosti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92085"/>
            <a:ext cx="5157787" cy="512989"/>
          </a:xfrm>
        </p:spPr>
        <p:txBody>
          <a:bodyPr/>
          <a:lstStyle/>
          <a:p>
            <a:r>
              <a:rPr lang="cs-CZ" dirty="0" smtClean="0"/>
              <a:t>Výuka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200525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Cíle </a:t>
            </a:r>
            <a:r>
              <a:rPr lang="cs-CZ" dirty="0" smtClean="0">
                <a:solidFill>
                  <a:srgbClr val="C00000"/>
                </a:solidFill>
              </a:rPr>
              <a:t>napřed		</a:t>
            </a:r>
            <a:r>
              <a:rPr lang="cs-CZ" dirty="0" smtClean="0"/>
              <a:t>jednoduché</a:t>
            </a:r>
            <a:endParaRPr lang="cs-CZ" dirty="0"/>
          </a:p>
          <a:p>
            <a:r>
              <a:rPr lang="cs-CZ" dirty="0"/>
              <a:t>Prahový efekt	</a:t>
            </a:r>
            <a:r>
              <a:rPr lang="cs-CZ" dirty="0" smtClean="0"/>
              <a:t>?6h /sem.</a:t>
            </a:r>
            <a:endParaRPr lang="cs-CZ" dirty="0"/>
          </a:p>
          <a:p>
            <a:r>
              <a:rPr lang="cs-CZ" dirty="0"/>
              <a:t>Délka lekce	</a:t>
            </a:r>
            <a:r>
              <a:rPr lang="cs-CZ" dirty="0" smtClean="0"/>
              <a:t>	2h </a:t>
            </a:r>
            <a:r>
              <a:rPr lang="cs-CZ" dirty="0"/>
              <a:t>- 4h</a:t>
            </a:r>
          </a:p>
          <a:p>
            <a:r>
              <a:rPr lang="cs-CZ" dirty="0"/>
              <a:t>Velikost skupiny	</a:t>
            </a:r>
            <a:r>
              <a:rPr lang="cs-CZ" dirty="0" smtClean="0"/>
              <a:t>1:6</a:t>
            </a:r>
          </a:p>
          <a:p>
            <a:r>
              <a:rPr lang="cs-CZ" dirty="0" smtClean="0"/>
              <a:t>Učebny		variabilní</a:t>
            </a:r>
            <a:r>
              <a:rPr lang="en-US" dirty="0" smtClean="0"/>
              <a:t>!</a:t>
            </a:r>
            <a:r>
              <a:rPr lang="cs-CZ" dirty="0" smtClean="0"/>
              <a:t> </a:t>
            </a:r>
            <a:r>
              <a:rPr lang="en-US" dirty="0" smtClean="0"/>
              <a:t>VELK</a:t>
            </a:r>
            <a:r>
              <a:rPr lang="cs-CZ" dirty="0" smtClean="0"/>
              <a:t>É</a:t>
            </a:r>
            <a:r>
              <a:rPr lang="en-US" dirty="0" smtClean="0"/>
              <a:t>!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Podrobný scénář	(minutový)</a:t>
            </a:r>
          </a:p>
          <a:p>
            <a:r>
              <a:rPr lang="cs-CZ" dirty="0" smtClean="0"/>
              <a:t>Paralelní skupiny	</a:t>
            </a:r>
            <a:r>
              <a:rPr lang="cs-CZ" dirty="0" err="1" smtClean="0"/>
              <a:t>cave</a:t>
            </a:r>
            <a:endParaRPr lang="cs-CZ" dirty="0" smtClean="0"/>
          </a:p>
          <a:p>
            <a:r>
              <a:rPr lang="cs-CZ" dirty="0" smtClean="0"/>
              <a:t>Příprava studentů předem, diskusní seminář jinde</a:t>
            </a:r>
          </a:p>
          <a:p>
            <a:r>
              <a:rPr lang="cs-CZ" dirty="0" smtClean="0"/>
              <a:t>Okamžitý feedback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69628" y="1992085"/>
            <a:ext cx="3985759" cy="512989"/>
          </a:xfrm>
        </p:spPr>
        <p:txBody>
          <a:bodyPr/>
          <a:lstStyle/>
          <a:p>
            <a:r>
              <a:rPr lang="cs-CZ" dirty="0" smtClean="0"/>
              <a:t>Lektoři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69628" y="2505075"/>
            <a:ext cx="4071258" cy="368458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Absolventi předmětu</a:t>
            </a:r>
          </a:p>
          <a:p>
            <a:r>
              <a:rPr lang="cs-CZ" sz="2400" dirty="0" smtClean="0"/>
              <a:t>Kurs lektorství	12 - 20 h</a:t>
            </a:r>
          </a:p>
          <a:p>
            <a:r>
              <a:rPr lang="cs-CZ" sz="2400" dirty="0" smtClean="0"/>
              <a:t>Dobře definované úlohy</a:t>
            </a:r>
          </a:p>
          <a:p>
            <a:r>
              <a:rPr lang="cs-CZ" sz="2400" dirty="0" smtClean="0"/>
              <a:t>Supervize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40229" y="2407102"/>
            <a:ext cx="510540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40588" y="2407102"/>
            <a:ext cx="420029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9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4031482" y="2692247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4055643" y="2692247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881485" y="4615659"/>
            <a:ext cx="4358867" cy="2050506"/>
            <a:chOff x="6653194" y="4673848"/>
            <a:chExt cx="4358867" cy="2050506"/>
          </a:xfrm>
        </p:grpSpPr>
        <p:sp>
          <p:nvSpPr>
            <p:cNvPr id="24" name="Isosceles Triangle 23"/>
            <p:cNvSpPr/>
            <p:nvPr/>
          </p:nvSpPr>
          <p:spPr>
            <a:xfrm rot="7645416" flipH="1" flipV="1">
              <a:off x="7223695" y="4263050"/>
              <a:ext cx="1069258" cy="221026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05973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1481" y="4791362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Zdroje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663" y="5432096"/>
              <a:ext cx="1201870" cy="542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34" y="5899803"/>
              <a:ext cx="2020156" cy="587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758" y="4808505"/>
              <a:ext cx="1607200" cy="9676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838200" y="1962208"/>
            <a:ext cx="4306725" cy="2076083"/>
            <a:chOff x="609909" y="2020397"/>
            <a:chExt cx="4306725" cy="2076083"/>
          </a:xfrm>
        </p:grpSpPr>
        <p:grpSp>
          <p:nvGrpSpPr>
            <p:cNvPr id="32" name="Group 31"/>
            <p:cNvGrpSpPr/>
            <p:nvPr/>
          </p:nvGrpSpPr>
          <p:grpSpPr>
            <a:xfrm>
              <a:off x="609909" y="2020397"/>
              <a:ext cx="4306725" cy="2050506"/>
              <a:chOff x="609909" y="2020397"/>
              <a:chExt cx="4306725" cy="2050506"/>
            </a:xfrm>
          </p:grpSpPr>
          <p:sp>
            <p:nvSpPr>
              <p:cNvPr id="22" name="Isosceles Triangle 21"/>
              <p:cNvSpPr/>
              <p:nvPr/>
            </p:nvSpPr>
            <p:spPr>
              <a:xfrm rot="7645416">
                <a:off x="3276875" y="2265285"/>
                <a:ext cx="1069258" cy="221026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09909" y="2020397"/>
                <a:ext cx="3106088" cy="205050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39018" y="2030557"/>
                <a:ext cx="1343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C00000"/>
                    </a:solidFill>
                  </a:rPr>
                  <a:t>Experti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09" y="2435376"/>
              <a:ext cx="878230" cy="1376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319" y="2720193"/>
              <a:ext cx="974708" cy="1376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1" t="2556" r="20310" b="8373"/>
            <a:stretch/>
          </p:blipFill>
          <p:spPr>
            <a:xfrm>
              <a:off x="641868" y="2105667"/>
              <a:ext cx="939085" cy="13899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838200" y="4555717"/>
            <a:ext cx="4220586" cy="2110448"/>
            <a:chOff x="609909" y="4613906"/>
            <a:chExt cx="4220586" cy="2110448"/>
          </a:xfrm>
        </p:grpSpPr>
        <p:sp>
          <p:nvSpPr>
            <p:cNvPr id="37" name="Isosceles Triangle 36"/>
            <p:cNvSpPr/>
            <p:nvPr/>
          </p:nvSpPr>
          <p:spPr>
            <a:xfrm rot="13954584" flipV="1">
              <a:off x="3190736" y="4263047"/>
              <a:ext cx="1069258" cy="221026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09909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" t="12365" r="17068" b="28925"/>
            <a:stretch/>
          </p:blipFill>
          <p:spPr>
            <a:xfrm>
              <a:off x="676191" y="5104027"/>
              <a:ext cx="2463066" cy="145073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88142" y="4613906"/>
              <a:ext cx="262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cs-CZ" sz="2800" dirty="0" smtClean="0">
                  <a:solidFill>
                    <a:schemeClr val="bg1">
                      <a:lumMod val="50000"/>
                    </a:schemeClr>
                  </a:solidFill>
                </a:rPr>
                <a:t>í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le -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Kurikulum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67624" y="1971998"/>
            <a:ext cx="4295821" cy="2050506"/>
            <a:chOff x="6739333" y="2030187"/>
            <a:chExt cx="4295821" cy="2050506"/>
          </a:xfrm>
        </p:grpSpPr>
        <p:sp>
          <p:nvSpPr>
            <p:cNvPr id="42" name="Isosceles Triangle 41"/>
            <p:cNvSpPr/>
            <p:nvPr/>
          </p:nvSpPr>
          <p:spPr>
            <a:xfrm rot="13954584" flipH="1">
              <a:off x="7309834" y="2265288"/>
              <a:ext cx="1069258" cy="221026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929066" y="2030187"/>
              <a:ext cx="3106088" cy="2050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01481" y="2061911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Metodika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724" y="2637616"/>
              <a:ext cx="2085746" cy="1259119"/>
            </a:xfrm>
            <a:prstGeom prst="rect">
              <a:avLst/>
            </a:prstGeom>
          </p:spPr>
        </p:pic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9" y="2038924"/>
            <a:ext cx="2872673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13160" r="-498" b="37388"/>
          <a:stretch/>
        </p:blipFill>
        <p:spPr>
          <a:xfrm>
            <a:off x="3217972" y="2470957"/>
            <a:ext cx="2676088" cy="222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5299" y="4011161"/>
            <a:ext cx="25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rof. Aleksi Šedo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0076" y="4693238"/>
            <a:ext cx="25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rof. Otomar Kittnar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0645" y="5578422"/>
            <a:ext cx="25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Mikuláš Mlček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44454" y="6173976"/>
            <a:ext cx="25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Pavla Mlčková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45" y="3307233"/>
            <a:ext cx="1744046" cy="214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4" t="6922" r="5357" b="-1281"/>
          <a:stretch/>
        </p:blipFill>
        <p:spPr>
          <a:xfrm>
            <a:off x="8166638" y="3690256"/>
            <a:ext cx="1717591" cy="240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9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>
                <a:solidFill>
                  <a:srgbClr val="C00000"/>
                </a:solidFill>
              </a:rPr>
              <a:t>Experti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00" y="2377187"/>
            <a:ext cx="878230" cy="137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10" y="2662004"/>
            <a:ext cx="974708" cy="137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t="2556" r="20310" b="8373"/>
          <a:stretch/>
        </p:blipFill>
        <p:spPr>
          <a:xfrm>
            <a:off x="870159" y="2047478"/>
            <a:ext cx="939085" cy="138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r="15714"/>
          <a:stretch/>
        </p:blipFill>
        <p:spPr>
          <a:xfrm>
            <a:off x="3413192" y="3145875"/>
            <a:ext cx="848159" cy="121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74" y="3596607"/>
            <a:ext cx="1015873" cy="135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r="12970" b="3496"/>
          <a:stretch/>
        </p:blipFill>
        <p:spPr>
          <a:xfrm flipH="1">
            <a:off x="8773006" y="2849618"/>
            <a:ext cx="975904" cy="11345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8" r="18753"/>
          <a:stretch/>
        </p:blipFill>
        <p:spPr>
          <a:xfrm>
            <a:off x="9853332" y="3416895"/>
            <a:ext cx="836208" cy="1267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r="12970" b="3496"/>
          <a:stretch/>
        </p:blipFill>
        <p:spPr>
          <a:xfrm flipH="1">
            <a:off x="7692680" y="2385420"/>
            <a:ext cx="975904" cy="11345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09" y="4268065"/>
            <a:ext cx="974890" cy="113800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6801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>
                <a:solidFill>
                  <a:srgbClr val="C00000"/>
                </a:solidFill>
              </a:rPr>
              <a:t>Výsledky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759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sz="3300" dirty="0" smtClean="0">
                <a:solidFill>
                  <a:srgbClr val="C00000"/>
                </a:solidFill>
                <a:latin typeface="+mj-lt"/>
              </a:rPr>
              <a:t>Porozumění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hlubší </a:t>
            </a:r>
            <a:r>
              <a:rPr lang="cs-CZ" dirty="0">
                <a:latin typeface="+mj-lt"/>
              </a:rPr>
              <a:t>a klinicky motivované porozumění </a:t>
            </a:r>
            <a:r>
              <a:rPr lang="cs-CZ" dirty="0" smtClean="0">
                <a:latin typeface="+mj-lt"/>
              </a:rPr>
              <a:t>pato/fyziologickým procesům</a:t>
            </a:r>
            <a:br>
              <a:rPr lang="cs-CZ" dirty="0" smtClean="0">
                <a:latin typeface="+mj-lt"/>
              </a:rPr>
            </a:br>
            <a:endParaRPr lang="cs-CZ" dirty="0" smtClean="0">
              <a:latin typeface="+mj-lt"/>
            </a:endParaRPr>
          </a:p>
          <a:p>
            <a:r>
              <a:rPr lang="cs-CZ" sz="3300" dirty="0" smtClean="0">
                <a:solidFill>
                  <a:srgbClr val="C00000"/>
                </a:solidFill>
                <a:latin typeface="+mj-lt"/>
              </a:rPr>
              <a:t>Netechnické dovednosti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komunikačních dovednosti,  týmové spolupráce, …</a:t>
            </a:r>
            <a:br>
              <a:rPr lang="cs-CZ" dirty="0" smtClean="0">
                <a:latin typeface="+mj-lt"/>
              </a:rPr>
            </a:br>
            <a:endParaRPr lang="cs-CZ" dirty="0" smtClean="0">
              <a:latin typeface="+mj-lt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M</a:t>
            </a:r>
            <a:r>
              <a:rPr lang="cs-CZ" sz="3200" dirty="0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delov</a:t>
            </a:r>
            <a:r>
              <a:rPr lang="cs-CZ" sz="3200" dirty="0" smtClean="0">
                <a:solidFill>
                  <a:srgbClr val="C00000"/>
                </a:solidFill>
                <a:latin typeface="+mj-lt"/>
              </a:rPr>
              <a:t>é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3200" dirty="0" smtClean="0">
                <a:solidFill>
                  <a:srgbClr val="C00000"/>
                </a:solidFill>
                <a:latin typeface="+mj-lt"/>
              </a:rPr>
              <a:t>ú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ohy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získání </a:t>
            </a:r>
            <a:r>
              <a:rPr lang="cs-CZ" dirty="0">
                <a:latin typeface="+mj-lt"/>
              </a:rPr>
              <a:t>rutinních návyků při řešení nejčastějších klinických </a:t>
            </a:r>
            <a:r>
              <a:rPr lang="cs-CZ" dirty="0" smtClean="0">
                <a:latin typeface="+mj-lt"/>
              </a:rPr>
              <a:t>situací</a:t>
            </a:r>
            <a:br>
              <a:rPr lang="cs-CZ" dirty="0" smtClean="0">
                <a:latin typeface="+mj-lt"/>
              </a:rPr>
            </a:br>
            <a:endParaRPr lang="cs-CZ" dirty="0" smtClean="0">
              <a:latin typeface="+mj-lt"/>
            </a:endParaRPr>
          </a:p>
          <a:p>
            <a:r>
              <a:rPr lang="cs-CZ" sz="3300" dirty="0" smtClean="0">
                <a:solidFill>
                  <a:srgbClr val="C00000"/>
                </a:solidFill>
                <a:latin typeface="+mj-lt"/>
              </a:rPr>
              <a:t>Praktické dovednosti</a:t>
            </a:r>
            <a:r>
              <a:rPr lang="cs-CZ" dirty="0" smtClean="0">
                <a:latin typeface="+mj-lt"/>
              </a:rPr>
              <a:t/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osvojování si běžných výkonů, vyšetřovacích </a:t>
            </a:r>
            <a:r>
              <a:rPr lang="cs-CZ" dirty="0">
                <a:latin typeface="+mj-lt"/>
              </a:rPr>
              <a:t>metod a přístrojové techniky, </a:t>
            </a:r>
            <a:r>
              <a:rPr lang="cs-CZ" dirty="0" smtClean="0">
                <a:latin typeface="+mj-lt"/>
              </a:rPr>
              <a:t>každého lékaře.</a:t>
            </a:r>
          </a:p>
          <a:p>
            <a:endParaRPr lang="cs-CZ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78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>
                <a:solidFill>
                  <a:srgbClr val="C00000"/>
                </a:solidFill>
              </a:rPr>
              <a:t>Shrnutí…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881485" y="4615659"/>
            <a:ext cx="4358867" cy="2050506"/>
            <a:chOff x="6653194" y="4673848"/>
            <a:chExt cx="4358867" cy="2050506"/>
          </a:xfrm>
        </p:grpSpPr>
        <p:sp>
          <p:nvSpPr>
            <p:cNvPr id="24" name="Isosceles Triangle 23"/>
            <p:cNvSpPr/>
            <p:nvPr/>
          </p:nvSpPr>
          <p:spPr>
            <a:xfrm rot="7645416" flipH="1" flipV="1">
              <a:off x="7223695" y="4263050"/>
              <a:ext cx="1069258" cy="221026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05973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1481" y="4791362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Zdroje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663" y="5432096"/>
              <a:ext cx="1201870" cy="542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34" y="5899803"/>
              <a:ext cx="2020156" cy="587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758" y="4808505"/>
              <a:ext cx="1607200" cy="9676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838200" y="1962208"/>
            <a:ext cx="4306725" cy="2076083"/>
            <a:chOff x="609909" y="2020397"/>
            <a:chExt cx="4306725" cy="2076083"/>
          </a:xfrm>
        </p:grpSpPr>
        <p:grpSp>
          <p:nvGrpSpPr>
            <p:cNvPr id="32" name="Group 31"/>
            <p:cNvGrpSpPr/>
            <p:nvPr/>
          </p:nvGrpSpPr>
          <p:grpSpPr>
            <a:xfrm>
              <a:off x="609909" y="2020397"/>
              <a:ext cx="4306725" cy="2050506"/>
              <a:chOff x="609909" y="2020397"/>
              <a:chExt cx="4306725" cy="2050506"/>
            </a:xfrm>
          </p:grpSpPr>
          <p:sp>
            <p:nvSpPr>
              <p:cNvPr id="22" name="Isosceles Triangle 21"/>
              <p:cNvSpPr/>
              <p:nvPr/>
            </p:nvSpPr>
            <p:spPr>
              <a:xfrm rot="7645416">
                <a:off x="3276875" y="2010455"/>
                <a:ext cx="1069258" cy="2210260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09909" y="2020397"/>
                <a:ext cx="3106088" cy="20505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39018" y="2030557"/>
                <a:ext cx="1343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Experti</a:t>
                </a:r>
                <a:endParaRPr lang="en-US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09" y="2435376"/>
              <a:ext cx="878230" cy="137628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319" y="2720193"/>
              <a:ext cx="974708" cy="137628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1" t="2556" r="20310" b="8373"/>
            <a:stretch/>
          </p:blipFill>
          <p:spPr>
            <a:xfrm>
              <a:off x="728956" y="2105667"/>
              <a:ext cx="939085" cy="138996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softEdge rad="112500"/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838200" y="4555717"/>
            <a:ext cx="4220586" cy="2110448"/>
            <a:chOff x="609909" y="4613906"/>
            <a:chExt cx="4220586" cy="2110448"/>
          </a:xfrm>
        </p:grpSpPr>
        <p:sp>
          <p:nvSpPr>
            <p:cNvPr id="37" name="Isosceles Triangle 36"/>
            <p:cNvSpPr/>
            <p:nvPr/>
          </p:nvSpPr>
          <p:spPr>
            <a:xfrm rot="13954584" flipV="1">
              <a:off x="3190736" y="4263047"/>
              <a:ext cx="1069258" cy="221026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09909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" t="12365" r="17068" b="28925"/>
            <a:stretch/>
          </p:blipFill>
          <p:spPr>
            <a:xfrm>
              <a:off x="676191" y="5104027"/>
              <a:ext cx="2463066" cy="145073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88142" y="4613906"/>
              <a:ext cx="262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cs-CZ" sz="2800" dirty="0" smtClean="0">
                  <a:solidFill>
                    <a:schemeClr val="bg1">
                      <a:lumMod val="50000"/>
                    </a:schemeClr>
                  </a:solidFill>
                </a:rPr>
                <a:t>í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le -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&gt;</a:t>
              </a:r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Kurikulum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967624" y="1971998"/>
            <a:ext cx="4295821" cy="2050506"/>
            <a:chOff x="6739333" y="2030187"/>
            <a:chExt cx="4295821" cy="2050506"/>
          </a:xfrm>
        </p:grpSpPr>
        <p:sp>
          <p:nvSpPr>
            <p:cNvPr id="42" name="Isosceles Triangle 41"/>
            <p:cNvSpPr/>
            <p:nvPr/>
          </p:nvSpPr>
          <p:spPr>
            <a:xfrm rot="13954584" flipH="1">
              <a:off x="7309834" y="2010458"/>
              <a:ext cx="1069258" cy="221026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929066" y="2030187"/>
              <a:ext cx="3106088" cy="2050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01481" y="2061911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>
                      <a:lumMod val="50000"/>
                    </a:schemeClr>
                  </a:solidFill>
                </a:rPr>
                <a:t>Metodika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724" y="2637616"/>
              <a:ext cx="2085746" cy="1259119"/>
            </a:xfrm>
            <a:prstGeom prst="rect">
              <a:avLst/>
            </a:prstGeom>
          </p:spPr>
        </p:pic>
      </p:grpSp>
      <p:pic>
        <p:nvPicPr>
          <p:cNvPr id="21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4031482" y="2692247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745518" y="5309988"/>
            <a:ext cx="278843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SIM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 LF1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Náklady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~ 6M /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let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Plocha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~ 200 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Výuka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~ 800 student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ů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/r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~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9.500 hod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8340" y="2101124"/>
            <a:ext cx="2968372" cy="440120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Simulační výuka je …</a:t>
            </a:r>
          </a:p>
          <a:p>
            <a:pPr>
              <a:tabLst>
                <a:tab pos="1603375" algn="l"/>
              </a:tabLst>
            </a:pPr>
            <a:r>
              <a:rPr lang="cs-CZ" b="1" dirty="0" smtClean="0"/>
              <a:t>	…náročná: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Personálně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Prostorově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Provozně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r>
              <a:rPr lang="cs-CZ" dirty="0" smtClean="0"/>
              <a:t>	</a:t>
            </a:r>
            <a:r>
              <a:rPr lang="cs-CZ" dirty="0" smtClean="0">
                <a:solidFill>
                  <a:srgbClr val="C00000"/>
                </a:solidFill>
              </a:rPr>
              <a:t>…</a:t>
            </a:r>
            <a:r>
              <a:rPr lang="en-US" dirty="0" smtClean="0">
                <a:solidFill>
                  <a:srgbClr val="C00000"/>
                </a:solidFill>
              </a:rPr>
              <a:t> je </a:t>
            </a:r>
            <a:r>
              <a:rPr lang="cs-CZ" dirty="0" smtClean="0">
                <a:solidFill>
                  <a:srgbClr val="C00000"/>
                </a:solidFill>
              </a:rPr>
              <a:t>velmi nákladná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28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8274266" y="2144944"/>
            <a:ext cx="2921631" cy="43396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Simulační výuka poskytuje</a:t>
            </a:r>
            <a:r>
              <a:rPr lang="en-US" b="1" dirty="0" smtClean="0"/>
              <a:t> …</a:t>
            </a:r>
            <a:endParaRPr lang="cs-CZ" b="1" dirty="0" smtClean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Zkušenosti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Souvislosti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Netechnické dovednosti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Standardizaci výuky…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algn="r"/>
            <a:r>
              <a:rPr lang="en-US" dirty="0" smtClean="0">
                <a:solidFill>
                  <a:srgbClr val="C00000"/>
                </a:solidFill>
              </a:rPr>
              <a:t>… b</a:t>
            </a:r>
            <a:r>
              <a:rPr lang="cs-CZ" dirty="0" err="1" smtClean="0">
                <a:solidFill>
                  <a:srgbClr val="C00000"/>
                </a:solidFill>
              </a:rPr>
              <a:t>ezpečnost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zdravotn</a:t>
            </a:r>
            <a:r>
              <a:rPr lang="cs-CZ" dirty="0" smtClean="0">
                <a:solidFill>
                  <a:srgbClr val="C00000"/>
                </a:solidFill>
              </a:rPr>
              <a:t>í péče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68" y="4982740"/>
            <a:ext cx="1750765" cy="131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03" y="3766093"/>
            <a:ext cx="1851099" cy="1802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6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Poděkování</a:t>
            </a:r>
            <a:endParaRPr lang="en-US" dirty="0"/>
          </a:p>
        </p:txBody>
      </p:sp>
      <p:sp>
        <p:nvSpPr>
          <p:cNvPr id="6" name="Content Placeholder 15"/>
          <p:cNvSpPr txBox="1">
            <a:spLocks/>
          </p:cNvSpPr>
          <p:nvPr/>
        </p:nvSpPr>
        <p:spPr>
          <a:xfrm>
            <a:off x="3973704" y="1865782"/>
            <a:ext cx="7873044" cy="51848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fontAlgn="t">
              <a:buNone/>
            </a:pPr>
            <a:r>
              <a:rPr lang="cs-CZ" sz="2000" dirty="0"/>
              <a:t>Aleksi </a:t>
            </a:r>
            <a:r>
              <a:rPr lang="cs-CZ" sz="2000" dirty="0" smtClean="0"/>
              <a:t>Šedo, Otomar </a:t>
            </a:r>
            <a:r>
              <a:rPr lang="cs-CZ" sz="2000" dirty="0"/>
              <a:t>Kittnar</a:t>
            </a:r>
            <a:r>
              <a:rPr lang="cs-CZ" sz="2000" dirty="0" smtClean="0"/>
              <a:t>, </a:t>
            </a:r>
            <a:r>
              <a:rPr lang="cs-CZ" sz="2000" dirty="0"/>
              <a:t>Pavla Mlčková</a:t>
            </a:r>
            <a:endParaRPr lang="cs-CZ" sz="2000" dirty="0" smtClean="0"/>
          </a:p>
          <a:p>
            <a:pPr marL="400050" lvl="1" indent="0" fontAlgn="t">
              <a:buNone/>
            </a:pPr>
            <a:r>
              <a:rPr lang="cs-CZ" sz="2000" dirty="0" smtClean="0"/>
              <a:t>Tomáš Hanuš, Martin Vokurka</a:t>
            </a:r>
            <a:endParaRPr lang="en-US" sz="2000" dirty="0" smtClean="0"/>
          </a:p>
          <a:p>
            <a:pPr marL="400050" lvl="1" indent="0" fontAlgn="t">
              <a:buNone/>
            </a:pPr>
            <a:r>
              <a:rPr lang="cs-CZ" sz="2000" dirty="0" smtClean="0"/>
              <a:t>Jaroslav Kudlička, </a:t>
            </a:r>
            <a:r>
              <a:rPr lang="en-US" sz="2000" dirty="0" smtClean="0"/>
              <a:t>Alan </a:t>
            </a:r>
            <a:r>
              <a:rPr lang="en-US" sz="2000" dirty="0" err="1" smtClean="0"/>
              <a:t>Mejst</a:t>
            </a:r>
            <a:r>
              <a:rPr lang="cs-CZ" sz="2000" dirty="0" err="1" smtClean="0"/>
              <a:t>řík</a:t>
            </a:r>
            <a:r>
              <a:rPr lang="cs-CZ" sz="2000" dirty="0" smtClean="0"/>
              <a:t>, Robert Pleskot, Edo </a:t>
            </a:r>
            <a:r>
              <a:rPr lang="cs-CZ" sz="2000" dirty="0" err="1" smtClean="0"/>
              <a:t>Kuriščák</a:t>
            </a:r>
            <a:r>
              <a:rPr lang="cs-CZ" sz="2000" dirty="0" smtClean="0"/>
              <a:t>, Vladimír Hrachovina, </a:t>
            </a:r>
            <a:r>
              <a:rPr lang="cs-CZ" sz="2000" dirty="0"/>
              <a:t>Karel Kypta, </a:t>
            </a:r>
            <a:r>
              <a:rPr lang="en-US" sz="2000" dirty="0" smtClean="0"/>
              <a:t>Eva </a:t>
            </a:r>
            <a:r>
              <a:rPr lang="en-US" sz="2000" dirty="0" err="1" smtClean="0"/>
              <a:t>Va</a:t>
            </a:r>
            <a:r>
              <a:rPr lang="cs-CZ" sz="2000" dirty="0" err="1" smtClean="0"/>
              <a:t>řejková</a:t>
            </a:r>
            <a:r>
              <a:rPr lang="cs-CZ" sz="2000" dirty="0" smtClean="0"/>
              <a:t>, vyučující </a:t>
            </a:r>
            <a:r>
              <a:rPr lang="cs-CZ" sz="2000" dirty="0"/>
              <a:t>Fyziologického </a:t>
            </a:r>
            <a:r>
              <a:rPr lang="cs-CZ" sz="2000" dirty="0" smtClean="0"/>
              <a:t>ústavu</a:t>
            </a:r>
          </a:p>
          <a:p>
            <a:pPr marL="400050" lvl="1" indent="0" fontAlgn="t">
              <a:buNone/>
            </a:pPr>
            <a:r>
              <a:rPr lang="cs-CZ" sz="2000" dirty="0"/>
              <a:t>Jana Heczková, Petra Vilímová a </a:t>
            </a:r>
            <a:r>
              <a:rPr lang="cs-CZ" sz="2000" dirty="0" smtClean="0"/>
              <a:t>pedagogové </a:t>
            </a:r>
            <a:r>
              <a:rPr lang="cs-CZ" sz="2000" dirty="0"/>
              <a:t>Ú</a:t>
            </a:r>
            <a:r>
              <a:rPr lang="en-US" sz="2000" dirty="0" err="1"/>
              <a:t>stavu</a:t>
            </a:r>
            <a:r>
              <a:rPr lang="en-US" sz="2000" dirty="0"/>
              <a:t> </a:t>
            </a:r>
            <a:r>
              <a:rPr lang="en-US" sz="2000" dirty="0" err="1"/>
              <a:t>teorie</a:t>
            </a:r>
            <a:r>
              <a:rPr lang="en-US" sz="2000" dirty="0"/>
              <a:t> a </a:t>
            </a:r>
            <a:r>
              <a:rPr lang="en-US" sz="2000" dirty="0" err="1"/>
              <a:t>praxe</a:t>
            </a:r>
            <a:r>
              <a:rPr lang="en-US" sz="2000" dirty="0"/>
              <a:t> </a:t>
            </a:r>
            <a:r>
              <a:rPr lang="cs-CZ" sz="2000" dirty="0"/>
              <a:t>ošetřovatelství</a:t>
            </a:r>
          </a:p>
          <a:p>
            <a:pPr marL="400050" lvl="1" indent="0" fontAlgn="t">
              <a:buNone/>
            </a:pPr>
            <a:r>
              <a:rPr lang="cs-CZ" sz="2000" dirty="0" smtClean="0"/>
              <a:t>Michal </a:t>
            </a:r>
            <a:r>
              <a:rPr lang="cs-CZ" sz="2000" dirty="0"/>
              <a:t>Otáhal, Vladimír Dytrych, Martin Stříteský</a:t>
            </a:r>
          </a:p>
          <a:p>
            <a:pPr marL="400050" lvl="1" indent="0" fontAlgn="t">
              <a:buNone/>
            </a:pPr>
            <a:r>
              <a:rPr lang="cs-CZ" sz="2000" dirty="0" smtClean="0"/>
              <a:t>Dagmar </a:t>
            </a:r>
            <a:r>
              <a:rPr lang="cs-CZ" sz="2000" dirty="0" err="1" smtClean="0"/>
              <a:t>Kašparovská</a:t>
            </a:r>
            <a:r>
              <a:rPr lang="cs-CZ" sz="2000" dirty="0" smtClean="0"/>
              <a:t>, Zdena Jelínková, Jana Mottlová, Jana Míšková, Tereza Vavříková, Matěj Hrachovina</a:t>
            </a:r>
          </a:p>
          <a:p>
            <a:pPr marL="400050" lvl="1" indent="0" fontAlgn="t">
              <a:buNone/>
            </a:pPr>
            <a:r>
              <a:rPr lang="cs-CZ" sz="2000" dirty="0" smtClean="0"/>
              <a:t>Anička Valeriánová</a:t>
            </a:r>
            <a:r>
              <a:rPr lang="cs-CZ" sz="2000" dirty="0"/>
              <a:t>, Michal </a:t>
            </a:r>
            <a:r>
              <a:rPr lang="cs-CZ" sz="2000" dirty="0" smtClean="0"/>
              <a:t>Vaňkát, demonstrátoři, studenti Fyziologie</a:t>
            </a:r>
          </a:p>
          <a:p>
            <a:pPr marL="400050" lvl="1" indent="0" fontAlgn="t">
              <a:buNone/>
            </a:pPr>
            <a:endParaRPr lang="cs-CZ" sz="2000" dirty="0" smtClean="0"/>
          </a:p>
          <a:p>
            <a:pPr marL="400050" lvl="1" indent="0" fontAlgn="t">
              <a:buNone/>
            </a:pPr>
            <a:r>
              <a:rPr lang="cs-CZ" sz="2000" dirty="0" smtClean="0"/>
              <a:t>Eva </a:t>
            </a:r>
            <a:r>
              <a:rPr lang="cs-CZ" sz="2000" dirty="0" err="1" smtClean="0"/>
              <a:t>Soubustová</a:t>
            </a:r>
            <a:r>
              <a:rPr lang="cs-CZ" sz="2000" dirty="0" smtClean="0"/>
              <a:t>, Jaromír Michl</a:t>
            </a:r>
          </a:p>
          <a:p>
            <a:pPr marL="400050" lvl="1" indent="0" fontAlgn="t">
              <a:buFont typeface="Arial" pitchFamily="34" charset="0"/>
              <a:buNone/>
            </a:pPr>
            <a:r>
              <a:rPr lang="cs-CZ" sz="2000" dirty="0" smtClean="0"/>
              <a:t>Dana </a:t>
            </a:r>
            <a:r>
              <a:rPr lang="cs-CZ" sz="2000" dirty="0" err="1" smtClean="0"/>
              <a:t>Mesteková</a:t>
            </a:r>
            <a:r>
              <a:rPr lang="cs-CZ" sz="2000" dirty="0" smtClean="0"/>
              <a:t>, Marie Augustinová, Michaela Sosnová</a:t>
            </a:r>
          </a:p>
          <a:p>
            <a:pPr marL="400050" lvl="1" indent="0" fontAlgn="t">
              <a:buNone/>
            </a:pPr>
            <a:r>
              <a:rPr lang="cs-CZ" sz="2000" dirty="0"/>
              <a:t>Martin </a:t>
            </a:r>
            <a:r>
              <a:rPr lang="cs-CZ" sz="2000" dirty="0" err="1" smtClean="0"/>
              <a:t>Ričl</a:t>
            </a:r>
            <a:r>
              <a:rPr lang="cs-CZ" sz="2000" dirty="0" smtClean="0"/>
              <a:t>, Vasil </a:t>
            </a:r>
            <a:r>
              <a:rPr lang="cs-CZ" sz="2000" dirty="0" err="1" smtClean="0"/>
              <a:t>Tsuper</a:t>
            </a:r>
            <a:r>
              <a:rPr lang="cs-CZ" sz="2000" dirty="0" smtClean="0"/>
              <a:t>, Šimon Mlček</a:t>
            </a:r>
            <a:endParaRPr lang="en-US" sz="2000" dirty="0" smtClean="0"/>
          </a:p>
        </p:txBody>
      </p:sp>
      <p:pic>
        <p:nvPicPr>
          <p:cNvPr id="4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103917" y="1865782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Simulace v lékařství…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Simulace ve výuce lékařství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dirty="0">
                <a:solidFill>
                  <a:srgbClr val="C00000"/>
                </a:solidFill>
                <a:latin typeface="Calibri Light" panose="020F0302020204030204" pitchFamily="34" charset="0"/>
              </a:rPr>
              <a:t>Výuka lékařství </a:t>
            </a:r>
            <a:r>
              <a:rPr lang="cs-CZ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dnes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27391" y="4005943"/>
            <a:ext cx="3786231" cy="2987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… </a:t>
            </a:r>
            <a:r>
              <a:rPr lang="cs-CZ" sz="3600" dirty="0" smtClean="0">
                <a:solidFill>
                  <a:srgbClr val="C00000"/>
                </a:solidFill>
              </a:rPr>
              <a:t>co zlepšit?</a:t>
            </a:r>
            <a:endParaRPr lang="cs-CZ" sz="2400" dirty="0" smtClean="0"/>
          </a:p>
          <a:p>
            <a:r>
              <a:rPr lang="cs-CZ" sz="2400" dirty="0" smtClean="0"/>
              <a:t>Aplikace znalostí</a:t>
            </a:r>
          </a:p>
          <a:p>
            <a:r>
              <a:rPr lang="cs-CZ" sz="2400" dirty="0" smtClean="0"/>
              <a:t>Porozumění souvislostem</a:t>
            </a:r>
          </a:p>
          <a:p>
            <a:r>
              <a:rPr lang="cs-CZ" sz="2400" dirty="0" smtClean="0"/>
              <a:t>Komunikace, postoje</a:t>
            </a:r>
          </a:p>
          <a:p>
            <a:r>
              <a:rPr lang="cs-CZ" sz="2400" dirty="0" smtClean="0"/>
              <a:t>Praktické dovednosti</a:t>
            </a:r>
          </a:p>
          <a:p>
            <a:endParaRPr lang="cs-CZ" sz="2400" dirty="0" smtClean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91" y="2279344"/>
            <a:ext cx="2645229" cy="179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/>
          <a:stretch/>
        </p:blipFill>
        <p:spPr>
          <a:xfrm>
            <a:off x="1426029" y="1944809"/>
            <a:ext cx="4433752" cy="395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45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98" y="3321549"/>
            <a:ext cx="2154308" cy="2154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9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Poznatky </a:t>
            </a:r>
            <a:r>
              <a:rPr lang="cs-CZ" dirty="0">
                <a:solidFill>
                  <a:srgbClr val="C00000"/>
                </a:solidFill>
                <a:latin typeface="Calibri Light" panose="020F0302020204030204" pitchFamily="34" charset="0"/>
              </a:rPr>
              <a:t>versus </a:t>
            </a:r>
            <a:r>
              <a:rPr lang="cs-CZ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Výuka…</a:t>
            </a:r>
            <a:endParaRPr lang="en-US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8815" y="2451786"/>
            <a:ext cx="4362412" cy="367283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↓ Počet lůžek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↓ Doba ošetřování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↑ Počet studentů</a:t>
            </a: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>
                <a:solidFill>
                  <a:srgbClr val="00B050"/>
                </a:solidFill>
              </a:rPr>
              <a:t>↑ Spektrum výkonů a Dg.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↑ Standardy léčby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</a:rPr>
              <a:t>↓ Komplikovaných stavů</a:t>
            </a:r>
          </a:p>
          <a:p>
            <a:r>
              <a:rPr lang="cs-CZ" b="1" dirty="0">
                <a:solidFill>
                  <a:srgbClr val="00B050"/>
                </a:solidFill>
              </a:rPr>
              <a:t>↑ Požadavky na </a:t>
            </a:r>
            <a:r>
              <a:rPr lang="cs-CZ" b="1" dirty="0" smtClean="0">
                <a:solidFill>
                  <a:srgbClr val="00B050"/>
                </a:solidFill>
              </a:rPr>
              <a:t>bezpečnost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" y="4706239"/>
            <a:ext cx="2408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Biomedicínské </a:t>
            </a:r>
            <a:r>
              <a:rPr lang="cs-CZ" sz="2800" dirty="0" smtClean="0">
                <a:solidFill>
                  <a:srgbClr val="002060"/>
                </a:solidFill>
              </a:rPr>
              <a:t>p</a:t>
            </a:r>
            <a:r>
              <a:rPr lang="en-US" sz="2800" dirty="0" err="1" smtClean="0">
                <a:solidFill>
                  <a:srgbClr val="002060"/>
                </a:solidFill>
              </a:rPr>
              <a:t>oznatky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" y="3661938"/>
            <a:ext cx="2819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Mo</a:t>
            </a: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</a:rPr>
              <a:t>žnosti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 praktické výuky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7144" y="2071193"/>
            <a:ext cx="4614083" cy="413559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105510"/>
              </p:ext>
            </p:extLst>
          </p:nvPr>
        </p:nvGraphicFramePr>
        <p:xfrm>
          <a:off x="7087506" y="2760294"/>
          <a:ext cx="5090160" cy="327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ie 15"/>
          <p:cNvSpPr/>
          <p:nvPr/>
        </p:nvSpPr>
        <p:spPr>
          <a:xfrm>
            <a:off x="7689913" y="3297918"/>
            <a:ext cx="2164080" cy="2119184"/>
          </a:xfrm>
          <a:prstGeom prst="pie">
            <a:avLst>
              <a:gd name="adj1" fmla="val 9264698"/>
              <a:gd name="adj2" fmla="val 16200000"/>
            </a:avLst>
          </a:prstGeom>
          <a:solidFill>
            <a:srgbClr val="A5A5A5">
              <a:alpha val="5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43867" y="4377518"/>
            <a:ext cx="4380449" cy="60870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843867" y="2491770"/>
            <a:ext cx="4380449" cy="2494457"/>
          </a:xfrm>
          <a:custGeom>
            <a:avLst/>
            <a:gdLst>
              <a:gd name="connsiteX0" fmla="*/ 0 w 2438400"/>
              <a:gd name="connsiteY0" fmla="*/ 960120 h 960120"/>
              <a:gd name="connsiteX1" fmla="*/ 1539240 w 2438400"/>
              <a:gd name="connsiteY1" fmla="*/ 762000 h 960120"/>
              <a:gd name="connsiteX2" fmla="*/ 2438400 w 2438400"/>
              <a:gd name="connsiteY2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960120">
                <a:moveTo>
                  <a:pt x="0" y="960120"/>
                </a:moveTo>
                <a:cubicBezTo>
                  <a:pt x="566420" y="941070"/>
                  <a:pt x="1132840" y="922020"/>
                  <a:pt x="1539240" y="762000"/>
                </a:cubicBezTo>
                <a:cubicBezTo>
                  <a:pt x="1945640" y="601980"/>
                  <a:pt x="2192020" y="300990"/>
                  <a:pt x="2438400" y="0"/>
                </a:cubicBezTo>
              </a:path>
            </a:pathLst>
          </a:cu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11" grpId="0"/>
      <p:bldP spid="17" grpId="0" animBg="1"/>
      <p:bldGraphic spid="15" grpId="0">
        <p:bldAsOne/>
      </p:bldGraphic>
      <p:bldP spid="1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430" y="459539"/>
            <a:ext cx="716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>
                <a:solidFill>
                  <a:srgbClr val="C00000"/>
                </a:solidFill>
              </a:rPr>
              <a:t>S</a:t>
            </a:r>
            <a:r>
              <a:rPr lang="cs-CZ" sz="5400" dirty="0" err="1">
                <a:solidFill>
                  <a:srgbClr val="C00000"/>
                </a:solidFill>
              </a:rPr>
              <a:t>imulační</a:t>
            </a:r>
            <a:r>
              <a:rPr lang="cs-CZ" sz="5400" dirty="0">
                <a:solidFill>
                  <a:srgbClr val="C00000"/>
                </a:solidFill>
              </a:rPr>
              <a:t> centra ve </a:t>
            </a:r>
            <a:r>
              <a:rPr lang="cs-CZ" sz="5400" dirty="0" smtClean="0">
                <a:solidFill>
                  <a:srgbClr val="C00000"/>
                </a:solidFill>
              </a:rPr>
              <a:t>světě</a:t>
            </a:r>
            <a:br>
              <a:rPr lang="cs-CZ" sz="5400" dirty="0" smtClean="0">
                <a:solidFill>
                  <a:srgbClr val="C00000"/>
                </a:solidFill>
              </a:rPr>
            </a:br>
            <a:r>
              <a:rPr lang="en-US" sz="5400" dirty="0" smtClean="0">
                <a:solidFill>
                  <a:srgbClr val="C00000"/>
                </a:solidFill>
              </a:rPr>
              <a:t>2003-2012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4" name="Picture 2" descr="World Ma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0988" y="2649115"/>
            <a:ext cx="7934263" cy="4131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59014" y="3658908"/>
            <a:ext cx="19252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</a:t>
            </a:r>
            <a:r>
              <a:rPr lang="cs-CZ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→ </a:t>
            </a:r>
            <a:r>
              <a:rPr lang="cs-CZ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20</a:t>
            </a: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5604" y="2870390"/>
            <a:ext cx="19252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</a:t>
            </a:r>
            <a:r>
              <a:rPr lang="cs-CZ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→</a:t>
            </a:r>
            <a:r>
              <a:rPr lang="cs-CZ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</a:t>
            </a: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4</a:t>
            </a:r>
            <a:r>
              <a:rPr lang="cs-CZ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0</a:t>
            </a:r>
            <a:endParaRPr lang="en-US" sz="4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1539" y="5314383"/>
            <a:ext cx="168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6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→</a:t>
            </a:r>
            <a:r>
              <a:rPr lang="cs-CZ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30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3372" y="3658908"/>
            <a:ext cx="241222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195</a:t>
            </a:r>
            <a:r>
              <a:rPr lang="cs-CZ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→</a:t>
            </a:r>
            <a:r>
              <a:rPr lang="cs-CZ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585</a:t>
            </a:r>
            <a:endParaRPr 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357" y="4108129"/>
            <a:ext cx="142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→</a:t>
            </a:r>
            <a:r>
              <a:rPr lang="cs-CZ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5390" y="5413370"/>
            <a:ext cx="155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5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→</a:t>
            </a:r>
            <a:r>
              <a:rPr lang="cs-CZ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30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2963" y="2827976"/>
            <a:ext cx="19514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11</a:t>
            </a:r>
            <a:r>
              <a:rPr lang="cs-CZ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→</a:t>
            </a: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90</a:t>
            </a:r>
            <a:endParaRPr 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2"/>
          <p:cNvSpPr txBox="1">
            <a:spLocks noChangeArrowheads="1"/>
          </p:cNvSpPr>
          <p:nvPr/>
        </p:nvSpPr>
        <p:spPr>
          <a:xfrm>
            <a:off x="7968208" y="6053755"/>
            <a:ext cx="5862937" cy="94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 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centra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2003-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54" y="5151883"/>
            <a:ext cx="1494323" cy="1706117"/>
          </a:xfrm>
          <a:prstGeom prst="rect">
            <a:avLst/>
          </a:prstGeom>
        </p:spPr>
      </p:pic>
      <p:pic>
        <p:nvPicPr>
          <p:cNvPr id="5" name="Obrázek 1" descr="C:\Users\pmach\Desktop\image01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0647"/>
            <a:ext cx="6375711" cy="18679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810160" y="1018129"/>
            <a:ext cx="5768608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C00000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cs-CZ" sz="4000" dirty="0"/>
              <a:t>Simulační </a:t>
            </a:r>
            <a:r>
              <a:rPr lang="en-US" sz="4000" dirty="0" smtClean="0"/>
              <a:t>Centrum 1. LFUK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8902" y="2128594"/>
            <a:ext cx="7065917" cy="4202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rgbClr val="C00000"/>
                </a:solidFill>
              </a:rPr>
              <a:t>Bezpečná</a:t>
            </a:r>
            <a:r>
              <a:rPr lang="cs-CZ" dirty="0" smtClean="0"/>
              <a:t>		</a:t>
            </a: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/>
              <a:t>Realistická</a:t>
            </a:r>
            <a:r>
              <a:rPr lang="en-US" dirty="0" smtClean="0"/>
              <a:t>*</a:t>
            </a:r>
            <a:r>
              <a:rPr lang="cs-CZ" dirty="0" smtClean="0"/>
              <a:t>		</a:t>
            </a:r>
          </a:p>
          <a:p>
            <a:r>
              <a:rPr lang="cs-CZ" dirty="0" smtClean="0"/>
              <a:t>Opakovatelná</a:t>
            </a:r>
            <a:endParaRPr lang="en-US" dirty="0"/>
          </a:p>
          <a:p>
            <a:r>
              <a:rPr lang="cs-CZ" dirty="0" smtClean="0">
                <a:solidFill>
                  <a:srgbClr val="C00000"/>
                </a:solidFill>
              </a:rPr>
              <a:t>Komplexní</a:t>
            </a:r>
            <a:r>
              <a:rPr lang="cs-CZ" dirty="0" smtClean="0"/>
              <a:t>	</a:t>
            </a:r>
            <a:endParaRPr lang="en-US" dirty="0"/>
          </a:p>
          <a:p>
            <a:r>
              <a:rPr lang="en-US" dirty="0" err="1" smtClean="0"/>
              <a:t>Aktivn</a:t>
            </a:r>
            <a:r>
              <a:rPr lang="cs-CZ" dirty="0" smtClean="0"/>
              <a:t>í</a:t>
            </a:r>
            <a:r>
              <a:rPr lang="cs-CZ" dirty="0" smtClean="0">
                <a:solidFill>
                  <a:srgbClr val="C00000"/>
                </a:solidFill>
              </a:rPr>
              <a:t>		</a:t>
            </a:r>
            <a:endParaRPr lang="cs-CZ" sz="2200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Přiměřená	</a:t>
            </a:r>
          </a:p>
          <a:p>
            <a:r>
              <a:rPr lang="cs-CZ" dirty="0" smtClean="0"/>
              <a:t>Názorná</a:t>
            </a:r>
            <a:endParaRPr lang="en-US" sz="2000" dirty="0"/>
          </a:p>
          <a:p>
            <a:r>
              <a:rPr lang="cs-CZ" dirty="0" smtClean="0"/>
              <a:t>Motivující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77690" y="2477342"/>
            <a:ext cx="677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Video viz Zprávy TV Barrandov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www.barrandov.tv/video/63114-nase-zpravy-6-4-2016</a:t>
            </a:r>
            <a:endParaRPr lang="cs-CZ" dirty="0" smtClean="0"/>
          </a:p>
          <a:p>
            <a:r>
              <a:rPr lang="cs-CZ" dirty="0" smtClean="0"/>
              <a:t>Reportáž začíná po 20. minutě programu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4031482" y="2692247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:\Data\Mik\school\TeachTools\New Physiology\rooms\SimCentre\DSC00043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82"/>
          <a:stretch/>
        </p:blipFill>
        <p:spPr bwMode="auto">
          <a:xfrm>
            <a:off x="4055643" y="2692247"/>
            <a:ext cx="4022055" cy="273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002"/>
            <a:ext cx="10515600" cy="1325563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rgbClr val="C00000"/>
                </a:solidFill>
              </a:rPr>
              <a:t>Podmínky rozvoje SIM výuky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38200" y="4555717"/>
            <a:ext cx="4220586" cy="2110448"/>
            <a:chOff x="609909" y="4613906"/>
            <a:chExt cx="4220586" cy="2110448"/>
          </a:xfrm>
        </p:grpSpPr>
        <p:sp>
          <p:nvSpPr>
            <p:cNvPr id="23" name="Isosceles Triangle 22"/>
            <p:cNvSpPr/>
            <p:nvPr/>
          </p:nvSpPr>
          <p:spPr>
            <a:xfrm rot="13954584" flipV="1">
              <a:off x="3190736" y="4263047"/>
              <a:ext cx="1069258" cy="221026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9909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8" t="12365" r="17068" b="28925"/>
            <a:stretch/>
          </p:blipFill>
          <p:spPr>
            <a:xfrm>
              <a:off x="676191" y="5104027"/>
              <a:ext cx="2463066" cy="14507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88142" y="4613906"/>
              <a:ext cx="262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r>
                <a:rPr lang="cs-CZ" sz="2800" dirty="0" smtClean="0"/>
                <a:t>í</a:t>
              </a:r>
              <a:r>
                <a:rPr lang="en-US" sz="2800" dirty="0" smtClean="0"/>
                <a:t>le -</a:t>
              </a:r>
              <a:r>
                <a:rPr lang="en-US" sz="2800" dirty="0"/>
                <a:t>&gt;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Kurikulum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67624" y="1971998"/>
            <a:ext cx="4295821" cy="2050506"/>
            <a:chOff x="6739333" y="2030187"/>
            <a:chExt cx="4295821" cy="2050506"/>
          </a:xfrm>
        </p:grpSpPr>
        <p:sp>
          <p:nvSpPr>
            <p:cNvPr id="25" name="Isosceles Triangle 24"/>
            <p:cNvSpPr/>
            <p:nvPr/>
          </p:nvSpPr>
          <p:spPr>
            <a:xfrm rot="13954584" flipH="1">
              <a:off x="7309834" y="2265288"/>
              <a:ext cx="1069258" cy="221026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929066" y="2030187"/>
              <a:ext cx="3106088" cy="2050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1481" y="2061911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Metodika</a:t>
              </a:r>
              <a:endParaRPr lang="en-US" sz="28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724" y="2637616"/>
              <a:ext cx="2085746" cy="1259119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6881485" y="4615659"/>
            <a:ext cx="4358867" cy="2050506"/>
            <a:chOff x="6653194" y="4673848"/>
            <a:chExt cx="4358867" cy="2050506"/>
          </a:xfrm>
        </p:grpSpPr>
        <p:sp>
          <p:nvSpPr>
            <p:cNvPr id="24" name="Isosceles Triangle 23"/>
            <p:cNvSpPr/>
            <p:nvPr/>
          </p:nvSpPr>
          <p:spPr>
            <a:xfrm rot="7645416" flipH="1" flipV="1">
              <a:off x="7223695" y="4263050"/>
              <a:ext cx="1069258" cy="221026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05973" y="4673848"/>
              <a:ext cx="3106088" cy="2050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1481" y="4791362"/>
              <a:ext cx="1863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Zdroje</a:t>
              </a:r>
              <a:endParaRPr lang="en-US" sz="28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663" y="5432096"/>
              <a:ext cx="1201870" cy="54234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34" y="5899803"/>
              <a:ext cx="2020156" cy="58782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758" y="4808505"/>
              <a:ext cx="1607200" cy="9676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5" name="Group 34"/>
          <p:cNvGrpSpPr/>
          <p:nvPr/>
        </p:nvGrpSpPr>
        <p:grpSpPr>
          <a:xfrm>
            <a:off x="838200" y="1962208"/>
            <a:ext cx="4306725" cy="2076083"/>
            <a:chOff x="609909" y="2020397"/>
            <a:chExt cx="4306725" cy="2076083"/>
          </a:xfrm>
        </p:grpSpPr>
        <p:grpSp>
          <p:nvGrpSpPr>
            <p:cNvPr id="32" name="Group 31"/>
            <p:cNvGrpSpPr/>
            <p:nvPr/>
          </p:nvGrpSpPr>
          <p:grpSpPr>
            <a:xfrm>
              <a:off x="609909" y="2020397"/>
              <a:ext cx="4306725" cy="2050506"/>
              <a:chOff x="609909" y="2020397"/>
              <a:chExt cx="4306725" cy="2050506"/>
            </a:xfrm>
          </p:grpSpPr>
          <p:sp>
            <p:nvSpPr>
              <p:cNvPr id="22" name="Isosceles Triangle 21"/>
              <p:cNvSpPr/>
              <p:nvPr/>
            </p:nvSpPr>
            <p:spPr>
              <a:xfrm rot="7645416">
                <a:off x="3276875" y="2265285"/>
                <a:ext cx="1069258" cy="2210260"/>
              </a:xfrm>
              <a:prstGeom prst="triangl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09909" y="2020397"/>
                <a:ext cx="3106088" cy="20505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39018" y="2020397"/>
                <a:ext cx="1343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Experti</a:t>
                </a:r>
                <a:endParaRPr lang="en-US" sz="2800" dirty="0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09" y="2435376"/>
              <a:ext cx="878230" cy="1376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9319" y="2720193"/>
              <a:ext cx="974708" cy="13762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1" t="2556" r="20310" b="8373"/>
            <a:stretch/>
          </p:blipFill>
          <p:spPr>
            <a:xfrm>
              <a:off x="641868" y="2105667"/>
              <a:ext cx="939085" cy="13899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8182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3681128"/>
            <a:ext cx="10689590" cy="120346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Simulace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1.LF UK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3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12627</TotalTime>
  <Words>1124</Words>
  <Application>Microsoft Office PowerPoint</Application>
  <PresentationFormat>Widescreen</PresentationFormat>
  <Paragraphs>306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Simulace v lékařství…</vt:lpstr>
      <vt:lpstr>Výuka lékařství dnes</vt:lpstr>
      <vt:lpstr>Poznatky versus Výuka…</vt:lpstr>
      <vt:lpstr>Simulační centra ve světě 2003-2012</vt:lpstr>
      <vt:lpstr>PowerPoint Presentation</vt:lpstr>
      <vt:lpstr>Podmínky rozvoje SIM výuky</vt:lpstr>
      <vt:lpstr>Simulace na 1.LF UK </vt:lpstr>
      <vt:lpstr>Zdroje pro SIM výuku</vt:lpstr>
      <vt:lpstr>SIM @ LF1 - Zdroje </vt:lpstr>
      <vt:lpstr>SIM @ LF1 - Zdroje </vt:lpstr>
      <vt:lpstr>PowerPoint Presentation</vt:lpstr>
      <vt:lpstr>SIM @ LF1 - Kurikulum</vt:lpstr>
      <vt:lpstr>SIM @ LF1 - Kurikulum</vt:lpstr>
      <vt:lpstr>PowerPoint Presentation</vt:lpstr>
      <vt:lpstr>SIM @ LF1 - Metodika</vt:lpstr>
      <vt:lpstr>SIM @ LF1 - zkušenosti</vt:lpstr>
      <vt:lpstr>PowerPoint Presentation</vt:lpstr>
      <vt:lpstr>Experti</vt:lpstr>
      <vt:lpstr>Výsledky</vt:lpstr>
      <vt:lpstr>Shrnutí…</vt:lpstr>
      <vt:lpstr>Poděkování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mmlcek</dc:creator>
  <cp:lastModifiedBy>mmlcek</cp:lastModifiedBy>
  <cp:revision>242</cp:revision>
  <dcterms:created xsi:type="dcterms:W3CDTF">2016-10-31T20:17:57Z</dcterms:created>
  <dcterms:modified xsi:type="dcterms:W3CDTF">2016-11-27T17:16:51Z</dcterms:modified>
</cp:coreProperties>
</file>