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5" r:id="rId5"/>
    <p:sldId id="267" r:id="rId6"/>
    <p:sldId id="268" r:id="rId7"/>
    <p:sldId id="269" r:id="rId8"/>
    <p:sldId id="259" r:id="rId9"/>
    <p:sldId id="260" r:id="rId10"/>
    <p:sldId id="261" r:id="rId11"/>
    <p:sldId id="270" r:id="rId12"/>
    <p:sldId id="272" r:id="rId13"/>
    <p:sldId id="274" r:id="rId14"/>
    <p:sldId id="271" r:id="rId15"/>
    <p:sldId id="273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90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53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28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69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17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77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25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45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86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77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64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4616D-1CA2-4FFE-902C-35B69D3249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48EF-9A18-48F6-8A3F-62E38415B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7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03797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Systém zajišťování kvality na UK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5616" y="2996952"/>
            <a:ext cx="7328792" cy="720080"/>
          </a:xfrm>
        </p:spPr>
        <p:txBody>
          <a:bodyPr>
            <a:normAutofit/>
          </a:bodyPr>
          <a:lstStyle/>
          <a:p>
            <a:pPr algn="just"/>
            <a:r>
              <a:rPr lang="cs-CZ" sz="1800" dirty="0" smtClean="0"/>
              <a:t>Konference: Kvalita </a:t>
            </a:r>
            <a:r>
              <a:rPr lang="cs-CZ" sz="1800" dirty="0"/>
              <a:t>vzdělávací činnosti a její hodnocení jako jeden z pilířů moderní univerzity</a:t>
            </a:r>
          </a:p>
          <a:p>
            <a:pPr algn="just"/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301208"/>
            <a:ext cx="1288380" cy="128838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411760" y="5591455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Bodoni MT" panose="02070603080606020203" pitchFamily="18" charset="0"/>
              </a:rPr>
              <a:t>UNIVERZITA</a:t>
            </a:r>
          </a:p>
          <a:p>
            <a:r>
              <a:rPr lang="cs-CZ" sz="2000" dirty="0" smtClean="0">
                <a:latin typeface="Bodoni MT" panose="02070603080606020203" pitchFamily="18" charset="0"/>
              </a:rPr>
              <a:t>KARLOVA 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0" y="50851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300192" y="42210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RNDr. Věra </a:t>
            </a:r>
            <a:r>
              <a:rPr lang="cs-CZ" dirty="0" err="1" smtClean="0"/>
              <a:t>Štastná</a:t>
            </a:r>
            <a:endParaRPr lang="cs-CZ" dirty="0" smtClean="0"/>
          </a:p>
        </p:txBody>
      </p:sp>
      <p:sp>
        <p:nvSpPr>
          <p:cNvPr id="15" name="Obdélník 1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95636" y="2492896"/>
            <a:ext cx="32040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VZDĚLÁVACÍ ČINNOST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44008" y="2492896"/>
            <a:ext cx="3204356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VĚDECKÁ A VÝZKUMNÁ (TVŮRČÍ) ČINNOST</a:t>
            </a:r>
            <a:endParaRPr lang="cs-CZ" dirty="0"/>
          </a:p>
        </p:txBody>
      </p:sp>
      <p:sp>
        <p:nvSpPr>
          <p:cNvPr id="6" name="Rovnoramenný trojúhelník 5"/>
          <p:cNvSpPr/>
          <p:nvPr/>
        </p:nvSpPr>
        <p:spPr>
          <a:xfrm>
            <a:off x="1295636" y="578297"/>
            <a:ext cx="6552728" cy="1368152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295636" y="2209475"/>
            <a:ext cx="3204000" cy="270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644008" y="2209475"/>
            <a:ext cx="3204356" cy="270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056048" y="1196752"/>
            <a:ext cx="3024336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SYSTÉM ZAJIŠŤOVÁNÍ KVALITY NA UK</a:t>
            </a:r>
            <a:endParaRPr lang="cs-CZ" b="1" dirty="0"/>
          </a:p>
        </p:txBody>
      </p:sp>
      <p:sp>
        <p:nvSpPr>
          <p:cNvPr id="10" name="Obdélník 9"/>
          <p:cNvSpPr/>
          <p:nvPr/>
        </p:nvSpPr>
        <p:spPr>
          <a:xfrm>
            <a:off x="1295636" y="5157191"/>
            <a:ext cx="6552728" cy="7903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291852" y="5229197"/>
            <a:ext cx="6552728" cy="64633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cs-CZ" dirty="0" smtClean="0"/>
              <a:t> INSTITUCIONÁLNÍ KONTEXT       </a:t>
            </a:r>
          </a:p>
          <a:p>
            <a:pPr algn="ctr"/>
            <a:r>
              <a:rPr lang="cs-CZ" dirty="0" smtClean="0"/>
              <a:t>PODPŮRNÉ SLUŽBY| ZABEZPEČENÍ ČINNOSTÍ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9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 smtClean="0"/>
              <a:t>Vnitřní hodnocení vzdělávací činnosti ve studijních programech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Určení minimálních požadavků</a:t>
            </a:r>
          </a:p>
          <a:p>
            <a:pPr marL="0" indent="0">
              <a:buNone/>
            </a:pPr>
            <a:endParaRPr lang="cs-CZ" sz="200" dirty="0" smtClean="0"/>
          </a:p>
          <a:p>
            <a:pPr marL="857250" lvl="1" indent="-457200"/>
            <a:r>
              <a:rPr lang="cs-CZ" sz="2500" dirty="0" smtClean="0"/>
              <a:t>zákon </a:t>
            </a:r>
            <a:r>
              <a:rPr lang="cs-CZ" sz="2500" dirty="0"/>
              <a:t>o vysokých školách</a:t>
            </a:r>
            <a:r>
              <a:rPr lang="cs-CZ" sz="2500" dirty="0" smtClean="0"/>
              <a:t>,</a:t>
            </a:r>
          </a:p>
          <a:p>
            <a:pPr marL="400050" lvl="1" indent="0">
              <a:buNone/>
            </a:pPr>
            <a:endParaRPr lang="cs-CZ" sz="200" dirty="0"/>
          </a:p>
          <a:p>
            <a:pPr marL="857250" lvl="1" indent="-457200"/>
            <a:r>
              <a:rPr lang="cs-CZ" sz="2500" dirty="0" smtClean="0"/>
              <a:t>nařízení vlády,</a:t>
            </a:r>
          </a:p>
          <a:p>
            <a:pPr marL="400050" lvl="1" indent="0">
              <a:buNone/>
            </a:pPr>
            <a:endParaRPr lang="cs-CZ" sz="200" dirty="0"/>
          </a:p>
          <a:p>
            <a:pPr marL="857250" lvl="1" indent="-457200"/>
            <a:r>
              <a:rPr lang="cs-CZ" sz="2500" dirty="0" smtClean="0"/>
              <a:t>akreditační </a:t>
            </a:r>
            <a:r>
              <a:rPr lang="cs-CZ" sz="2500" dirty="0"/>
              <a:t>řád univerzity</a:t>
            </a:r>
            <a:r>
              <a:rPr lang="cs-CZ" sz="2500" dirty="0" smtClean="0"/>
              <a:t>,</a:t>
            </a:r>
          </a:p>
          <a:p>
            <a:pPr marL="400050" lvl="1" indent="0">
              <a:buNone/>
            </a:pPr>
            <a:endParaRPr lang="cs-CZ" sz="200" dirty="0"/>
          </a:p>
          <a:p>
            <a:pPr marL="857250" lvl="1" indent="-457200"/>
            <a:r>
              <a:rPr lang="cs-CZ" sz="2500" dirty="0" smtClean="0"/>
              <a:t>řád </a:t>
            </a:r>
            <a:r>
              <a:rPr lang="cs-CZ" sz="2500" dirty="0"/>
              <a:t>přijímacího řízení univerzity</a:t>
            </a:r>
            <a:r>
              <a:rPr lang="cs-CZ" sz="2500" dirty="0" smtClean="0"/>
              <a:t>,</a:t>
            </a:r>
          </a:p>
          <a:p>
            <a:pPr marL="400050" lvl="1" indent="0">
              <a:buNone/>
            </a:pPr>
            <a:endParaRPr lang="cs-CZ" sz="200" dirty="0"/>
          </a:p>
          <a:p>
            <a:pPr marL="857250" lvl="1" indent="-457200"/>
            <a:r>
              <a:rPr lang="cs-CZ" sz="2500" dirty="0" smtClean="0"/>
              <a:t>studijní </a:t>
            </a:r>
            <a:r>
              <a:rPr lang="cs-CZ" sz="2500" dirty="0"/>
              <a:t>a zkušební řád univerzity</a:t>
            </a:r>
            <a:r>
              <a:rPr lang="cs-CZ" sz="2500" dirty="0" smtClean="0"/>
              <a:t>,</a:t>
            </a:r>
          </a:p>
          <a:p>
            <a:pPr marL="400050" lvl="1" indent="0">
              <a:buNone/>
            </a:pPr>
            <a:endParaRPr lang="cs-CZ" sz="200" dirty="0"/>
          </a:p>
          <a:p>
            <a:pPr marL="857250" lvl="1" indent="-457200"/>
            <a:r>
              <a:rPr lang="cs-CZ" sz="2500" dirty="0" smtClean="0"/>
              <a:t>řád </a:t>
            </a:r>
            <a:r>
              <a:rPr lang="cs-CZ" sz="2500" dirty="0"/>
              <a:t>habilitačního </a:t>
            </a:r>
            <a:r>
              <a:rPr lang="cs-CZ" sz="2500" dirty="0" smtClean="0"/>
              <a:t>a jmenovacího řízení</a:t>
            </a:r>
          </a:p>
          <a:p>
            <a:pPr marL="400050" lvl="1" indent="0">
              <a:buNone/>
            </a:pPr>
            <a:endParaRPr lang="cs-CZ" sz="200" dirty="0" smtClean="0"/>
          </a:p>
          <a:p>
            <a:pPr marL="857250" lvl="1" indent="-457200"/>
            <a:r>
              <a:rPr lang="cs-CZ" sz="2500" dirty="0" smtClean="0"/>
              <a:t>standardy </a:t>
            </a:r>
            <a:r>
              <a:rPr lang="cs-CZ" sz="2500" dirty="0"/>
              <a:t>studijních programů univerzity</a:t>
            </a:r>
          </a:p>
          <a:p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5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/>
              <a:t>Vnitřní hodnocení vzdělávací činnosti ve studijních programech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Podpora rozvoje kvality uskutečňovaná skrze</a:t>
            </a:r>
          </a:p>
          <a:p>
            <a:pPr marL="914400" lvl="1" indent="-514350"/>
            <a:r>
              <a:rPr lang="cs-CZ" sz="2500" dirty="0" smtClean="0"/>
              <a:t>hodnocení </a:t>
            </a:r>
            <a:r>
              <a:rPr lang="cs-CZ" sz="2500" dirty="0"/>
              <a:t>studijních programů,</a:t>
            </a:r>
          </a:p>
          <a:p>
            <a:pPr marL="914400" lvl="1" indent="-514350"/>
            <a:r>
              <a:rPr lang="cs-CZ" sz="2500" dirty="0" smtClean="0"/>
              <a:t>zpětnou vazbu </a:t>
            </a:r>
            <a:r>
              <a:rPr lang="cs-CZ" sz="2500" dirty="0"/>
              <a:t>členů akademické obce a absolventů ke kvalitě výuky, k organizaci studia, </a:t>
            </a:r>
            <a:r>
              <a:rPr lang="cs-CZ" sz="2500" dirty="0" smtClean="0"/>
              <a:t>studijnímu </a:t>
            </a:r>
            <a:r>
              <a:rPr lang="cs-CZ" sz="2500" dirty="0"/>
              <a:t>zázemí a infrastruktuře,</a:t>
            </a:r>
          </a:p>
          <a:p>
            <a:pPr marL="914400" lvl="1" indent="-514350"/>
            <a:r>
              <a:rPr lang="cs-CZ" sz="2500" dirty="0" smtClean="0"/>
              <a:t>hodnocení </a:t>
            </a:r>
            <a:r>
              <a:rPr lang="cs-CZ" sz="2500" dirty="0"/>
              <a:t>kvalifikačních a případně též rigorózních prací,</a:t>
            </a:r>
          </a:p>
          <a:p>
            <a:pPr marL="914400" lvl="1" indent="-514350"/>
            <a:r>
              <a:rPr lang="cs-CZ" sz="2500" dirty="0" smtClean="0"/>
              <a:t>sledování </a:t>
            </a:r>
            <a:r>
              <a:rPr lang="cs-CZ" sz="2500" dirty="0"/>
              <a:t>míry úspěšnosti v přijímacím řízení, studijní neúspěšnosti, míry řádného ukončení studia a uplatňování </a:t>
            </a:r>
            <a:r>
              <a:rPr lang="cs-CZ" sz="2500" dirty="0" smtClean="0"/>
              <a:t>absolventů</a:t>
            </a:r>
            <a:endParaRPr lang="cs-CZ" sz="2500" dirty="0"/>
          </a:p>
          <a:p>
            <a:pPr marL="400050" lvl="1" indent="0">
              <a:buNone/>
            </a:pP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3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/>
              <a:t>Vnitřní hodnocení vzdělávací činnosti ve studijních programech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77500" lnSpcReduction="20000"/>
          </a:bodyPr>
          <a:lstStyle/>
          <a:p>
            <a:r>
              <a:rPr lang="cs-CZ" sz="3600" dirty="0" smtClean="0"/>
              <a:t>Opory</a:t>
            </a:r>
          </a:p>
          <a:p>
            <a:pPr marL="0" indent="0">
              <a:buNone/>
            </a:pPr>
            <a:endParaRPr lang="cs-CZ" sz="600" dirty="0" smtClean="0"/>
          </a:p>
          <a:p>
            <a:pPr lvl="1"/>
            <a:r>
              <a:rPr lang="cs-CZ" sz="2600" dirty="0" smtClean="0"/>
              <a:t>vlastní hodnotící zpráva o studijním programu (vyhodnocení naplňování standardů studijních programů, výsledky studentských a absolventských hodnocení, hodnocení kvalifikačních (rigorózních) prací, vyhodnocení studentské tvůrčí činnosti, výsledky hodnocení průchodu studentů studijním programem, hodnocení zabezpečení studijního programu atd.)</a:t>
            </a:r>
          </a:p>
          <a:p>
            <a:pPr marL="457200" lvl="1" indent="0">
              <a:buNone/>
            </a:pPr>
            <a:endParaRPr lang="cs-CZ" sz="600" dirty="0" smtClean="0"/>
          </a:p>
          <a:p>
            <a:pPr lvl="1"/>
            <a:r>
              <a:rPr lang="cs-CZ" sz="2600" dirty="0" smtClean="0"/>
              <a:t>zpracovává garant</a:t>
            </a:r>
          </a:p>
          <a:p>
            <a:pPr marL="457200" lvl="1" indent="0">
              <a:buNone/>
            </a:pPr>
            <a:endParaRPr lang="cs-CZ" sz="600" dirty="0" smtClean="0"/>
          </a:p>
          <a:p>
            <a:pPr lvl="1"/>
            <a:r>
              <a:rPr lang="cs-CZ" sz="2600" dirty="0" smtClean="0"/>
              <a:t>údaje dostupné z IS UK poskytne rektorát ve spolupráci s fakultou</a:t>
            </a:r>
          </a:p>
          <a:p>
            <a:pPr marL="457200" lvl="1" indent="0">
              <a:buNone/>
            </a:pPr>
            <a:endParaRPr lang="cs-CZ" sz="2600" dirty="0" smtClean="0"/>
          </a:p>
          <a:p>
            <a:r>
              <a:rPr lang="cs-CZ" sz="3600" dirty="0" smtClean="0"/>
              <a:t>Společné jednání pracovní skupiny rady pro vnitřní hodnocení a garanta, akademického pracovníka, studenta, představitele fakulty apod.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6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 smtClean="0"/>
              <a:t>Vnitřní hodnocení programů celoživotního vzdělávání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sz="2800" dirty="0" smtClean="0"/>
              <a:t>Sestává z:</a:t>
            </a:r>
          </a:p>
          <a:p>
            <a:pPr marL="0" indent="0">
              <a:buNone/>
            </a:pPr>
            <a:endParaRPr lang="cs-CZ" sz="500" dirty="0" smtClean="0"/>
          </a:p>
          <a:p>
            <a:pPr marL="857250" lvl="1" indent="-457200"/>
            <a:r>
              <a:rPr lang="cs-CZ" sz="2500" dirty="0" smtClean="0"/>
              <a:t>zpětné </a:t>
            </a:r>
            <a:r>
              <a:rPr lang="cs-CZ" sz="2500" dirty="0"/>
              <a:t>vazby od účastníků a absolventů ke kvalitě výuky, organizaci a zázemí </a:t>
            </a:r>
            <a:r>
              <a:rPr lang="cs-CZ" sz="2500" dirty="0" smtClean="0"/>
              <a:t>programu </a:t>
            </a:r>
            <a:r>
              <a:rPr lang="cs-CZ" sz="2500" dirty="0"/>
              <a:t>celoživotního vzdělávání</a:t>
            </a:r>
            <a:r>
              <a:rPr lang="cs-CZ" sz="2500" dirty="0" smtClean="0"/>
              <a:t>,</a:t>
            </a:r>
          </a:p>
          <a:p>
            <a:pPr marL="400050" lvl="1" indent="0">
              <a:buNone/>
            </a:pPr>
            <a:endParaRPr lang="cs-CZ" sz="500" dirty="0"/>
          </a:p>
          <a:p>
            <a:pPr marL="857250" lvl="1" indent="-457200"/>
            <a:r>
              <a:rPr lang="cs-CZ" sz="2500" dirty="0" smtClean="0"/>
              <a:t>vyjádření </a:t>
            </a:r>
            <a:r>
              <a:rPr lang="cs-CZ" sz="2500" dirty="0"/>
              <a:t>uskutečňovatele</a:t>
            </a:r>
            <a:r>
              <a:rPr lang="cs-CZ" sz="2500" dirty="0" smtClean="0"/>
              <a:t>,</a:t>
            </a:r>
          </a:p>
          <a:p>
            <a:pPr marL="400050" lvl="1" indent="0">
              <a:buNone/>
            </a:pPr>
            <a:endParaRPr lang="cs-CZ" sz="500" dirty="0"/>
          </a:p>
          <a:p>
            <a:pPr marL="857250" lvl="1" indent="-457200"/>
            <a:r>
              <a:rPr lang="cs-CZ" sz="2500" dirty="0" smtClean="0"/>
              <a:t>sledování </a:t>
            </a:r>
            <a:r>
              <a:rPr lang="cs-CZ" sz="2500" dirty="0"/>
              <a:t>a vyhodnocování údajů shromažďovaných zejména v rámci přípravy </a:t>
            </a:r>
            <a:r>
              <a:rPr lang="cs-CZ" sz="2500" dirty="0" smtClean="0"/>
              <a:t>výroční </a:t>
            </a:r>
            <a:r>
              <a:rPr lang="cs-CZ" sz="2500" dirty="0"/>
              <a:t>zprávy o činnosti univerzity</a:t>
            </a:r>
          </a:p>
          <a:p>
            <a:pPr marL="857250" lvl="1" indent="-457200"/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8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463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3800" dirty="0" smtClean="0"/>
              <a:t>Vnitřní hodnocení kvality tvůrčí činnosti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Zajišťování: programy na podporu vědy</a:t>
            </a:r>
          </a:p>
          <a:p>
            <a:pPr lvl="1"/>
            <a:r>
              <a:rPr lang="cs-CZ" sz="2500" dirty="0" smtClean="0"/>
              <a:t>rozvoj vědních oborů</a:t>
            </a:r>
          </a:p>
          <a:p>
            <a:pPr lvl="1"/>
            <a:r>
              <a:rPr lang="cs-CZ" sz="2500" dirty="0" smtClean="0"/>
              <a:t>rozvoj excelence tvůrčí činnosti</a:t>
            </a:r>
          </a:p>
          <a:p>
            <a:pPr lvl="1"/>
            <a:r>
              <a:rPr lang="cs-CZ" sz="2500" dirty="0" smtClean="0"/>
              <a:t>podpora studentů a akademických pracovníků v různé fázi jejich vědecké dráhy</a:t>
            </a:r>
          </a:p>
          <a:p>
            <a:pPr marL="457200" lvl="1" indent="0">
              <a:buNone/>
            </a:pPr>
            <a:endParaRPr lang="cs-CZ" sz="1100" dirty="0" smtClean="0"/>
          </a:p>
          <a:p>
            <a:r>
              <a:rPr lang="cs-CZ" sz="2800" dirty="0" smtClean="0"/>
              <a:t>Opory</a:t>
            </a:r>
          </a:p>
          <a:p>
            <a:pPr lvl="1"/>
            <a:r>
              <a:rPr lang="cs-CZ" sz="2500" dirty="0" smtClean="0"/>
              <a:t>vlastní hodnotící zpráva o tvůrčí činnosti fakulty/ vysokoškolského ústavu</a:t>
            </a:r>
          </a:p>
          <a:p>
            <a:pPr lvl="1"/>
            <a:r>
              <a:rPr lang="cs-CZ" sz="2500" dirty="0" err="1" smtClean="0"/>
              <a:t>bibliometrická</a:t>
            </a:r>
            <a:r>
              <a:rPr lang="cs-CZ" sz="2500" dirty="0" smtClean="0"/>
              <a:t> analýza</a:t>
            </a:r>
          </a:p>
          <a:p>
            <a:pPr lvl="1"/>
            <a:r>
              <a:rPr lang="cs-CZ" sz="2500" dirty="0" smtClean="0"/>
              <a:t>odborné posouzení nezávislými panely</a:t>
            </a:r>
          </a:p>
          <a:p>
            <a:pPr lvl="1"/>
            <a:r>
              <a:rPr lang="cs-CZ" sz="2500" dirty="0" smtClean="0"/>
              <a:t>ukazatele kvality tvůrčí činnosti</a:t>
            </a:r>
            <a:endParaRPr lang="cs-CZ" sz="25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0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 smtClean="0"/>
              <a:t>Vnitřní hodnocení kvality souvisejících činností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cs-CZ" sz="4500" dirty="0" smtClean="0"/>
              <a:t>Podporují vzdělávací a tvůrčí činnost</a:t>
            </a:r>
          </a:p>
          <a:p>
            <a:pPr marL="0" indent="0">
              <a:buNone/>
            </a:pPr>
            <a:endParaRPr lang="cs-CZ" sz="2100" dirty="0" smtClean="0"/>
          </a:p>
          <a:p>
            <a:r>
              <a:rPr lang="cs-CZ" sz="4500" dirty="0" smtClean="0"/>
              <a:t>Předmětem může být zejména:</a:t>
            </a:r>
          </a:p>
          <a:p>
            <a:pPr marL="857250" lvl="1" indent="-457200"/>
            <a:r>
              <a:rPr lang="cs-CZ" sz="3200" dirty="0" smtClean="0"/>
              <a:t>řízení </a:t>
            </a:r>
            <a:r>
              <a:rPr lang="cs-CZ" sz="3200" dirty="0"/>
              <a:t>a správa univerzity,</a:t>
            </a:r>
          </a:p>
          <a:p>
            <a:pPr marL="857250" lvl="1" indent="-457200"/>
            <a:r>
              <a:rPr lang="cs-CZ" sz="3200" dirty="0" smtClean="0"/>
              <a:t>využívání </a:t>
            </a:r>
            <a:r>
              <a:rPr lang="cs-CZ" sz="3200" dirty="0"/>
              <a:t>zdrojů,</a:t>
            </a:r>
          </a:p>
          <a:p>
            <a:pPr marL="857250" lvl="1" indent="-457200"/>
            <a:r>
              <a:rPr lang="cs-CZ" sz="3200" dirty="0" smtClean="0"/>
              <a:t>infrastruktura</a:t>
            </a:r>
            <a:r>
              <a:rPr lang="cs-CZ" sz="3200" dirty="0"/>
              <a:t>,</a:t>
            </a:r>
          </a:p>
          <a:p>
            <a:pPr marL="857250" lvl="1" indent="-457200"/>
            <a:r>
              <a:rPr lang="cs-CZ" sz="3200" dirty="0" smtClean="0"/>
              <a:t>informační </a:t>
            </a:r>
            <a:r>
              <a:rPr lang="cs-CZ" sz="3200" dirty="0"/>
              <a:t>systém,</a:t>
            </a:r>
          </a:p>
          <a:p>
            <a:pPr marL="857250" lvl="1" indent="-457200"/>
            <a:r>
              <a:rPr lang="cs-CZ" sz="3200" dirty="0" smtClean="0"/>
              <a:t>informační </a:t>
            </a:r>
            <a:r>
              <a:rPr lang="cs-CZ" sz="3200" dirty="0"/>
              <a:t>a poradenské služby,</a:t>
            </a:r>
          </a:p>
          <a:p>
            <a:pPr marL="857250" lvl="1" indent="-457200"/>
            <a:r>
              <a:rPr lang="cs-CZ" sz="3200" dirty="0" smtClean="0"/>
              <a:t>služby </a:t>
            </a:r>
            <a:r>
              <a:rPr lang="cs-CZ" sz="3200" dirty="0"/>
              <a:t>v oblasti přenosu poznatků a technologií,</a:t>
            </a:r>
          </a:p>
          <a:p>
            <a:pPr marL="857250" lvl="1" indent="-457200"/>
            <a:r>
              <a:rPr lang="cs-CZ" sz="3200" dirty="0" smtClean="0"/>
              <a:t>služby </a:t>
            </a:r>
            <a:r>
              <a:rPr lang="cs-CZ" sz="3200" dirty="0"/>
              <a:t>knihoven,</a:t>
            </a:r>
          </a:p>
          <a:p>
            <a:pPr marL="857250" lvl="1" indent="-457200"/>
            <a:r>
              <a:rPr lang="cs-CZ" sz="3200" dirty="0" smtClean="0"/>
              <a:t>nakladatelská </a:t>
            </a:r>
            <a:r>
              <a:rPr lang="cs-CZ" sz="3200" dirty="0"/>
              <a:t>a ediční činnost,</a:t>
            </a:r>
          </a:p>
          <a:p>
            <a:pPr marL="857250" lvl="1" indent="-457200"/>
            <a:r>
              <a:rPr lang="cs-CZ" sz="3200" dirty="0" smtClean="0"/>
              <a:t>služby </a:t>
            </a:r>
            <a:r>
              <a:rPr lang="cs-CZ" sz="3200" dirty="0"/>
              <a:t>kolejí a menz,</a:t>
            </a:r>
          </a:p>
          <a:p>
            <a:pPr marL="914400" lvl="1" indent="-514350"/>
            <a:r>
              <a:rPr lang="cs-CZ" sz="3200" dirty="0" smtClean="0"/>
              <a:t>zázemí </a:t>
            </a:r>
            <a:r>
              <a:rPr lang="cs-CZ" sz="3200" dirty="0"/>
              <a:t>pro sportovní </a:t>
            </a:r>
            <a:r>
              <a:rPr lang="cs-CZ" sz="3200" dirty="0" smtClean="0"/>
              <a:t>činnost</a:t>
            </a:r>
          </a:p>
          <a:p>
            <a:pPr marL="400050" lvl="1" indent="0">
              <a:buNone/>
            </a:pPr>
            <a:endParaRPr lang="cs-CZ" sz="2400" dirty="0" smtClean="0"/>
          </a:p>
          <a:p>
            <a:pPr marL="514350" indent="-514350"/>
            <a:r>
              <a:rPr lang="cs-CZ" sz="4500" dirty="0" smtClean="0"/>
              <a:t>Zpravidla před zahájením přípravy strategického záměru</a:t>
            </a:r>
            <a:endParaRPr lang="cs-CZ" sz="4500" dirty="0"/>
          </a:p>
          <a:p>
            <a:endParaRPr lang="cs-CZ" dirty="0" smtClean="0"/>
          </a:p>
          <a:p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6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3800" dirty="0" smtClean="0"/>
              <a:t>Základní dokumenty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strategický </a:t>
            </a:r>
            <a:r>
              <a:rPr lang="cs-CZ" dirty="0"/>
              <a:t>záměr univerzity a každoroční plán jeho realizace, </a:t>
            </a:r>
            <a:endParaRPr lang="cs-CZ" dirty="0" smtClean="0"/>
          </a:p>
          <a:p>
            <a:pPr marL="0" indent="0">
              <a:buNone/>
            </a:pPr>
            <a:endParaRPr lang="cs-CZ" sz="2100" dirty="0"/>
          </a:p>
          <a:p>
            <a:r>
              <a:rPr lang="cs-CZ" dirty="0" smtClean="0"/>
              <a:t>bilanční </a:t>
            </a:r>
            <a:r>
              <a:rPr lang="cs-CZ" dirty="0"/>
              <a:t>zpráva o plnění plánu realizace strategického záměru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sz="2100" dirty="0"/>
          </a:p>
          <a:p>
            <a:r>
              <a:rPr lang="cs-CZ" dirty="0" smtClean="0"/>
              <a:t>výroční </a:t>
            </a:r>
            <a:r>
              <a:rPr lang="cs-CZ" dirty="0"/>
              <a:t>zpráva o činnosti  a výroční zpráva o hospodaření  univerzity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sz="2100" dirty="0"/>
          </a:p>
          <a:p>
            <a:r>
              <a:rPr lang="cs-CZ" dirty="0" smtClean="0"/>
              <a:t>vlastní </a:t>
            </a:r>
            <a:r>
              <a:rPr lang="cs-CZ" dirty="0"/>
              <a:t>hodnotící zpráva </a:t>
            </a:r>
            <a:r>
              <a:rPr lang="cs-CZ" dirty="0" smtClean="0"/>
              <a:t>univerzity (nejvýznamnější výsledky, o zpracování, rozsahu a zaměření rozhodne rektor),</a:t>
            </a:r>
          </a:p>
          <a:p>
            <a:pPr marL="0" indent="0">
              <a:buNone/>
            </a:pPr>
            <a:endParaRPr lang="cs-CZ" sz="2100" dirty="0"/>
          </a:p>
          <a:p>
            <a:r>
              <a:rPr lang="cs-CZ" dirty="0" smtClean="0"/>
              <a:t>zpráva </a:t>
            </a:r>
            <a:r>
              <a:rPr lang="cs-CZ" dirty="0"/>
              <a:t>o vnitřním hodnocení </a:t>
            </a:r>
            <a:r>
              <a:rPr lang="cs-CZ" dirty="0" smtClean="0"/>
              <a:t>kvality,</a:t>
            </a:r>
          </a:p>
          <a:p>
            <a:pPr marL="0" indent="0">
              <a:buNone/>
            </a:pPr>
            <a:endParaRPr lang="cs-CZ" sz="2100" dirty="0"/>
          </a:p>
          <a:p>
            <a:r>
              <a:rPr lang="cs-CZ" dirty="0" smtClean="0"/>
              <a:t>sebehodnotící </a:t>
            </a:r>
            <a:r>
              <a:rPr lang="cs-CZ" dirty="0"/>
              <a:t>zpráva popisující a hodnotící naplnění jednotlivých požadavků </a:t>
            </a:r>
            <a:r>
              <a:rPr lang="cs-CZ" dirty="0" smtClean="0"/>
              <a:t>vyplývajících </a:t>
            </a:r>
            <a:r>
              <a:rPr lang="cs-CZ" dirty="0"/>
              <a:t>ze standardů pro institucionální </a:t>
            </a:r>
            <a:r>
              <a:rPr lang="cs-CZ" dirty="0" smtClean="0"/>
              <a:t>akreditaci,</a:t>
            </a:r>
          </a:p>
          <a:p>
            <a:pPr marL="0" indent="0">
              <a:buNone/>
            </a:pPr>
            <a:endParaRPr lang="cs-CZ" sz="2100" dirty="0"/>
          </a:p>
          <a:p>
            <a:r>
              <a:rPr lang="cs-CZ" dirty="0" smtClean="0"/>
              <a:t>obdobné </a:t>
            </a:r>
            <a:r>
              <a:rPr lang="cs-CZ" dirty="0"/>
              <a:t>dokumenty zpracované fakultami či dalšími součástmi univerzity</a:t>
            </a:r>
          </a:p>
          <a:p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3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 smtClean="0"/>
              <a:t>Zpráva o vnitřním hodnocení a její dodatky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sz="2800" dirty="0" smtClean="0"/>
              <a:t>Části (zejména)</a:t>
            </a:r>
          </a:p>
          <a:p>
            <a:pPr lvl="1"/>
            <a:r>
              <a:rPr lang="cs-CZ" sz="2500" dirty="0" smtClean="0"/>
              <a:t>Jaká proběhla hodnocení </a:t>
            </a:r>
          </a:p>
          <a:p>
            <a:pPr lvl="1"/>
            <a:r>
              <a:rPr lang="cs-CZ" sz="2500" dirty="0" smtClean="0"/>
              <a:t>Hlavní výsledky realizovaných hodnocení</a:t>
            </a:r>
          </a:p>
          <a:p>
            <a:pPr lvl="1"/>
            <a:r>
              <a:rPr lang="cs-CZ" sz="2500" dirty="0" smtClean="0"/>
              <a:t>Přijatá preventivní a nápravná opatření</a:t>
            </a:r>
          </a:p>
          <a:p>
            <a:pPr lvl="1"/>
            <a:r>
              <a:rPr lang="cs-CZ" sz="2500" dirty="0" smtClean="0"/>
              <a:t>SWOT analýza</a:t>
            </a:r>
          </a:p>
          <a:p>
            <a:pPr lvl="1"/>
            <a:r>
              <a:rPr lang="cs-CZ" sz="2500" dirty="0" smtClean="0"/>
              <a:t>Doporučení pro další rozvoj</a:t>
            </a:r>
          </a:p>
          <a:p>
            <a:pPr marL="457200" lvl="1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800" dirty="0" smtClean="0"/>
              <a:t>Rámcové výsledky jsou popsány ve Výroční zprávě o činnosti UK</a:t>
            </a:r>
            <a:endParaRPr lang="cs-CZ" sz="28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5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 vám za pozornost a prosím o vaše dotazy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Věra Šťastná </a:t>
            </a:r>
          </a:p>
          <a:p>
            <a:pPr marL="0" indent="0" algn="ctr">
              <a:buNone/>
            </a:pPr>
            <a:r>
              <a:rPr lang="cs-CZ" dirty="0" smtClean="0"/>
              <a:t>vera.stastna@ruk.cuni.cz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1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3800" dirty="0" smtClean="0"/>
              <a:t>Změny v systému zajišťování kvality v ČR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184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Od 1. září 2016 účinná novela zákona o vysokých školách (zákon č. 137/2016 Sb.)</a:t>
            </a:r>
          </a:p>
          <a:p>
            <a:pPr marL="0" indent="0">
              <a:buNone/>
            </a:pPr>
            <a:endParaRPr lang="cs-CZ" sz="2800" dirty="0"/>
          </a:p>
          <a:p>
            <a:pPr>
              <a:buClr>
                <a:schemeClr val="tx1"/>
              </a:buClr>
            </a:pPr>
            <a:r>
              <a:rPr lang="cs-CZ" sz="2800" dirty="0" smtClean="0"/>
              <a:t>Dva prováděcí předpisy (§ 82a zákona o vysokých školách)</a:t>
            </a:r>
          </a:p>
          <a:p>
            <a:pPr lvl="1">
              <a:buClr>
                <a:schemeClr val="tx1"/>
              </a:buClr>
            </a:pPr>
            <a:r>
              <a:rPr lang="cs-CZ" sz="2500" dirty="0" smtClean="0"/>
              <a:t>nařízení </a:t>
            </a:r>
            <a:r>
              <a:rPr lang="cs-CZ" sz="2500" dirty="0"/>
              <a:t>vlády č. 274/2016 Sb., o standardech pro akreditace ve vysokém školství </a:t>
            </a:r>
            <a:endParaRPr lang="cs-CZ" sz="2500" dirty="0" smtClean="0"/>
          </a:p>
          <a:p>
            <a:pPr lvl="1">
              <a:buClr>
                <a:schemeClr val="tx1"/>
              </a:buClr>
            </a:pPr>
            <a:r>
              <a:rPr lang="cs-CZ" sz="2500" dirty="0" smtClean="0"/>
              <a:t>nařízení vlády č</a:t>
            </a:r>
            <a:r>
              <a:rPr lang="cs-CZ" sz="2500" dirty="0"/>
              <a:t>. 275/2016 Sb., o oblastech vzdělávání ve vysokém školství</a:t>
            </a:r>
            <a:endParaRPr lang="cs-CZ" sz="2500" dirty="0" smtClean="0"/>
          </a:p>
        </p:txBody>
      </p:sp>
      <p:cxnSp>
        <p:nvCxnSpPr>
          <p:cNvPr id="9" name="Přímá spojnice 8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3800" dirty="0" smtClean="0"/>
              <a:t>Zajišťování kvality</a:t>
            </a:r>
            <a:endParaRPr lang="en-US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691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sz="3600" dirty="0" smtClean="0"/>
              <a:t>Vnitřní hodnocení (§ 77b odst. 3 zákona o vysokých školách)</a:t>
            </a:r>
          </a:p>
          <a:p>
            <a:pPr marL="0" lvl="0" indent="0">
              <a:buNone/>
            </a:pPr>
            <a:endParaRPr lang="cs-CZ" sz="3600" dirty="0" smtClean="0"/>
          </a:p>
          <a:p>
            <a:pPr lvl="0"/>
            <a:r>
              <a:rPr lang="cs-CZ" sz="3600" dirty="0" smtClean="0"/>
              <a:t>Vnější hodnocení </a:t>
            </a:r>
            <a:r>
              <a:rPr lang="cs-CZ" sz="3600" dirty="0"/>
              <a:t>(§ 84 zákona o vysokých školách)</a:t>
            </a:r>
            <a:endParaRPr lang="cs-CZ" sz="3600" dirty="0" smtClean="0"/>
          </a:p>
          <a:p>
            <a:pPr lvl="1"/>
            <a:r>
              <a:rPr lang="cs-CZ" dirty="0" smtClean="0"/>
              <a:t>provádí Národní akreditační úřad (NAÚ)</a:t>
            </a:r>
          </a:p>
          <a:p>
            <a:pPr lvl="1"/>
            <a:r>
              <a:rPr lang="cs-CZ" dirty="0" smtClean="0"/>
              <a:t>VŠ si může na vlastní náklady zajistit u uznávané externí agentury (EQAR, ENQA); povinnost NAÚ přihlédnout k tomuto hodnocení (§ 79 odst. 3, §  81a odst. </a:t>
            </a:r>
            <a:r>
              <a:rPr lang="cs-CZ" dirty="0"/>
              <a:t>3 zákona o vysokých školách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0"/>
            <a:r>
              <a:rPr lang="cs-CZ" sz="3600" dirty="0" smtClean="0"/>
              <a:t>Kontrola (§ 84 odst. </a:t>
            </a:r>
            <a:r>
              <a:rPr lang="cs-CZ" sz="3600" dirty="0"/>
              <a:t>1 zákona o vysokých školách)</a:t>
            </a:r>
            <a:endParaRPr lang="cs-CZ" sz="3600" dirty="0" smtClean="0"/>
          </a:p>
          <a:p>
            <a:pPr lvl="1"/>
            <a:r>
              <a:rPr lang="cs-CZ" dirty="0" smtClean="0"/>
              <a:t>Povinnosti při uskutečňování akreditovaných činností: mj. </a:t>
            </a:r>
            <a:r>
              <a:rPr lang="cs-CZ" i="1" dirty="0" smtClean="0"/>
              <a:t>zlepšovat</a:t>
            </a:r>
            <a:r>
              <a:rPr lang="cs-CZ" dirty="0" smtClean="0"/>
              <a:t> systém zajišťování kvality a </a:t>
            </a:r>
            <a:r>
              <a:rPr lang="cs-CZ" i="1" dirty="0" smtClean="0"/>
              <a:t>naplňovat </a:t>
            </a:r>
            <a:r>
              <a:rPr lang="cs-CZ" dirty="0" smtClean="0"/>
              <a:t>strategický záměr vysoké školy (§ 85 písm. b) a c</a:t>
            </a:r>
            <a:r>
              <a:rPr lang="cs-CZ" dirty="0"/>
              <a:t>) zákona o vysokých </a:t>
            </a:r>
            <a:r>
              <a:rPr lang="cs-CZ" dirty="0" smtClean="0"/>
              <a:t>školách)</a:t>
            </a:r>
          </a:p>
          <a:p>
            <a:pPr lvl="1"/>
            <a:r>
              <a:rPr lang="cs-CZ" dirty="0" smtClean="0"/>
              <a:t>Sankce resp. „nápravná opatření“ (§ </a:t>
            </a:r>
            <a:r>
              <a:rPr lang="cs-CZ" dirty="0"/>
              <a:t>86 zákona o vysokých školách)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3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3800" dirty="0"/>
              <a:t>Vnitřní hodnocení</a:t>
            </a:r>
            <a:endParaRPr lang="en-US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cs-CZ" sz="3600" dirty="0" smtClean="0"/>
              <a:t>Vysoká škola je povinna: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pravidelně provádět vnitřní hodnocení</a:t>
            </a:r>
            <a:br>
              <a:rPr lang="cs-CZ" sz="3600" dirty="0" smtClean="0"/>
            </a:br>
            <a:r>
              <a:rPr lang="cs-CZ" sz="2800" dirty="0" smtClean="0"/>
              <a:t>(§ 21 odst. 21 písm. g) zákona o vysokých školách)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cs-CZ" sz="3600" dirty="0" smtClean="0"/>
              <a:t>vytvořit systém </a:t>
            </a:r>
            <a:r>
              <a:rPr lang="cs-CZ" sz="3600" dirty="0"/>
              <a:t>zajišťování a vnitřního hodnocení kvality vysoké </a:t>
            </a:r>
            <a:r>
              <a:rPr lang="cs-CZ" sz="3600" dirty="0" smtClean="0"/>
              <a:t>školy</a:t>
            </a:r>
          </a:p>
          <a:p>
            <a:pPr lvl="1"/>
            <a:r>
              <a:rPr lang="cs-CZ" u="sng" dirty="0" smtClean="0"/>
              <a:t>Rozlišuje se systém </a:t>
            </a:r>
            <a:r>
              <a:rPr lang="cs-CZ" dirty="0"/>
              <a:t>zajišťování a vnitřního hodnocení kvality </a:t>
            </a:r>
            <a:r>
              <a:rPr lang="cs-CZ" dirty="0" smtClean="0"/>
              <a:t>na VŠ </a:t>
            </a:r>
            <a:r>
              <a:rPr lang="cs-CZ" u="sng" dirty="0" smtClean="0"/>
              <a:t>zavedený</a:t>
            </a:r>
            <a:r>
              <a:rPr lang="cs-CZ" dirty="0" smtClean="0"/>
              <a:t> a </a:t>
            </a:r>
            <a:r>
              <a:rPr lang="cs-CZ" u="sng" dirty="0" smtClean="0"/>
              <a:t>systém funkční</a:t>
            </a:r>
            <a:r>
              <a:rPr lang="cs-CZ" dirty="0" smtClean="0"/>
              <a:t>. Funkční systém = podmínka </a:t>
            </a:r>
            <a:r>
              <a:rPr lang="cs-CZ" dirty="0"/>
              <a:t>nutná pro VŠECHNY akreditace (</a:t>
            </a:r>
            <a:r>
              <a:rPr lang="cs-CZ" i="1" dirty="0"/>
              <a:t>institucionální, studijních programů, habilitačních řízení a řízení ke jmenování profesorem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Zákon ukládá  povinnost systém zajišťování a vnitřního hodnocení kvality zlepšovat“ (§ 85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sz="3600" dirty="0" smtClean="0"/>
              <a:t>Podmínka </a:t>
            </a:r>
            <a:r>
              <a:rPr lang="cs-CZ" sz="3600" dirty="0"/>
              <a:t>nutná pro institucionální akreditaci je </a:t>
            </a:r>
            <a:r>
              <a:rPr lang="cs-CZ" sz="3600" dirty="0" smtClean="0"/>
              <a:t>ustavená a </a:t>
            </a:r>
            <a:r>
              <a:rPr lang="cs-CZ" sz="3600" u="sng" dirty="0" smtClean="0"/>
              <a:t>fungující </a:t>
            </a:r>
            <a:r>
              <a:rPr lang="cs-CZ" sz="3600" u="sng" dirty="0"/>
              <a:t>rada pro vnitřní </a:t>
            </a:r>
            <a:r>
              <a:rPr lang="cs-CZ" sz="3600" u="sng" dirty="0" smtClean="0"/>
              <a:t>hodnocení</a:t>
            </a:r>
            <a:endParaRPr lang="cs-CZ" sz="3600" dirty="0" smtClean="0"/>
          </a:p>
          <a:p>
            <a:pPr lvl="1"/>
            <a:endParaRPr lang="cs-CZ" dirty="0" smtClean="0"/>
          </a:p>
        </p:txBody>
      </p:sp>
      <p:cxnSp>
        <p:nvCxnSpPr>
          <p:cNvPr id="9" name="Přímá spojnice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0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 smtClean="0"/>
              <a:t>Systém zajišťování a vnitřního hodnocení kvality (zákon o VŠ 1)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sz="3300" dirty="0" smtClean="0"/>
              <a:t>Zajišťování kvality se opírá o:</a:t>
            </a:r>
          </a:p>
          <a:p>
            <a:pPr lvl="1"/>
            <a:r>
              <a:rPr lang="cs-CZ" dirty="0" smtClean="0"/>
              <a:t>poslání a strategii VŠ</a:t>
            </a:r>
          </a:p>
          <a:p>
            <a:pPr lvl="1"/>
            <a:r>
              <a:rPr lang="cs-CZ" dirty="0" smtClean="0"/>
              <a:t>organizaci </a:t>
            </a:r>
            <a:r>
              <a:rPr lang="cs-CZ" dirty="0"/>
              <a:t>VŠ</a:t>
            </a:r>
          </a:p>
          <a:p>
            <a:pPr lvl="1"/>
            <a:r>
              <a:rPr lang="cs-CZ" dirty="0" smtClean="0"/>
              <a:t>vymezení povinností orgánů a vedoucích zaměstnanců (až do úrovně fakult, vedoucích zaměstnanců pracoviš</a:t>
            </a:r>
            <a:r>
              <a:rPr lang="cs-CZ" dirty="0"/>
              <a:t>ť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zdroje personální, finanční a infomační</a:t>
            </a:r>
          </a:p>
          <a:p>
            <a:pPr lvl="1"/>
            <a:r>
              <a:rPr lang="cs-CZ" dirty="0" smtClean="0"/>
              <a:t>spolupráci s jinými VŠ, vědeckými institucemi, zaměstnavateli, průmyslem, ….</a:t>
            </a:r>
          </a:p>
          <a:p>
            <a:pPr lvl="1"/>
            <a:r>
              <a:rPr lang="cs-CZ" dirty="0" smtClean="0"/>
              <a:t>standardy a postupy vnitřního hodnocení kvality</a:t>
            </a:r>
          </a:p>
          <a:p>
            <a:pPr lvl="1"/>
            <a:r>
              <a:rPr lang="cs-CZ" dirty="0" smtClean="0"/>
              <a:t>preventivní a nápravná opatření</a:t>
            </a:r>
          </a:p>
          <a:p>
            <a:pPr lvl="1"/>
            <a:r>
              <a:rPr lang="cs-CZ" dirty="0" smtClean="0"/>
              <a:t>vnitřní dokumenty a záznamy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6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 smtClean="0"/>
              <a:t>Systém zajišťování a vnitřního hodnocení kvality (</a:t>
            </a:r>
            <a:r>
              <a:rPr lang="cs-CZ" sz="3800" dirty="0"/>
              <a:t>zákon o VŠ </a:t>
            </a:r>
            <a:r>
              <a:rPr lang="cs-CZ" sz="3800" dirty="0" smtClean="0"/>
              <a:t>2)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Vnitřní hodnocení kvality spočívá v:</a:t>
            </a:r>
          </a:p>
          <a:p>
            <a:pPr marL="0" indent="0">
              <a:buNone/>
            </a:pPr>
            <a:endParaRPr lang="cs-CZ" sz="1000" dirty="0" smtClean="0"/>
          </a:p>
          <a:p>
            <a:pPr lvl="1"/>
            <a:r>
              <a:rPr lang="cs-CZ" sz="2500" dirty="0" smtClean="0"/>
              <a:t>aplikaci standardů a postupů</a:t>
            </a:r>
          </a:p>
          <a:p>
            <a:pPr marL="457200" lvl="1" indent="0">
              <a:buNone/>
            </a:pPr>
            <a:endParaRPr lang="cs-CZ" sz="1000" dirty="0" smtClean="0"/>
          </a:p>
          <a:p>
            <a:pPr lvl="1"/>
            <a:r>
              <a:rPr lang="cs-CZ" sz="2500" dirty="0" smtClean="0"/>
              <a:t>vypracování zprávy o vnitřním hodnocení (nejméně jedenkrát za 5 let) a jejích každoročních dodatků</a:t>
            </a:r>
          </a:p>
          <a:p>
            <a:pPr marL="457200" lvl="1" indent="0">
              <a:buNone/>
            </a:pPr>
            <a:endParaRPr lang="cs-CZ" sz="1000" dirty="0" smtClean="0"/>
          </a:p>
          <a:p>
            <a:pPr lvl="1"/>
            <a:r>
              <a:rPr lang="cs-CZ" sz="2500" dirty="0" smtClean="0"/>
              <a:t>zpřístupnění zprávy o vnitřním hodnocení orgánům (a jejich členům) univerzity a jejích součástí a NAÚ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2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124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3800" dirty="0" smtClean="0"/>
              <a:t>Rada pro vnitřní hodnocení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54461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Nový klíčový samosprávný orgán (§ 12a zákona o vysokých školách)</a:t>
            </a:r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dirty="0" smtClean="0"/>
              <a:t>Řídí průběh vnitřního hodnocení</a:t>
            </a:r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dirty="0" smtClean="0"/>
              <a:t>Zpracovává zprávu o vnitřním hodnocení</a:t>
            </a:r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dirty="0" smtClean="0"/>
              <a:t>Vede průběžné záznamy o vnitřním hodnocení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dirty="0" smtClean="0"/>
              <a:t>Schvaluje návrh pravidel systému zajišťování kvality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dirty="0" smtClean="0"/>
              <a:t>Na UK návrh nového Statutu svěřuje radě kompetence</a:t>
            </a:r>
          </a:p>
          <a:p>
            <a:pPr marL="0" indent="0">
              <a:buNone/>
            </a:pPr>
            <a:endParaRPr lang="cs-CZ" sz="1600" dirty="0" smtClean="0"/>
          </a:p>
          <a:p>
            <a:pPr lvl="1"/>
            <a:r>
              <a:rPr lang="cs-CZ" sz="2900" dirty="0" smtClean="0"/>
              <a:t>udělovat oprávnění k uskutečňování studijních programů v rámci akreditované oblasti vzdělávání</a:t>
            </a:r>
          </a:p>
          <a:p>
            <a:pPr lvl="1"/>
            <a:r>
              <a:rPr lang="cs-CZ" sz="2900" dirty="0" smtClean="0"/>
              <a:t>schvalovat </a:t>
            </a:r>
            <a:r>
              <a:rPr lang="cs-CZ" sz="2900" dirty="0"/>
              <a:t>opatření k nápravě při nedostatcích v uskutečňování studijního programu</a:t>
            </a:r>
            <a:r>
              <a:rPr lang="cs-CZ" sz="2900" strike="sngStrike" dirty="0"/>
              <a:t> </a:t>
            </a:r>
            <a:endParaRPr lang="cs-CZ" sz="2900" strike="sngStrike" dirty="0" smtClean="0"/>
          </a:p>
          <a:p>
            <a:pPr lvl="1"/>
            <a:r>
              <a:rPr lang="cs-CZ" sz="2900" dirty="0" smtClean="0"/>
              <a:t>schvalovat záměr </a:t>
            </a:r>
            <a:r>
              <a:rPr lang="cs-CZ" sz="2900" dirty="0"/>
              <a:t>předložit žádost o akreditaci, rozšíření akreditace nebo prodloužení doby platnosti akreditace studijních programů </a:t>
            </a:r>
            <a:endParaRPr lang="cs-CZ" sz="2900" dirty="0" smtClean="0"/>
          </a:p>
          <a:p>
            <a:pPr lvl="1"/>
            <a:r>
              <a:rPr lang="cs-CZ" sz="2900" dirty="0" smtClean="0"/>
              <a:t>řídit přípravu </a:t>
            </a:r>
            <a:r>
              <a:rPr lang="cs-CZ" sz="2900" dirty="0"/>
              <a:t>návrhu žádosti o institucionální akreditaci pro </a:t>
            </a:r>
            <a:r>
              <a:rPr lang="cs-CZ" sz="2900" dirty="0" smtClean="0"/>
              <a:t>oblast/oblasti vzdělávání</a:t>
            </a:r>
          </a:p>
          <a:p>
            <a:pPr lvl="1"/>
            <a:r>
              <a:rPr lang="cs-CZ" sz="2900" dirty="0" smtClean="0"/>
              <a:t>kontrolovat </a:t>
            </a:r>
            <a:r>
              <a:rPr lang="cs-CZ" sz="2900" dirty="0"/>
              <a:t>dodržování příslušných právních předpisů a vnitřních předpisů při uskutečňování studijních programů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1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 smtClean="0"/>
              <a:t>Systém zajišťování </a:t>
            </a:r>
            <a:r>
              <a:rPr lang="cs-CZ" sz="3800" dirty="0"/>
              <a:t>a vnitřního hodnocení kvality </a:t>
            </a:r>
            <a:r>
              <a:rPr lang="cs-CZ" sz="3800" dirty="0" smtClean="0"/>
              <a:t>na UK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Na úrovni UK ukotven: </a:t>
            </a:r>
          </a:p>
          <a:p>
            <a:pPr lvl="1"/>
            <a:r>
              <a:rPr lang="cs-CZ" sz="2200" dirty="0" smtClean="0"/>
              <a:t>vnitřními předpisy UK (zejména: Statut, Pravidla systému zajišťování a vnitřního hodnocení kvality, Řád rady pro vnitřní hodnocení, Akreditační řád, Řád hodnocení vzdělávací činnosti  studenty </a:t>
            </a:r>
            <a:r>
              <a:rPr lang="cs-CZ" sz="2200" dirty="0"/>
              <a:t>a absolventy, Řád habilitačního řízení a řízení ke </a:t>
            </a:r>
            <a:r>
              <a:rPr lang="cs-CZ" sz="2200" dirty="0" smtClean="0"/>
              <a:t>jmenování </a:t>
            </a:r>
            <a:r>
              <a:rPr lang="cs-CZ" sz="2200" dirty="0"/>
              <a:t>profesorem) </a:t>
            </a:r>
            <a:r>
              <a:rPr lang="cs-CZ" sz="2200" dirty="0" smtClean="0"/>
              <a:t>a</a:t>
            </a:r>
          </a:p>
          <a:p>
            <a:pPr lvl="1"/>
            <a:r>
              <a:rPr lang="cs-CZ" sz="2200" dirty="0" smtClean="0"/>
              <a:t>opatřeními </a:t>
            </a:r>
            <a:r>
              <a:rPr lang="cs-CZ" sz="2200" dirty="0"/>
              <a:t>rektora</a:t>
            </a:r>
            <a:r>
              <a:rPr lang="cs-CZ" sz="2200" dirty="0" smtClean="0"/>
              <a:t> (zejména: Standardy studijních programů na UK, pravidla hodnocení kvalifikačních a rigorózních prací, pravidla programů celoživotního vzdělávání, vnitřní hodnocení tvůrčí činnosti apod.)</a:t>
            </a:r>
          </a:p>
          <a:p>
            <a:pPr marL="457200" lvl="1" indent="0">
              <a:buNone/>
            </a:pPr>
            <a:endParaRPr lang="cs-CZ" sz="1200" dirty="0" smtClean="0"/>
          </a:p>
          <a:p>
            <a:r>
              <a:rPr lang="cs-CZ" sz="3000" dirty="0" smtClean="0"/>
              <a:t>Na úrovni součástí (nad rámec univerzitních </a:t>
            </a:r>
            <a:r>
              <a:rPr lang="cs-CZ" sz="3000" dirty="0"/>
              <a:t>předpisů) </a:t>
            </a:r>
            <a:r>
              <a:rPr lang="cs-CZ" sz="3000" dirty="0" smtClean="0"/>
              <a:t>ukotven:</a:t>
            </a:r>
          </a:p>
          <a:p>
            <a:pPr lvl="1"/>
            <a:r>
              <a:rPr lang="cs-CZ" sz="2200" dirty="0" smtClean="0"/>
              <a:t>vnitřními předpisy fakulty nebo opatřeními děkana</a:t>
            </a:r>
          </a:p>
          <a:p>
            <a:pPr lvl="1"/>
            <a:r>
              <a:rPr lang="cs-CZ" sz="2200" dirty="0" smtClean="0"/>
              <a:t>organizačním řádem součásti nebo opatřením ředitele</a:t>
            </a:r>
          </a:p>
          <a:p>
            <a:pPr lvl="1"/>
            <a:r>
              <a:rPr lang="cs-CZ" sz="2200" dirty="0" smtClean="0"/>
              <a:t>samosprávná kompetence</a:t>
            </a:r>
            <a:endParaRPr lang="cs-CZ" sz="22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4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3800" dirty="0" smtClean="0"/>
              <a:t>Principy zajišťování a vnitřního hodnocení kvality na UK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12568"/>
          </a:xfrm>
        </p:spPr>
        <p:txBody>
          <a:bodyPr anchor="t" anchorCtr="0">
            <a:normAutofit fontScale="55000" lnSpcReduction="20000"/>
          </a:bodyPr>
          <a:lstStyle/>
          <a:p>
            <a:r>
              <a:rPr lang="cs-CZ" dirty="0" smtClean="0"/>
              <a:t>Respektuje diverzitu UK, různé zvyklosti, kulturu a prostředí fakult a dalších součástí a specifika oborů pěstovaných na univerzitě</a:t>
            </a:r>
          </a:p>
          <a:p>
            <a:pPr marL="0" indent="0">
              <a:buNone/>
            </a:pPr>
            <a:endParaRPr lang="cs-CZ" sz="1600" dirty="0" smtClean="0"/>
          </a:p>
          <a:p>
            <a:pPr lvl="0"/>
            <a:r>
              <a:rPr lang="cs-CZ" dirty="0" smtClean="0"/>
              <a:t>Pravidla</a:t>
            </a:r>
            <a:r>
              <a:rPr lang="cs-CZ" dirty="0"/>
              <a:t>, postupy a kritéria hodnocení se zveřejňují ve veřejné části internetových stránek univerzity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sz="1600" dirty="0"/>
          </a:p>
          <a:p>
            <a:pPr lvl="0"/>
            <a:r>
              <a:rPr lang="cs-CZ" dirty="0"/>
              <a:t>Hodnocení probíhá </a:t>
            </a:r>
            <a:r>
              <a:rPr lang="cs-CZ" dirty="0" smtClean="0"/>
              <a:t>transparentně,  </a:t>
            </a:r>
            <a:r>
              <a:rPr lang="cs-CZ" dirty="0"/>
              <a:t>je vedeno věcnými, odbornými a etickými kritérii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sz="1600" dirty="0"/>
          </a:p>
          <a:p>
            <a:pPr lvl="0"/>
            <a:r>
              <a:rPr lang="cs-CZ" dirty="0"/>
              <a:t>Hodnocení se opírá o ověřené </a:t>
            </a:r>
            <a:r>
              <a:rPr lang="cs-CZ" dirty="0" smtClean="0"/>
              <a:t>údaje</a:t>
            </a:r>
            <a:r>
              <a:rPr lang="cs-CZ" dirty="0"/>
              <a:t>, je vždy zasazeno do kontextu a spočívá v kritickém posouzení zjištěných skutečností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sz="1600" dirty="0"/>
          </a:p>
          <a:p>
            <a:pPr lvl="0"/>
            <a:r>
              <a:rPr lang="cs-CZ" dirty="0"/>
              <a:t>Je-li předmětem hodnocení činnost </a:t>
            </a:r>
            <a:r>
              <a:rPr lang="cs-CZ" dirty="0" smtClean="0"/>
              <a:t>fakult (součástí) či </a:t>
            </a:r>
            <a:r>
              <a:rPr lang="cs-CZ" dirty="0"/>
              <a:t>jejich pracovišť, podílejí se tyto vždy na hodnocení a vyjadřují se k jeho výsledkům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sz="1600" dirty="0"/>
          </a:p>
          <a:p>
            <a:pPr lvl="0"/>
            <a:r>
              <a:rPr lang="cs-CZ" dirty="0"/>
              <a:t>Hodnocení se zpravidla také opírá o zpětnou vazbu od akademických pracovníků, studentů, absolventů či dalších relevantních aktérů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sz="1800" dirty="0"/>
          </a:p>
          <a:p>
            <a:pPr lvl="0"/>
            <a:r>
              <a:rPr lang="cs-CZ" dirty="0"/>
              <a:t>Nedílnou součástí každého hodnocení jsou </a:t>
            </a:r>
            <a:r>
              <a:rPr lang="cs-CZ" dirty="0" smtClean="0"/>
              <a:t>doporučení, </a:t>
            </a:r>
            <a:r>
              <a:rPr lang="cs-CZ" dirty="0"/>
              <a:t>v případě zjištěných nedostatků pak doporučená opatření k </a:t>
            </a:r>
            <a:r>
              <a:rPr lang="cs-CZ" dirty="0" smtClean="0"/>
              <a:t>nápravě.</a:t>
            </a:r>
          </a:p>
          <a:p>
            <a:pPr marL="0" lvl="0" indent="0">
              <a:buNone/>
            </a:pPr>
            <a:endParaRPr lang="cs-CZ" sz="1800" dirty="0" smtClean="0"/>
          </a:p>
          <a:p>
            <a:pPr lvl="0"/>
            <a:r>
              <a:rPr lang="cs-CZ" dirty="0" smtClean="0"/>
              <a:t>Provádí se následné </a:t>
            </a:r>
            <a:r>
              <a:rPr lang="cs-CZ" dirty="0"/>
              <a:t>hodnocení či </a:t>
            </a:r>
            <a:r>
              <a:rPr lang="cs-CZ" dirty="0" smtClean="0"/>
              <a:t>následná </a:t>
            </a:r>
            <a:r>
              <a:rPr lang="cs-CZ" dirty="0"/>
              <a:t>kontrola</a:t>
            </a:r>
            <a:r>
              <a:rPr lang="cs-CZ" dirty="0" smtClean="0"/>
              <a:t>.</a:t>
            </a: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2700">
            <a:solidFill>
              <a:srgbClr val="D22D4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0" y="6763680"/>
            <a:ext cx="9144000" cy="94320"/>
          </a:xfrm>
          <a:prstGeom prst="rect">
            <a:avLst/>
          </a:prstGeom>
          <a:solidFill>
            <a:srgbClr val="D22D40"/>
          </a:solidFill>
          <a:ln>
            <a:solidFill>
              <a:srgbClr val="D22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1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1041</Words>
  <Application>Microsoft Office PowerPoint</Application>
  <PresentationFormat>Předvádění na obrazovce (4:3)</PresentationFormat>
  <Paragraphs>193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Systém zajišťování kvality na UK</vt:lpstr>
      <vt:lpstr>Změny v systému zajišťování kvality v ČR</vt:lpstr>
      <vt:lpstr>Zajišťování kvality</vt:lpstr>
      <vt:lpstr>Vnitřní hodnocení</vt:lpstr>
      <vt:lpstr>Systém zajišťování a vnitřního hodnocení kvality (zákon o VŠ 1)</vt:lpstr>
      <vt:lpstr>Systém zajišťování a vnitřního hodnocení kvality (zákon o VŠ 2)</vt:lpstr>
      <vt:lpstr>Rada pro vnitřní hodnocení</vt:lpstr>
      <vt:lpstr>Systém zajišťování a vnitřního hodnocení kvality na UK</vt:lpstr>
      <vt:lpstr>Principy zajišťování a vnitřního hodnocení kvality na UK</vt:lpstr>
      <vt:lpstr>Prezentace aplikace PowerPoint</vt:lpstr>
      <vt:lpstr>Vnitřní hodnocení vzdělávací činnosti ve studijních programech</vt:lpstr>
      <vt:lpstr>Vnitřní hodnocení vzdělávací činnosti ve studijních programech</vt:lpstr>
      <vt:lpstr>Vnitřní hodnocení vzdělávací činnosti ve studijních programech</vt:lpstr>
      <vt:lpstr>Vnitřní hodnocení programů celoživotního vzdělávání</vt:lpstr>
      <vt:lpstr>Vnitřní hodnocení kvality tvůrčí činnosti</vt:lpstr>
      <vt:lpstr>Vnitřní hodnocení kvality souvisejících činností</vt:lpstr>
      <vt:lpstr>Základní dokumenty</vt:lpstr>
      <vt:lpstr>Zpráva o vnitřním hodnocení a její dodatky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stastna</dc:creator>
  <cp:lastModifiedBy>install</cp:lastModifiedBy>
  <cp:revision>40</cp:revision>
  <dcterms:created xsi:type="dcterms:W3CDTF">2016-11-12T17:04:21Z</dcterms:created>
  <dcterms:modified xsi:type="dcterms:W3CDTF">2016-11-14T16:15:26Z</dcterms:modified>
</cp:coreProperties>
</file>