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5"/>
  </p:notesMasterIdLst>
  <p:sldIdLst>
    <p:sldId id="257" r:id="rId2"/>
    <p:sldId id="285" r:id="rId3"/>
    <p:sldId id="269" r:id="rId4"/>
    <p:sldId id="280" r:id="rId5"/>
    <p:sldId id="282" r:id="rId6"/>
    <p:sldId id="288" r:id="rId7"/>
    <p:sldId id="275" r:id="rId8"/>
    <p:sldId id="287" r:id="rId9"/>
    <p:sldId id="283" r:id="rId10"/>
    <p:sldId id="281" r:id="rId11"/>
    <p:sldId id="260" r:id="rId12"/>
    <p:sldId id="279" r:id="rId13"/>
    <p:sldId id="278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1242"/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8949CA2-B16E-45C0-9649-4D0A262CEA89}" type="datetimeFigureOut">
              <a:rPr lang="cs-CZ"/>
              <a:pPr>
                <a:defRPr/>
              </a:pPr>
              <a:t>26.11.2014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9B00CD2-A487-4147-9A4C-9E6696C6D7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562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65572C-FCA6-40B7-97D4-B3EEB692296B}" type="slidenum">
              <a:rPr lang="en-US" smtClean="0">
                <a:latin typeface="Arial" charset="0"/>
                <a:cs typeface="Arial" charset="0"/>
              </a:rPr>
              <a:pPr/>
              <a:t>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Both</a:t>
            </a:r>
          </a:p>
        </p:txBody>
      </p:sp>
    </p:spTree>
    <p:extLst>
      <p:ext uri="{BB962C8B-B14F-4D97-AF65-F5344CB8AC3E}">
        <p14:creationId xmlns:p14="http://schemas.microsoft.com/office/powerpoint/2010/main" val="1566635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/>
          <a:lstStyle>
            <a:lvl1pPr>
              <a:defRPr sz="5400" b="1"/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566F5-1382-4E6D-8CB6-5923299FC207}" type="datetimeFigureOut">
              <a:rPr lang="cs-CZ" smtClean="0"/>
              <a:pPr>
                <a:defRPr/>
              </a:pPr>
              <a:t>26.11.2014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8B718-7148-4791-96F6-7102464760B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7" name="Picture 3" descr="F_fulbright_cz_horizonta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549275"/>
            <a:ext cx="33464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F_fulbright_cz_horizontal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549275"/>
            <a:ext cx="33464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A7FF8-5758-4F4B-801A-D6660EB29CFA}" type="datetimeFigureOut">
              <a:rPr lang="cs-CZ" smtClean="0"/>
              <a:pPr>
                <a:defRPr/>
              </a:pPr>
              <a:t>26.11.2014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FA79C-6521-4EAE-9E01-5FCF3C93CB2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9019B-8D88-4F6F-909B-FDB04665984A}" type="datetimeFigureOut">
              <a:rPr lang="cs-CZ" smtClean="0"/>
              <a:pPr>
                <a:defRPr/>
              </a:pPr>
              <a:t>26.11.2014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4313A-A930-4204-B67D-512996A8BD8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330F5-1C6A-4C92-886C-3EA60AF95CE8}" type="datetimeFigureOut">
              <a:rPr lang="cs-CZ" smtClean="0"/>
              <a:pPr>
                <a:defRPr/>
              </a:pPr>
              <a:t>26.11.2014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5389-E4A6-43FB-9917-EB2FEBAEAF5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7" name="Picture 3" descr="F_fulbright_cz_horizonta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549275"/>
            <a:ext cx="33464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F_fulbright_cz_horizontal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549275"/>
            <a:ext cx="33464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0BC2D-DE94-4C4E-8572-EEC62032DD9D}" type="datetimeFigureOut">
              <a:rPr lang="cs-CZ" smtClean="0"/>
              <a:pPr>
                <a:defRPr/>
              </a:pPr>
              <a:t>26.11.2014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FCB7D-DB40-4206-ADE7-E2A41751995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348880"/>
            <a:ext cx="4038600" cy="38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2348880"/>
            <a:ext cx="4038600" cy="38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01D9A-FEFF-4B3B-A287-B30693377024}" type="datetimeFigureOut">
              <a:rPr lang="cs-CZ" smtClean="0"/>
              <a:pPr>
                <a:defRPr/>
              </a:pPr>
              <a:t>26.11.2014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2F9CD-684F-4E47-9746-81D85CBE14C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34888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96952"/>
            <a:ext cx="4040188" cy="3129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234888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96952"/>
            <a:ext cx="4041775" cy="3129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B9E91-0FC6-4D3A-B3E9-5C56D50C340C}" type="datetimeFigureOut">
              <a:rPr lang="cs-CZ" smtClean="0"/>
              <a:pPr>
                <a:defRPr/>
              </a:pPr>
              <a:t>26.11.2014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ADBD4-1F4E-4611-8FC2-3E5F881EBBF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E83A7-E50E-4F1E-8B5E-8B6BF9F58A1A}" type="datetimeFigureOut">
              <a:rPr lang="cs-CZ" smtClean="0"/>
              <a:pPr>
                <a:defRPr/>
              </a:pPr>
              <a:t>26.11.2014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82EED-7C60-4215-8B7E-C6443395DE5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50BAB-1610-4A77-98A8-D5335CC00C4D}" type="datetimeFigureOut">
              <a:rPr lang="cs-CZ" smtClean="0"/>
              <a:pPr>
                <a:defRPr/>
              </a:pPr>
              <a:t>26.11.2014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FC5E9-1EDB-41DB-95BD-4A5A12EFFF6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24744"/>
            <a:ext cx="3008313" cy="500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757F-0681-4FAE-A688-15136A8ADD77}" type="datetimeFigureOut">
              <a:rPr lang="cs-CZ" smtClean="0"/>
              <a:pPr>
                <a:defRPr/>
              </a:pPr>
              <a:t>26.11.2014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DD90A-D424-4673-9039-327441F6254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3F48F-8470-4EE9-9D32-FBEE16ECB0EC}" type="datetimeFigureOut">
              <a:rPr lang="cs-CZ" smtClean="0"/>
              <a:pPr>
                <a:defRPr/>
              </a:pPr>
              <a:t>26.11.2014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CF48F-FA65-4DAC-91CE-363725F3396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7544" y="11967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cs-CZ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48880"/>
            <a:ext cx="8229600" cy="37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27D40B-A1E1-4B2E-9BFD-A677CFA749BC}" type="datetimeFigureOut">
              <a:rPr lang="cs-CZ" smtClean="0"/>
              <a:pPr>
                <a:defRPr/>
              </a:pPr>
              <a:t>26.11.2014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B86D14-0D5B-434B-8D1F-84A51F40CF2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7" name="Picture 3" descr="F_fulbright_cz_horizontal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4213" y="549275"/>
            <a:ext cx="33464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lbright.cz/stipendium-pro-postgradualni-studiu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hyperlink" Target="http://www.fulbright.cz/fulbright-masarykovo-stipendium-juniorska-kategori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3"/>
          <p:cNvSpPr txBox="1">
            <a:spLocks noChangeArrowheads="1"/>
          </p:cNvSpPr>
          <p:nvPr/>
        </p:nvSpPr>
        <p:spPr bwMode="auto">
          <a:xfrm>
            <a:off x="1403350" y="5445125"/>
            <a:ext cx="640873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800" dirty="0" smtClean="0">
                <a:solidFill>
                  <a:srgbClr val="D21242"/>
                </a:solidFill>
                <a:latin typeface="Fulbright Cz" pitchFamily="50" charset="0"/>
              </a:rPr>
              <a:t>Stud</a:t>
            </a:r>
            <a:r>
              <a:rPr lang="en-US" sz="3800" dirty="0" err="1" smtClean="0">
                <a:solidFill>
                  <a:srgbClr val="D21242"/>
                </a:solidFill>
                <a:latin typeface="Fulbright Cz" pitchFamily="50" charset="0"/>
              </a:rPr>
              <a:t>ium</a:t>
            </a:r>
            <a:r>
              <a:rPr lang="en-US" sz="3800" dirty="0" smtClean="0">
                <a:solidFill>
                  <a:srgbClr val="D21242"/>
                </a:solidFill>
                <a:latin typeface="Fulbright Cz" pitchFamily="50" charset="0"/>
              </a:rPr>
              <a:t> v</a:t>
            </a:r>
            <a:r>
              <a:rPr lang="cs-CZ" sz="3800" dirty="0" smtClean="0">
                <a:solidFill>
                  <a:srgbClr val="D21242"/>
                </a:solidFill>
                <a:latin typeface="Fulbright Cz" pitchFamily="50" charset="0"/>
              </a:rPr>
              <a:t> </a:t>
            </a:r>
            <a:r>
              <a:rPr lang="cs-CZ" sz="3800" dirty="0" err="1">
                <a:solidFill>
                  <a:srgbClr val="D21242"/>
                </a:solidFill>
                <a:latin typeface="Fulbright Cz" pitchFamily="50" charset="0"/>
              </a:rPr>
              <a:t>usa</a:t>
            </a:r>
            <a:endParaRPr lang="cs-CZ" sz="3800" dirty="0">
              <a:solidFill>
                <a:srgbClr val="D21242"/>
              </a:solidFill>
              <a:latin typeface="Fulbright Cz" pitchFamily="50" charset="0"/>
            </a:endParaRPr>
          </a:p>
        </p:txBody>
      </p:sp>
      <p:pic>
        <p:nvPicPr>
          <p:cNvPr id="4" name="Picture 3" descr="44095593_188c9e20fc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347663"/>
            <a:ext cx="9144000" cy="7233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5" descr="F_fulbright_cz_horizonta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32648" y="6237312"/>
            <a:ext cx="2843808" cy="4025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340768"/>
            <a:ext cx="9144000" cy="3093154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6500" b="1" dirty="0" err="1" smtClean="0">
                <a:solidFill>
                  <a:schemeClr val="bg1"/>
                </a:solidFill>
                <a:latin typeface="+mn-lt"/>
              </a:rPr>
              <a:t>Fulbrightova</a:t>
            </a:r>
            <a:r>
              <a:rPr lang="cs-CZ" sz="6500" b="1" dirty="0" smtClean="0">
                <a:solidFill>
                  <a:schemeClr val="bg1"/>
                </a:solidFill>
                <a:latin typeface="+mn-lt"/>
              </a:rPr>
              <a:t> s</a:t>
            </a:r>
            <a:r>
              <a:rPr lang="en-US" sz="6500" b="1" dirty="0" err="1" smtClean="0">
                <a:solidFill>
                  <a:schemeClr val="bg1"/>
                </a:solidFill>
                <a:latin typeface="+mn-lt"/>
              </a:rPr>
              <a:t>tipendia</a:t>
            </a:r>
            <a:r>
              <a:rPr lang="en-US" sz="65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65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cs-CZ" sz="65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6500" b="1" dirty="0" smtClean="0">
                <a:solidFill>
                  <a:schemeClr val="bg1"/>
                </a:solidFill>
                <a:latin typeface="+mn-lt"/>
              </a:rPr>
              <a:t>pro </a:t>
            </a:r>
            <a:r>
              <a:rPr lang="en-US" sz="6500" b="1" dirty="0" err="1" smtClean="0">
                <a:solidFill>
                  <a:schemeClr val="bg1"/>
                </a:solidFill>
                <a:latin typeface="+mn-lt"/>
              </a:rPr>
              <a:t>studium</a:t>
            </a:r>
            <a:r>
              <a:rPr lang="en-US" sz="65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65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cs-CZ" sz="65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6500" b="1" dirty="0" smtClean="0">
                <a:solidFill>
                  <a:schemeClr val="bg1"/>
                </a:solidFill>
                <a:latin typeface="+mn-lt"/>
              </a:rPr>
              <a:t>a v</a:t>
            </a:r>
            <a:r>
              <a:rPr lang="cs-CZ" sz="6500" b="1" dirty="0" err="1" smtClean="0">
                <a:solidFill>
                  <a:schemeClr val="bg1"/>
                </a:solidFill>
                <a:latin typeface="+mn-lt"/>
              </a:rPr>
              <a:t>ýzkum</a:t>
            </a:r>
            <a:r>
              <a:rPr lang="cs-CZ" sz="6500" b="1" dirty="0" smtClean="0">
                <a:solidFill>
                  <a:schemeClr val="bg1"/>
                </a:solidFill>
                <a:latin typeface="+mn-lt"/>
              </a:rPr>
              <a:t> v USA</a:t>
            </a:r>
            <a:endParaRPr lang="cs-CZ" sz="65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6453336"/>
            <a:ext cx="28803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 Black" pitchFamily="34" charset="0"/>
                <a:cs typeface="Aharoni" pitchFamily="2" charset="-79"/>
              </a:rPr>
              <a:t>       </a:t>
            </a:r>
            <a:r>
              <a:rPr lang="cs-CZ" sz="800" dirty="0" err="1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Eusebio</a:t>
            </a:r>
            <a:r>
              <a:rPr lang="cs-CZ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cs-CZ" sz="800" dirty="0" err="1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Perdiguero</a:t>
            </a:r>
            <a:r>
              <a:rPr lang="en-US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, NY 6 </a:t>
            </a:r>
            <a:r>
              <a:rPr lang="cs-CZ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cs-CZ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</a:br>
            <a:r>
              <a:rPr lang="cs-CZ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       </a:t>
            </a:r>
            <a:r>
              <a:rPr lang="en-US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Flickr.com</a:t>
            </a:r>
            <a:endParaRPr lang="cs-CZ" sz="800" dirty="0">
              <a:solidFill>
                <a:schemeClr val="bg1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0" name="Picture 9" descr="creative-commons-blac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6498853"/>
            <a:ext cx="350155" cy="2425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7624" y="490602"/>
            <a:ext cx="6408712" cy="5170646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 smtClean="0">
              <a:solidFill>
                <a:schemeClr val="bg1"/>
              </a:solidFill>
              <a:latin typeface="Fulbright Cz" pitchFamily="50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+mn-lt"/>
              </a:rPr>
              <a:t>Pro</a:t>
            </a: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č </a:t>
            </a:r>
            <a:r>
              <a:rPr lang="en-US" sz="3000" b="1" dirty="0" smtClean="0">
                <a:solidFill>
                  <a:schemeClr val="bg1"/>
                </a:solidFill>
                <a:latin typeface="+mn-lt"/>
              </a:rPr>
              <a:t>pr</a:t>
            </a:r>
            <a:r>
              <a:rPr lang="cs-CZ" sz="3000" b="1" dirty="0" err="1" smtClean="0">
                <a:solidFill>
                  <a:schemeClr val="bg1"/>
                </a:solidFill>
                <a:latin typeface="+mn-lt"/>
              </a:rPr>
              <a:t>ávě</a:t>
            </a: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 USA</a:t>
            </a:r>
            <a:br>
              <a:rPr lang="cs-CZ" sz="3000" b="1" dirty="0" smtClean="0">
                <a:solidFill>
                  <a:schemeClr val="bg1"/>
                </a:solidFill>
                <a:latin typeface="+mn-lt"/>
              </a:rPr>
            </a:br>
            <a:endParaRPr lang="cs-CZ" sz="3000" b="1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Co je </a:t>
            </a:r>
            <a:r>
              <a:rPr lang="cs-CZ" sz="3000" b="1" dirty="0" err="1" smtClean="0">
                <a:solidFill>
                  <a:schemeClr val="bg1"/>
                </a:solidFill>
                <a:latin typeface="+mn-lt"/>
              </a:rPr>
              <a:t>Fulbright</a:t>
            </a: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cs-CZ" sz="3000" b="1" dirty="0" smtClean="0">
                <a:solidFill>
                  <a:schemeClr val="bg1"/>
                </a:solidFill>
                <a:latin typeface="+mn-lt"/>
              </a:rPr>
            </a:b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Stipendia pro studenty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cs-CZ" sz="30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Ostatní stipendijní programy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Poradenské služby</a:t>
            </a:r>
            <a:endParaRPr lang="cs-CZ" sz="3000" b="1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>
              <a:solidFill>
                <a:schemeClr val="bg1"/>
              </a:solidFill>
              <a:latin typeface="Fulbright Cz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2" animBg="1"/>
      <p:bldP spid="9" grpId="0" animBg="1"/>
      <p:bldP spid="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nf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2576" y="0"/>
            <a:ext cx="10328076" cy="6885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332656"/>
            <a:ext cx="7776864" cy="5663089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Stipendium pro vědce a přednášející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2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err="1" smtClean="0">
                <a:solidFill>
                  <a:schemeClr val="bg1"/>
                </a:solidFill>
                <a:latin typeface="+mn-lt"/>
              </a:rPr>
              <a:t>Fulbright</a:t>
            </a: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-Masarykovo stipendium</a:t>
            </a:r>
            <a:br>
              <a:rPr lang="cs-CZ" sz="30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pro </a:t>
            </a:r>
            <a:r>
              <a:rPr lang="cs-CZ" sz="3000" b="1" dirty="0" err="1" smtClean="0">
                <a:solidFill>
                  <a:schemeClr val="bg1"/>
                </a:solidFill>
                <a:latin typeface="+mn-lt"/>
              </a:rPr>
              <a:t>postdoktorandy</a:t>
            </a: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 a pokročilé vědce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2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Letní instituty amerických studií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2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err="1" smtClean="0">
                <a:solidFill>
                  <a:schemeClr val="bg1"/>
                </a:solidFill>
                <a:latin typeface="+mn-lt"/>
              </a:rPr>
              <a:t>Proshek</a:t>
            </a: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-</a:t>
            </a:r>
            <a:r>
              <a:rPr lang="cs-CZ" sz="3000" b="1" dirty="0" err="1" smtClean="0">
                <a:solidFill>
                  <a:schemeClr val="bg1"/>
                </a:solidFill>
                <a:latin typeface="+mn-lt"/>
              </a:rPr>
              <a:t>Fulbrightovo</a:t>
            </a: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 stipendium pro lékaře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2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err="1" smtClean="0">
                <a:solidFill>
                  <a:schemeClr val="bg1"/>
                </a:solidFill>
                <a:latin typeface="+mn-lt"/>
              </a:rPr>
              <a:t>Fulbright</a:t>
            </a: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-</a:t>
            </a:r>
            <a:r>
              <a:rPr lang="cs-CZ" sz="3000" b="1" dirty="0" err="1" smtClean="0">
                <a:solidFill>
                  <a:schemeClr val="bg1"/>
                </a:solidFill>
                <a:latin typeface="+mn-lt"/>
              </a:rPr>
              <a:t>Schumanovo</a:t>
            </a: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 stipendium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2000" b="1" dirty="0" smtClean="0">
              <a:solidFill>
                <a:schemeClr val="bg1"/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j-lt"/>
              </a:rPr>
              <a:t>Výměny učitelů ZŠ a SŠ</a:t>
            </a: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/>
            </a:r>
            <a:b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</a:br>
            <a:endParaRPr lang="cs-CZ" sz="2200" dirty="0">
              <a:solidFill>
                <a:schemeClr val="bg1"/>
              </a:solidFill>
              <a:latin typeface="Fulbright Cz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6" descr="F_fulbright_cz_horizont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2648" y="6237312"/>
            <a:ext cx="2843808" cy="402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9452" y="-1"/>
            <a:ext cx="10400084" cy="69333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332656"/>
            <a:ext cx="7776864" cy="6093976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Poradenské centrum sítě </a:t>
            </a:r>
            <a:r>
              <a:rPr lang="cs-CZ" sz="3000" b="1" dirty="0" err="1" smtClean="0">
                <a:solidFill>
                  <a:schemeClr val="bg1"/>
                </a:solidFill>
                <a:latin typeface="+mn-lt"/>
              </a:rPr>
              <a:t>EducationUSA</a:t>
            </a: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Semináře o studiu v USA</a:t>
            </a:r>
            <a:br>
              <a:rPr lang="cs-CZ" sz="3000" b="1" dirty="0" smtClean="0">
                <a:solidFill>
                  <a:schemeClr val="bg1"/>
                </a:solidFill>
                <a:latin typeface="+mn-lt"/>
              </a:rPr>
            </a:b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Knihovna učebnic a katalogů</a:t>
            </a:r>
            <a:br>
              <a:rPr lang="cs-CZ" sz="30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cs-CZ" sz="30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Individuální konzultace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Pomoc s přihláškou a esejemi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Webovská stránka a </a:t>
            </a:r>
            <a:r>
              <a:rPr lang="cs-CZ" sz="3000" b="1" dirty="0" err="1" smtClean="0">
                <a:solidFill>
                  <a:schemeClr val="bg1"/>
                </a:solidFill>
                <a:latin typeface="+mn-lt"/>
              </a:rPr>
              <a:t>Facebook</a:t>
            </a: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cs-CZ" sz="3000" b="1" dirty="0" smtClean="0">
                <a:solidFill>
                  <a:schemeClr val="bg1"/>
                </a:solidFill>
                <a:latin typeface="+mn-lt"/>
              </a:rPr>
            </a:br>
            <a:endParaRPr lang="cs-CZ" sz="3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8" descr="F_fulbright_cz_horizont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2648" y="6237312"/>
            <a:ext cx="2843808" cy="402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racuse_University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15516" y="-27385"/>
            <a:ext cx="10400084" cy="69333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Picture 3" descr="F_fulbright_cz_horizont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2648" y="6266769"/>
            <a:ext cx="2843808" cy="4025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476672"/>
            <a:ext cx="6408712" cy="535531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sz="2200" dirty="0" smtClean="0">
              <a:solidFill>
                <a:schemeClr val="bg1"/>
              </a:solidFill>
              <a:latin typeface="Fulbright Cz" pitchFamily="50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cs-CZ" sz="5000" b="1" dirty="0" smtClean="0">
                <a:solidFill>
                  <a:schemeClr val="bg1"/>
                </a:solidFill>
                <a:latin typeface="+mj-lt"/>
              </a:rPr>
              <a:t>Dá se to zvládnout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3000" b="1" dirty="0" smtClean="0">
              <a:solidFill>
                <a:schemeClr val="bg1"/>
              </a:solidFill>
              <a:latin typeface="+mj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cs-CZ" sz="5000" b="1" dirty="0" smtClean="0">
                <a:solidFill>
                  <a:schemeClr val="bg1"/>
                </a:solidFill>
                <a:latin typeface="+mj-lt"/>
              </a:rPr>
              <a:t>Je to pouze na vás</a:t>
            </a:r>
          </a:p>
          <a:p>
            <a:pPr algn="ctr" fontAlgn="auto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j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cs-CZ" sz="5000" b="1" dirty="0" smtClean="0">
                <a:solidFill>
                  <a:schemeClr val="bg1"/>
                </a:solidFill>
                <a:latin typeface="+mj-lt"/>
              </a:rPr>
              <a:t>Nejste na to sami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j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cs-CZ" sz="5000" b="1" dirty="0" smtClean="0">
                <a:solidFill>
                  <a:schemeClr val="bg1"/>
                </a:solidFill>
                <a:latin typeface="+mj-lt"/>
              </a:rPr>
              <a:t>Stojí to za to úsilí!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670056_alarm-clo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8" descr="F_fulbright_cz_horizont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2648" y="6266769"/>
            <a:ext cx="2843808" cy="4025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3568" y="2276872"/>
            <a:ext cx="7776864" cy="193899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6000" b="1" dirty="0" smtClean="0">
                <a:solidFill>
                  <a:schemeClr val="bg1"/>
                </a:solidFill>
                <a:latin typeface="+mn-lt"/>
              </a:rPr>
              <a:t>Začněte včas!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034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2575" y="0"/>
            <a:ext cx="10321654" cy="68897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8" descr="F_fulbright_cz_horizont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2648" y="6237312"/>
            <a:ext cx="2843808" cy="4025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332656"/>
            <a:ext cx="7776864" cy="6093976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 smtClean="0">
              <a:solidFill>
                <a:schemeClr val="bg1"/>
              </a:solidFill>
              <a:latin typeface="Fulbright Cz" pitchFamily="50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Špičkoví odborníci, prestižní školy</a:t>
            </a:r>
            <a:endParaRPr lang="cs-CZ" sz="3000" b="1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Vysoká úroveň vědy a výzkumu</a:t>
            </a:r>
            <a:endParaRPr lang="en-US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cs-CZ" sz="30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Výborné </a:t>
            </a:r>
            <a:r>
              <a:rPr lang="cs-CZ" sz="3000" b="1" dirty="0">
                <a:solidFill>
                  <a:schemeClr val="bg1"/>
                </a:solidFill>
                <a:latin typeface="+mn-lt"/>
              </a:rPr>
              <a:t>materiální </a:t>
            </a: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vybavení</a:t>
            </a:r>
            <a:br>
              <a:rPr lang="cs-CZ" sz="30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cs-CZ" sz="30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Kritické </a:t>
            </a:r>
            <a:r>
              <a:rPr lang="cs-CZ" sz="3000" b="1" dirty="0">
                <a:solidFill>
                  <a:schemeClr val="bg1"/>
                </a:solidFill>
                <a:latin typeface="+mn-lt"/>
              </a:rPr>
              <a:t>myšlení a samostatná </a:t>
            </a: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práce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Flexibilita a </a:t>
            </a:r>
            <a:r>
              <a:rPr lang="cs-CZ" sz="3000" b="1" dirty="0" err="1" smtClean="0">
                <a:solidFill>
                  <a:schemeClr val="bg1"/>
                </a:solidFill>
                <a:latin typeface="+mn-lt"/>
              </a:rPr>
              <a:t>interdisciplinarita</a:t>
            </a:r>
            <a:endParaRPr lang="cs-CZ" sz="3000" b="1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Kulturní </a:t>
            </a:r>
            <a:r>
              <a:rPr lang="cs-CZ" sz="3000" b="1" dirty="0" err="1" smtClean="0">
                <a:solidFill>
                  <a:schemeClr val="bg1"/>
                </a:solidFill>
                <a:latin typeface="+mn-lt"/>
              </a:rPr>
              <a:t>diverzita</a:t>
            </a: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 a globální pohled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>
              <a:solidFill>
                <a:schemeClr val="bg1"/>
              </a:solidFill>
              <a:latin typeface="Fulbright Cz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-Fulbrighters-10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378" y="-1"/>
            <a:ext cx="10489010" cy="69697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404664"/>
            <a:ext cx="7776864" cy="6093976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Vládní stipendijní program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V USA od roku 1946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Komise v ČR od roku 1991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j-lt"/>
              </a:rPr>
              <a:t>Funguje oběma směry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Více než 1 300 stipendistů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4000" dirty="0">
              <a:solidFill>
                <a:schemeClr val="bg1"/>
              </a:solidFill>
              <a:latin typeface="Fulbright Cz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5" descr="F_fulbright_cz_horizont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2648" y="6237312"/>
            <a:ext cx="2843808" cy="402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3817 U Chica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43508" y="-1"/>
            <a:ext cx="10472092" cy="69813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5" descr="F_fulbright_cz_horizont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2648" y="6237312"/>
            <a:ext cx="2843808" cy="4025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980728"/>
            <a:ext cx="7776864" cy="4708981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6000" b="1" dirty="0" smtClean="0">
                <a:solidFill>
                  <a:schemeClr val="bg1"/>
                </a:solidFill>
                <a:latin typeface="+mn-lt"/>
              </a:rPr>
              <a:t>Prestiž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6000" b="1" dirty="0" smtClean="0">
                <a:solidFill>
                  <a:schemeClr val="bg1"/>
                </a:solidFill>
                <a:latin typeface="+mn-lt"/>
              </a:rPr>
              <a:t>Štědrost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6000" b="1" dirty="0" smtClean="0">
                <a:solidFill>
                  <a:schemeClr val="bg1"/>
                </a:solidFill>
                <a:latin typeface="+mn-lt"/>
              </a:rPr>
              <a:t>Flexibilita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23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56592" y="0"/>
            <a:ext cx="10378916" cy="69478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1340768"/>
            <a:ext cx="7776864" cy="378565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6000" b="1" dirty="0" smtClean="0">
                <a:solidFill>
                  <a:schemeClr val="bg1"/>
                </a:solidFill>
                <a:latin typeface="+mn-lt"/>
              </a:rPr>
              <a:t>Získejte zkušenost, která vám změní život </a:t>
            </a:r>
            <a:br>
              <a:rPr lang="cs-CZ" sz="60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6000" b="1" dirty="0" smtClean="0">
                <a:solidFill>
                  <a:schemeClr val="bg1"/>
                </a:solidFill>
                <a:latin typeface="+mn-lt"/>
              </a:rPr>
              <a:t>a otevře nové možnosti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lbrighters in Berkeley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324528" cy="69933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5" descr="F_fulbright_cz_horizont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2648" y="6237312"/>
            <a:ext cx="2843808" cy="4025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908720"/>
            <a:ext cx="7776864" cy="501675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České občanství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Trvalý pobyt v ČR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Velmi dobrá znalost angličtiny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Pokročilý stupeň studia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>
              <a:solidFill>
                <a:schemeClr val="bg1"/>
              </a:solidFill>
              <a:latin typeface="Fulbright Cz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rojsova-woodsho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396536" cy="70474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980728"/>
            <a:ext cx="7776864" cy="4401205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Výzkumná stáž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000" b="1" dirty="0" smtClean="0">
                <a:solidFill>
                  <a:schemeClr val="bg1"/>
                </a:solidFill>
                <a:latin typeface="+mn-lt"/>
              </a:rPr>
            </a:b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Studium celého </a:t>
            </a:r>
            <a:br>
              <a:rPr lang="cs-CZ" sz="40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navazujícího programu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000" b="1" dirty="0" smtClean="0">
                <a:solidFill>
                  <a:schemeClr val="bg1"/>
                </a:solidFill>
                <a:latin typeface="+mn-lt"/>
              </a:rPr>
            </a:br>
            <a:endParaRPr lang="cs-CZ" sz="3000" b="1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Studijní stáž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000" b="1" dirty="0" smtClean="0">
                <a:solidFill>
                  <a:schemeClr val="bg1"/>
                </a:solidFill>
                <a:latin typeface="+mn-lt"/>
              </a:rPr>
            </a:br>
            <a:endParaRPr lang="cs-CZ" sz="3000" dirty="0">
              <a:solidFill>
                <a:schemeClr val="bg1"/>
              </a:solidFill>
              <a:latin typeface="Fulbright Cz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9" descr="F_fulbright_cz_horizont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2648" y="6237312"/>
            <a:ext cx="2843808" cy="402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ukas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4016" y="-108012"/>
            <a:ext cx="9324528" cy="69933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548680"/>
            <a:ext cx="7776864" cy="5786199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Stipendium </a:t>
            </a:r>
            <a:br>
              <a:rPr lang="cs-CZ" sz="40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pro (post)graduální studium</a:t>
            </a:r>
            <a:br>
              <a:rPr lang="cs-CZ" sz="40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a výzkum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  <a:hlinkClick r:id="rId3"/>
              </a:rPr>
              <a:t>Detaily</a:t>
            </a:r>
            <a:endParaRPr lang="cs-CZ" sz="4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err="1" smtClean="0">
                <a:solidFill>
                  <a:schemeClr val="bg1"/>
                </a:solidFill>
                <a:latin typeface="+mn-lt"/>
              </a:rPr>
              <a:t>Fulbright</a:t>
            </a: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-Masarykovo </a:t>
            </a:r>
            <a:br>
              <a:rPr lang="cs-CZ" sz="40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stipendium pro doktorandy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  <a:hlinkClick r:id="rId4"/>
              </a:rPr>
              <a:t>Detaily</a:t>
            </a:r>
            <a:endParaRPr lang="cs-CZ" sz="4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 smtClean="0">
              <a:solidFill>
                <a:schemeClr val="bg1"/>
              </a:solidFill>
              <a:latin typeface="Fulbright Cz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7" descr="F_fulbright_cz_horizonta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32648" y="6237312"/>
            <a:ext cx="2843808" cy="402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_04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2576" y="-1"/>
            <a:ext cx="10328075" cy="6885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1044019"/>
            <a:ext cx="7776864" cy="4401205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Akademické, odborné </a:t>
            </a:r>
            <a:br>
              <a:rPr lang="cs-CZ" sz="40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a osobnostní kvality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Smysl a náplň pobytu v USA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Dlouhodobé cíle a motivace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>
              <a:solidFill>
                <a:schemeClr val="bg1"/>
              </a:solidFill>
              <a:latin typeface="Fulbright Cz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7" descr="F_fulbright_cz_horizont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2648" y="6237312"/>
            <a:ext cx="2843808" cy="402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fulbrightcz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fulbrightcz</Template>
  <TotalTime>2274</TotalTime>
  <Words>129</Words>
  <Application>Microsoft Office PowerPoint</Application>
  <PresentationFormat>On-screen Show (4:3)</PresentationFormat>
  <Paragraphs>94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Aharoni</vt:lpstr>
      <vt:lpstr>Arial</vt:lpstr>
      <vt:lpstr>Arial Black</vt:lpstr>
      <vt:lpstr>Calibri</vt:lpstr>
      <vt:lpstr>Fulbright Cz</vt:lpstr>
      <vt:lpstr>fulbrightcz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Jakub Tesar</dc:creator>
  <cp:lastModifiedBy>Jakub Tesar</cp:lastModifiedBy>
  <cp:revision>208</cp:revision>
  <dcterms:created xsi:type="dcterms:W3CDTF">2011-05-25T11:33:50Z</dcterms:created>
  <dcterms:modified xsi:type="dcterms:W3CDTF">2014-11-26T12:52:14Z</dcterms:modified>
</cp:coreProperties>
</file>