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5" r:id="rId9"/>
    <p:sldId id="266" r:id="rId10"/>
    <p:sldId id="267" r:id="rId11"/>
    <p:sldId id="271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kála Martin" initials="S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2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84029" autoAdjust="0"/>
  </p:normalViewPr>
  <p:slideViewPr>
    <p:cSldViewPr snapToGrid="0">
      <p:cViewPr varScale="1">
        <p:scale>
          <a:sx n="116" d="100"/>
          <a:sy n="116" d="100"/>
        </p:scale>
        <p:origin x="121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13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91077-460C-46EA-A258-545642D36DB3}" type="datetimeFigureOut">
              <a:rPr lang="cs-CZ" smtClean="0"/>
              <a:pPr/>
              <a:t>3.3.2015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A1E06-6796-46DA-916E-76C43B2644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123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gradFill rotWithShape="1">
          <a:gsLst>
            <a:gs pos="35000">
              <a:schemeClr val="bg1">
                <a:tint val="93000"/>
                <a:satMod val="150000"/>
                <a:shade val="98000"/>
                <a:lumMod val="102000"/>
              </a:schemeClr>
            </a:gs>
            <a:gs pos="66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199"/>
            <a:ext cx="7772400" cy="2000251"/>
          </a:xfrm>
        </p:spPr>
        <p:txBody>
          <a:bodyPr anchor="b"/>
          <a:lstStyle>
            <a:lvl1pPr algn="l">
              <a:defRPr sz="6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80035"/>
            <a:ext cx="7772400" cy="825063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6CD9-F403-478C-BB96-B6C6F8800B4B}" type="datetime1">
              <a:rPr lang="cs-CZ" smtClean="0"/>
              <a:pPr/>
              <a:t>3.3.2015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78F3-D25F-4579-BA91-5389B866AB34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63" y="570022"/>
            <a:ext cx="2953820" cy="1106378"/>
          </a:xfrm>
          <a:prstGeom prst="rect">
            <a:avLst/>
          </a:prstGeom>
        </p:spPr>
      </p:pic>
      <p:sp>
        <p:nvSpPr>
          <p:cNvPr id="8" name="TextovéPole 7"/>
          <p:cNvSpPr txBox="1"/>
          <p:nvPr userDrawn="1"/>
        </p:nvSpPr>
        <p:spPr>
          <a:xfrm>
            <a:off x="685800" y="5178679"/>
            <a:ext cx="777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i="0" spc="100" baseline="0" dirty="0" smtClean="0">
                <a:solidFill>
                  <a:schemeClr val="bg1">
                    <a:lumMod val="50000"/>
                  </a:schemeClr>
                </a:solidFill>
              </a:rPr>
              <a:t>ORIENTAČNÍ TÝDEN PRO STUDENTY PRVNÍCH ROČNÍKŮ</a:t>
            </a:r>
            <a:endParaRPr lang="cs-CZ" sz="1200" b="1" i="0" spc="100" baseline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516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53915"/>
            <a:ext cx="7886700" cy="91710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89100"/>
            <a:ext cx="7886700" cy="4487862"/>
          </a:xfrm>
        </p:spPr>
        <p:txBody>
          <a:bodyPr/>
          <a:lstStyle>
            <a:lvl1pPr marL="412750" indent="-412750"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EC19-6AD3-4E48-90C3-3404F93DB7FA}" type="datetime1">
              <a:rPr lang="cs-CZ" smtClean="0"/>
              <a:pPr/>
              <a:t>3.3.2015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78F3-D25F-4579-BA91-5389B866AB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702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3AF9-27ED-4F37-9001-80FBE8ACB2E5}" type="datetime1">
              <a:rPr lang="cs-CZ" smtClean="0"/>
              <a:pPr/>
              <a:t>3.3.2015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78F3-D25F-4579-BA91-5389B866AB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33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B286A-B423-4EAF-933D-FCEB9BDFA50F}" type="datetime1">
              <a:rPr lang="cs-CZ" smtClean="0"/>
              <a:pPr/>
              <a:t>3.3.2015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78F3-D25F-4579-BA91-5389B866AB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566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 marL="377825" indent="-377825"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 marL="369888" indent="-369888"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6C7A-F844-4942-9012-E8466065601C}" type="datetime1">
              <a:rPr lang="cs-CZ" smtClean="0"/>
              <a:pPr/>
              <a:t>3.3.2015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78F3-D25F-4579-BA91-5389B866AB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320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03B5-C9C0-43DD-BE02-F198F913934F}" type="datetime1">
              <a:rPr lang="cs-CZ" smtClean="0"/>
              <a:pPr/>
              <a:t>3.3.2015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78F3-D25F-4579-BA91-5389B866AB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68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7ABC-94AA-4187-9E67-3E8A0D6DBF81}" type="datetime1">
              <a:rPr lang="cs-CZ" smtClean="0"/>
              <a:pPr/>
              <a:t>3.3.2015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78F3-D25F-4579-BA91-5389B866AB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055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10C2-1563-4224-976D-48ED9E2BC0E1}" type="datetime1">
              <a:rPr lang="cs-CZ" smtClean="0"/>
              <a:pPr/>
              <a:t>3.3.2015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78F3-D25F-4579-BA91-5389B866AB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511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C608-A868-4156-B724-157FA4D0E87F}" type="datetime1">
              <a:rPr lang="cs-CZ" smtClean="0"/>
              <a:pPr/>
              <a:t>3.3.2015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78F3-D25F-4579-BA91-5389B866AB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42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8000">
              <a:schemeClr val="bg1">
                <a:tint val="93000"/>
                <a:satMod val="150000"/>
                <a:shade val="98000"/>
                <a:lumMod val="102000"/>
              </a:schemeClr>
            </a:gs>
            <a:gs pos="75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6521570"/>
            <a:ext cx="9144000" cy="336430"/>
          </a:xfrm>
          <a:prstGeom prst="rect">
            <a:avLst/>
          </a:prstGeom>
          <a:solidFill>
            <a:srgbClr val="D22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53915"/>
            <a:ext cx="7886700" cy="11367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41500"/>
            <a:ext cx="7886700" cy="4335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547444"/>
            <a:ext cx="2057400" cy="2861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B450090-032F-4F64-97E7-E992D37F29AF}" type="datetime1">
              <a:rPr lang="cs-CZ" smtClean="0"/>
              <a:pPr/>
              <a:t>3.3.2015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547444"/>
            <a:ext cx="3086100" cy="2861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547444"/>
            <a:ext cx="2057400" cy="2861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3B278F3-D25F-4579-BA91-5389B866AB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50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6000" kern="1200">
          <a:solidFill>
            <a:srgbClr val="D22D40"/>
          </a:solidFill>
          <a:effectLst/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000"/>
        </a:spcBef>
        <a:buClr>
          <a:srgbClr val="D22D40"/>
        </a:buClr>
        <a:buFont typeface="Times New Roman" panose="02020603050405020304" pitchFamily="18" charset="0"/>
        <a:buChar char="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22D40"/>
        </a:buClr>
        <a:buFont typeface="Segoe UI" panose="020B0502040204020203" pitchFamily="34" charset="0"/>
        <a:buChar char="–"/>
        <a:defRPr sz="24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22D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22D40"/>
        </a:buClr>
        <a:buFont typeface="Segoe UI" panose="020B0502040204020203" pitchFamily="34" charset="0"/>
        <a:buChar char="–"/>
        <a:defRPr sz="18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22D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ni.cz/UK-247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2096" y="539260"/>
            <a:ext cx="7886700" cy="4454771"/>
          </a:xfrm>
        </p:spPr>
        <p:txBody>
          <a:bodyPr/>
          <a:lstStyle/>
          <a:p>
            <a:pPr algn="ctr"/>
            <a:r>
              <a:rPr lang="cs-CZ" sz="5400" dirty="0" smtClean="0">
                <a:solidFill>
                  <a:srgbClr val="00B0F0"/>
                </a:solidFill>
              </a:rPr>
              <a:t>University </a:t>
            </a:r>
            <a:r>
              <a:rPr lang="cs-CZ" sz="5400" dirty="0" err="1" smtClean="0">
                <a:solidFill>
                  <a:srgbClr val="00B0F0"/>
                </a:solidFill>
              </a:rPr>
              <a:t>of</a:t>
            </a:r>
            <a:r>
              <a:rPr lang="cs-CZ" sz="5400" dirty="0" smtClean="0">
                <a:solidFill>
                  <a:srgbClr val="00B0F0"/>
                </a:solidFill>
              </a:rPr>
              <a:t> Amsterdam</a:t>
            </a:r>
            <a:br>
              <a:rPr lang="cs-CZ" sz="5400" dirty="0" smtClean="0">
                <a:solidFill>
                  <a:srgbClr val="00B0F0"/>
                </a:solidFill>
              </a:rPr>
            </a:br>
            <a:r>
              <a:rPr lang="cs-CZ" sz="5400" dirty="0" smtClean="0">
                <a:solidFill>
                  <a:srgbClr val="00B0F0"/>
                </a:solidFill>
              </a:rPr>
              <a:t> </a:t>
            </a:r>
            <a:br>
              <a:rPr lang="cs-CZ" sz="5400" dirty="0" smtClean="0">
                <a:solidFill>
                  <a:srgbClr val="00B0F0"/>
                </a:solidFill>
              </a:rPr>
            </a:br>
            <a:r>
              <a:rPr lang="cs-CZ" sz="5400" dirty="0" smtClean="0">
                <a:solidFill>
                  <a:srgbClr val="00B0F0"/>
                </a:solidFill>
              </a:rPr>
              <a:t>2013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4000" dirty="0" smtClean="0"/>
              <a:t>Lída Svobodová – FSV UK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40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Dobře zvolené téma </a:t>
            </a:r>
            <a:r>
              <a:rPr lang="cs-CZ" dirty="0" smtClean="0"/>
              <a:t>– váže se k dizertaci a na zahraniční univerzitě se jím někdo zabývá</a:t>
            </a:r>
          </a:p>
          <a:p>
            <a:r>
              <a:rPr lang="cs-CZ" b="1" dirty="0" smtClean="0"/>
              <a:t>Dobře zvolený kontakt </a:t>
            </a:r>
            <a:r>
              <a:rPr lang="cs-CZ" dirty="0" smtClean="0"/>
              <a:t>– po osobním setkání (konference, workshop; více kontaktů?)</a:t>
            </a:r>
          </a:p>
          <a:p>
            <a:r>
              <a:rPr lang="cs-CZ" b="1" dirty="0" smtClean="0"/>
              <a:t>Včasné rozhodnutí </a:t>
            </a:r>
            <a:r>
              <a:rPr lang="cs-CZ" dirty="0" smtClean="0"/>
              <a:t>(vše trvá – kontakt s univerzitou, vyřízení žádosti o finance..)</a:t>
            </a:r>
          </a:p>
          <a:p>
            <a:r>
              <a:rPr lang="cs-CZ" b="1" dirty="0" smtClean="0"/>
              <a:t>Promyšlená strategie získání financí </a:t>
            </a:r>
            <a:r>
              <a:rPr lang="cs-CZ" dirty="0" smtClean="0"/>
              <a:t>– více zdrojů; osobní rezerva</a:t>
            </a:r>
          </a:p>
          <a:p>
            <a:r>
              <a:rPr lang="cs-CZ" b="1" dirty="0" smtClean="0"/>
              <a:t>Konkrétní výstup/y </a:t>
            </a:r>
            <a:r>
              <a:rPr lang="cs-CZ" dirty="0" smtClean="0"/>
              <a:t>(článek, vystoupení na konferenci)</a:t>
            </a:r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24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5400" dirty="0" smtClean="0"/>
              <a:t>Holandsko - zajímavosti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 cash </a:t>
            </a:r>
          </a:p>
          <a:p>
            <a:r>
              <a:rPr lang="cs-CZ" dirty="0" smtClean="0"/>
              <a:t>Zima </a:t>
            </a:r>
          </a:p>
          <a:p>
            <a:r>
              <a:rPr lang="cs-CZ" dirty="0" smtClean="0"/>
              <a:t>Master </a:t>
            </a:r>
            <a:r>
              <a:rPr lang="cs-CZ" dirty="0" err="1" smtClean="0"/>
              <a:t>Card</a:t>
            </a:r>
            <a:r>
              <a:rPr lang="cs-CZ" dirty="0" smtClean="0"/>
              <a:t> nebo Maestro</a:t>
            </a:r>
          </a:p>
          <a:p>
            <a:r>
              <a:rPr lang="cs-CZ" dirty="0" err="1" smtClean="0"/>
              <a:t>Chipcard</a:t>
            </a:r>
            <a:r>
              <a:rPr lang="cs-CZ" dirty="0" smtClean="0"/>
              <a:t> (MHD, jídlo, knihovna)</a:t>
            </a:r>
          </a:p>
          <a:p>
            <a:r>
              <a:rPr lang="cs-CZ" dirty="0" smtClean="0"/>
              <a:t>Drahá MHD</a:t>
            </a:r>
          </a:p>
          <a:p>
            <a:r>
              <a:rPr lang="cs-CZ" dirty="0" smtClean="0"/>
              <a:t>Český bar v centru – kuriozita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err="1" smtClean="0"/>
              <a:t>Article</a:t>
            </a:r>
            <a:r>
              <a:rPr lang="cs-CZ" dirty="0" smtClean="0"/>
              <a:t> </a:t>
            </a:r>
            <a:r>
              <a:rPr lang="cs-CZ" dirty="0" err="1" smtClean="0"/>
              <a:t>based</a:t>
            </a:r>
            <a:r>
              <a:rPr lang="cs-CZ" dirty="0" smtClean="0"/>
              <a:t> </a:t>
            </a:r>
            <a:r>
              <a:rPr lang="cs-CZ" dirty="0" err="1" smtClean="0"/>
              <a:t>dissertation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85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615" y="1699846"/>
            <a:ext cx="5838093" cy="3763108"/>
          </a:xfr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37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091" y="1689100"/>
            <a:ext cx="5983817" cy="4487863"/>
          </a:xfr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52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139" y="1348154"/>
            <a:ext cx="6482861" cy="4770194"/>
          </a:xfr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81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Osnova: 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PŘÍPRAVY</a:t>
            </a:r>
          </a:p>
          <a:p>
            <a:pPr>
              <a:buFontTx/>
              <a:buChar char="-"/>
            </a:pPr>
            <a:r>
              <a:rPr lang="cs-CZ" dirty="0" smtClean="0"/>
              <a:t>FINANCE</a:t>
            </a:r>
          </a:p>
          <a:p>
            <a:pPr>
              <a:buFontTx/>
              <a:buChar char="-"/>
            </a:pPr>
            <a:r>
              <a:rPr lang="cs-CZ" dirty="0" smtClean="0"/>
              <a:t>STUDIUM</a:t>
            </a:r>
          </a:p>
          <a:p>
            <a:pPr>
              <a:buFontTx/>
              <a:buChar char="-"/>
            </a:pPr>
            <a:r>
              <a:rPr lang="cs-CZ" dirty="0" smtClean="0"/>
              <a:t>UBYTOVÁNÍ</a:t>
            </a:r>
          </a:p>
          <a:p>
            <a:pPr>
              <a:buFontTx/>
              <a:buChar char="-"/>
            </a:pPr>
            <a:r>
              <a:rPr lang="cs-CZ" dirty="0" smtClean="0"/>
              <a:t>DOPORUČENÍ</a:t>
            </a:r>
          </a:p>
          <a:p>
            <a:pPr>
              <a:buFontTx/>
              <a:buChar char="-"/>
            </a:pPr>
            <a:r>
              <a:rPr lang="cs-CZ" dirty="0" smtClean="0"/>
              <a:t>AMSTERDAM 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98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Přípravy: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Účast na konferenci v Krakově </a:t>
            </a:r>
            <a:r>
              <a:rPr lang="cs-CZ" dirty="0" smtClean="0"/>
              <a:t>(odborníci z různých oblastí – lingvistika, psychologie, historie, sociologie)</a:t>
            </a:r>
          </a:p>
          <a:p>
            <a:r>
              <a:rPr lang="cs-CZ" b="1" dirty="0" smtClean="0"/>
              <a:t>Kontaktování prof. </a:t>
            </a:r>
            <a:r>
              <a:rPr lang="cs-CZ" b="1" dirty="0" err="1" smtClean="0"/>
              <a:t>Giselinde</a:t>
            </a:r>
            <a:r>
              <a:rPr lang="cs-CZ" b="1" dirty="0" smtClean="0"/>
              <a:t> </a:t>
            </a:r>
            <a:r>
              <a:rPr lang="cs-CZ" b="1" dirty="0" err="1" smtClean="0"/>
              <a:t>Kuipers</a:t>
            </a:r>
            <a:endParaRPr lang="cs-CZ" b="1" dirty="0" smtClean="0"/>
          </a:p>
          <a:p>
            <a:r>
              <a:rPr lang="cs-CZ" b="1" dirty="0" smtClean="0"/>
              <a:t>Zvací dopis </a:t>
            </a:r>
            <a:r>
              <a:rPr lang="cs-CZ" dirty="0" smtClean="0"/>
              <a:t>s konkrétními daty (od – do; kvůli žádosti u Fondu mobility)</a:t>
            </a:r>
          </a:p>
          <a:p>
            <a:r>
              <a:rPr lang="cs-CZ" b="1" dirty="0" smtClean="0"/>
              <a:t>Konzultace pobytu s katedrou </a:t>
            </a:r>
            <a:r>
              <a:rPr lang="cs-CZ" dirty="0" smtClean="0"/>
              <a:t>(suplování za mou výuku, schválení pobytu školitelem)</a:t>
            </a:r>
          </a:p>
          <a:p>
            <a:r>
              <a:rPr lang="cs-CZ" b="1" dirty="0" smtClean="0"/>
              <a:t>Shánění ubytování </a:t>
            </a:r>
            <a:r>
              <a:rPr lang="cs-CZ" dirty="0" smtClean="0"/>
              <a:t>v Amsterdamu (hodně předem – není snadné)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65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PŘED</a:t>
            </a:r>
          </a:p>
          <a:p>
            <a:pPr marL="0" indent="0">
              <a:buNone/>
            </a:pPr>
            <a:r>
              <a:rPr lang="cs-CZ" dirty="0" smtClean="0"/>
              <a:t>Fond mobility UK – </a:t>
            </a:r>
          </a:p>
          <a:p>
            <a:pPr marL="0" indent="0">
              <a:buNone/>
            </a:pPr>
            <a:r>
              <a:rPr lang="cs-CZ" b="1" dirty="0" smtClean="0"/>
              <a:t>„Vědecké a výzkumné pobyty v zahraničí“ </a:t>
            </a:r>
          </a:p>
          <a:p>
            <a:pPr marL="0" indent="0">
              <a:buNone/>
            </a:pPr>
            <a:r>
              <a:rPr lang="cs-CZ" dirty="0" smtClean="0"/>
              <a:t>Formuláře: </a:t>
            </a:r>
            <a:r>
              <a:rPr lang="cs-CZ" dirty="0" smtClean="0">
                <a:hlinkClick r:id="rId2"/>
              </a:rPr>
              <a:t>www.cuni.cz/UK-247.html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PŘÍLOHY:</a:t>
            </a:r>
          </a:p>
          <a:p>
            <a:pPr marL="514350" indent="-514350">
              <a:buAutoNum type="arabicParenR"/>
            </a:pPr>
            <a:r>
              <a:rPr lang="cs-CZ" dirty="0" smtClean="0"/>
              <a:t>doklad  </a:t>
            </a:r>
            <a:r>
              <a:rPr lang="cs-CZ" dirty="0"/>
              <a:t>o akci/programu  v zahraničí </a:t>
            </a: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motivační </a:t>
            </a:r>
            <a:r>
              <a:rPr lang="cs-CZ" dirty="0"/>
              <a:t>dopis včetně zdůvodnění </a:t>
            </a:r>
            <a:r>
              <a:rPr lang="cs-CZ" dirty="0" smtClean="0"/>
              <a:t>přínosu</a:t>
            </a:r>
          </a:p>
          <a:p>
            <a:pPr marL="514350" indent="-514350">
              <a:buAutoNum type="arabicParenR"/>
            </a:pPr>
            <a:r>
              <a:rPr lang="cs-CZ" dirty="0" smtClean="0"/>
              <a:t>doporučení </a:t>
            </a:r>
            <a:r>
              <a:rPr lang="cs-CZ" dirty="0"/>
              <a:t>odborného </a:t>
            </a:r>
            <a:r>
              <a:rPr lang="cs-CZ" dirty="0" smtClean="0"/>
              <a:t>garanta</a:t>
            </a:r>
          </a:p>
          <a:p>
            <a:pPr marL="514350" indent="-514350">
              <a:buAutoNum type="arabicParenR"/>
            </a:pPr>
            <a:r>
              <a:rPr lang="cs-CZ" dirty="0" smtClean="0"/>
              <a:t>případné </a:t>
            </a:r>
            <a:r>
              <a:rPr lang="cs-CZ" dirty="0"/>
              <a:t>vyjádření děkana fakulty nebo ředitele </a:t>
            </a:r>
            <a:r>
              <a:rPr lang="cs-CZ" dirty="0" smtClean="0"/>
              <a:t>součásti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1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525007"/>
              </p:ext>
            </p:extLst>
          </p:nvPr>
        </p:nvGraphicFramePr>
        <p:xfrm>
          <a:off x="1711569" y="175840"/>
          <a:ext cx="5404340" cy="6307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7534"/>
                <a:gridCol w="568939"/>
                <a:gridCol w="1219890"/>
                <a:gridCol w="568939"/>
                <a:gridCol w="1299038"/>
              </a:tblGrid>
              <a:tr h="187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 dirty="0">
                          <a:effectLst/>
                        </a:rPr>
                        <a:t>Jméno žadatele:</a:t>
                      </a:r>
                      <a:endParaRPr lang="cs-CZ" sz="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/>
                </a:tc>
                <a:tc gridSpan="4">
                  <a:txBody>
                    <a:bodyPr/>
                    <a:lstStyle/>
                    <a:p>
                      <a:pPr marL="450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7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>
                          <a:effectLst/>
                        </a:rPr>
                        <a:t>Akademický titul a funkce: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/>
                </a:tc>
                <a:tc gridSpan="4">
                  <a:txBody>
                    <a:bodyPr/>
                    <a:lstStyle/>
                    <a:p>
                      <a:pPr marL="450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4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>
                          <a:effectLst/>
                        </a:rPr>
                        <a:t>Bydliště </a:t>
                      </a:r>
                      <a:br>
                        <a:rPr lang="cs-CZ" sz="700">
                          <a:effectLst/>
                        </a:rPr>
                      </a:br>
                      <a:r>
                        <a:rPr lang="cs-CZ" sz="700">
                          <a:effectLst/>
                        </a:rPr>
                        <a:t>(korespondenční adresa):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/>
                </a:tc>
                <a:tc gridSpan="4">
                  <a:txBody>
                    <a:bodyPr/>
                    <a:lstStyle/>
                    <a:p>
                      <a:pPr marL="450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7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>
                          <a:effectLst/>
                        </a:rPr>
                        <a:t>Telefon, fax, e-mail: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/>
                </a:tc>
                <a:tc gridSpan="4">
                  <a:txBody>
                    <a:bodyPr/>
                    <a:lstStyle/>
                    <a:p>
                      <a:pPr marL="4508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7449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 cap="small">
                          <a:effectLst/>
                        </a:rPr>
                        <a:t>Domácí univerzita: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7449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>
                          <a:effectLst/>
                        </a:rPr>
                        <a:t>Fakulta UK: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/>
                </a:tc>
                <a:tc gridSpan="4">
                  <a:txBody>
                    <a:bodyPr/>
                    <a:lstStyle/>
                    <a:p>
                      <a:pPr marL="45085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7449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>
                          <a:effectLst/>
                        </a:rPr>
                        <a:t>Katedra / Ústav: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/>
                </a:tc>
                <a:tc gridSpan="4">
                  <a:txBody>
                    <a:bodyPr/>
                    <a:lstStyle/>
                    <a:p>
                      <a:pPr marL="45085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700">
                          <a:effectLst/>
                        </a:rPr>
                        <a:t> 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7449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>
                          <a:effectLst/>
                        </a:rPr>
                        <a:t>Telefon, fax, e-mail: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7449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 cap="small">
                          <a:effectLst/>
                        </a:rPr>
                        <a:t>Vědecký nebo výzkumný pobyt: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7449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>
                          <a:effectLst/>
                        </a:rPr>
                        <a:t>Účel pobytu: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/>
                </a:tc>
                <a:tc gridSpan="4">
                  <a:txBody>
                    <a:bodyPr/>
                    <a:lstStyle/>
                    <a:p>
                      <a:pPr marL="45085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7449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>
                          <a:effectLst/>
                        </a:rPr>
                        <a:t>Zahraniční pracoviště: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/>
                </a:tc>
                <a:tc gridSpan="4">
                  <a:txBody>
                    <a:bodyPr/>
                    <a:lstStyle/>
                    <a:p>
                      <a:pPr marL="45085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7449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>
                          <a:effectLst/>
                        </a:rPr>
                        <a:t>Délka pobytu: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>
                          <a:effectLst/>
                        </a:rPr>
                        <a:t>od dne: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effectLst/>
                        </a:rPr>
                        <a:t>do dne: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 anchor="ctr"/>
                </a:tc>
              </a:tr>
              <a:tr h="545304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>
                          <a:effectLst/>
                        </a:rPr>
                        <a:t>Předpokládaný přínos (podrobněji v motivačním dopise):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 anchor="ctr"/>
                </a:tc>
                <a:tc gridSpan="4">
                  <a:txBody>
                    <a:bodyPr/>
                    <a:lstStyle/>
                    <a:p>
                      <a:pPr marL="45085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87871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 cap="small">
                          <a:effectLst/>
                        </a:rPr>
                        <a:t>Razítko, datum a podpis děkana (fakulty UK) </a:t>
                      </a:r>
                      <a:endParaRPr lang="cs-CZ" sz="700">
                        <a:effectLst/>
                      </a:endParaRPr>
                    </a:p>
                    <a:p>
                      <a:pPr marL="9017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 cap="small">
                          <a:effectLst/>
                        </a:rPr>
                        <a:t>či ředitele součásti (platí jen pro CERGE, CTS, CŽP, EIS, ÚJOP):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 anchor="ctr"/>
                </a:tc>
                <a:tc gridSpan="4">
                  <a:txBody>
                    <a:bodyPr/>
                    <a:lstStyle/>
                    <a:p>
                      <a:pPr marL="45085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7449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 cap="small">
                          <a:effectLst/>
                        </a:rPr>
                        <a:t>Náklady na úhradu pobytu: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7449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>
                          <a:effectLst/>
                        </a:rPr>
                        <a:t>Cestovné ve výši: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/>
                </a:tc>
                <a:tc gridSpan="3">
                  <a:txBody>
                    <a:bodyPr/>
                    <a:lstStyle/>
                    <a:p>
                      <a:pPr marL="45085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45085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>
                          <a:effectLst/>
                        </a:rPr>
                        <a:t>* Příspěvek se poskytuje ve výši maximálně jedné poloviny celkových nákladů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 anchor="b"/>
                </a:tc>
              </a:tr>
              <a:tr h="187449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>
                          <a:effectLst/>
                        </a:rPr>
                        <a:t>Náklady na ubytování: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/>
                </a:tc>
                <a:tc gridSpan="3">
                  <a:txBody>
                    <a:bodyPr/>
                    <a:lstStyle/>
                    <a:p>
                      <a:pPr marL="45085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7449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>
                          <a:effectLst/>
                        </a:rPr>
                        <a:t>Náklady na stravování: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/>
                </a:tc>
                <a:tc gridSpan="3">
                  <a:txBody>
                    <a:bodyPr/>
                    <a:lstStyle/>
                    <a:p>
                      <a:pPr marL="45085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7449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>
                          <a:effectLst/>
                        </a:rPr>
                        <a:t>Jiné (blíže specifikujte):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/>
                </a:tc>
                <a:tc gridSpan="3">
                  <a:txBody>
                    <a:bodyPr/>
                    <a:lstStyle/>
                    <a:p>
                      <a:pPr marL="13589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7449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 cap="small">
                          <a:effectLst/>
                        </a:rPr>
                        <a:t>Náklady celkem</a:t>
                      </a:r>
                      <a:r>
                        <a:rPr lang="cs-CZ" sz="700">
                          <a:effectLst/>
                        </a:rPr>
                        <a:t>: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 anchor="ctr"/>
                </a:tc>
                <a:tc gridSpan="3">
                  <a:txBody>
                    <a:bodyPr/>
                    <a:lstStyle/>
                    <a:p>
                      <a:pPr marL="45085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7449">
                <a:tc>
                  <a:txBody>
                    <a:bodyPr/>
                    <a:lstStyle/>
                    <a:p>
                      <a:pPr marL="9017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 cap="small">
                          <a:effectLst/>
                        </a:rPr>
                        <a:t>Požadovaný příspěvek *</a:t>
                      </a:r>
                      <a:r>
                        <a:rPr lang="cs-CZ" sz="700">
                          <a:effectLst/>
                        </a:rPr>
                        <a:t>: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 anchor="ctr"/>
                </a:tc>
                <a:tc gridSpan="3">
                  <a:txBody>
                    <a:bodyPr/>
                    <a:lstStyle/>
                    <a:p>
                      <a:pPr marL="45085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700">
                          <a:effectLst/>
                        </a:rPr>
                        <a:t> </a:t>
                      </a:r>
                      <a:endParaRPr lang="cs-CZ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024866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Potvrzuji, že uvedené údaje jsou pravdivé</a:t>
                      </a:r>
                      <a:r>
                        <a:rPr lang="cs-CZ" sz="700" cap="small" dirty="0">
                          <a:effectLst/>
                        </a:rPr>
                        <a:t>:      </a:t>
                      </a:r>
                      <a:endParaRPr lang="cs-CZ" sz="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300" cap="small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cap="small" dirty="0">
                          <a:effectLst/>
                        </a:rPr>
                        <a:t>datum:                                                        Podpis žadatele:</a:t>
                      </a:r>
                      <a:endParaRPr lang="cs-CZ" sz="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700" dirty="0">
                          <a:effectLst/>
                        </a:rPr>
                        <a:t> </a:t>
                      </a:r>
                      <a:endParaRPr lang="cs-CZ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9882" marR="2988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25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</a:t>
            </a:r>
          </a:p>
          <a:p>
            <a:pPr marL="0" indent="0">
              <a:buNone/>
            </a:pPr>
            <a:r>
              <a:rPr lang="cs-CZ" b="1" dirty="0" smtClean="0"/>
              <a:t>Žádost o příspěvek z </a:t>
            </a:r>
            <a:r>
              <a:rPr lang="cs-CZ" b="1" dirty="0" err="1" smtClean="0"/>
              <a:t>PRVOUKu</a:t>
            </a:r>
            <a:r>
              <a:rPr lang="cs-CZ" b="1" dirty="0" smtClean="0"/>
              <a:t>  FSV UK</a:t>
            </a:r>
          </a:p>
          <a:p>
            <a:pPr>
              <a:buFontTx/>
              <a:buChar char="-"/>
            </a:pPr>
            <a:r>
              <a:rPr lang="cs-CZ" dirty="0"/>
              <a:t>O</a:t>
            </a:r>
            <a:r>
              <a:rPr lang="cs-CZ" dirty="0" smtClean="0"/>
              <a:t>důvodnění: přínos pro mě, pro fakultu a univerzitu</a:t>
            </a:r>
          </a:p>
          <a:p>
            <a:pPr>
              <a:buFontTx/>
              <a:buChar char="-"/>
            </a:pPr>
            <a:r>
              <a:rPr lang="cs-CZ" dirty="0" smtClean="0"/>
              <a:t>Konkrétní výstupy: vystoupení na konferencích</a:t>
            </a:r>
          </a:p>
          <a:p>
            <a:pPr>
              <a:buFontTx/>
              <a:buChar char="-"/>
            </a:pPr>
            <a:r>
              <a:rPr lang="cs-CZ" dirty="0" smtClean="0"/>
              <a:t>Rozpočet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59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Náklady </a:t>
            </a:r>
          </a:p>
          <a:p>
            <a:r>
              <a:rPr lang="cs-CZ" dirty="0"/>
              <a:t>Cestovné: 5 000,- </a:t>
            </a:r>
          </a:p>
          <a:p>
            <a:r>
              <a:rPr lang="cs-CZ" dirty="0"/>
              <a:t>Náklady na ubytování: 40 000, </a:t>
            </a:r>
          </a:p>
          <a:p>
            <a:r>
              <a:rPr lang="cs-CZ" dirty="0"/>
              <a:t>Náklady na stravování: 20 000,- </a:t>
            </a:r>
          </a:p>
          <a:p>
            <a:r>
              <a:rPr lang="cs-CZ" dirty="0"/>
              <a:t>Další náklady: 15 000,- (městská doprava, karta na placení v jídelně a školním bufetu) </a:t>
            </a:r>
          </a:p>
          <a:p>
            <a:r>
              <a:rPr lang="cs-CZ" dirty="0"/>
              <a:t>NÁKLADY CELKEM: 80 000,- 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Příjmy </a:t>
            </a:r>
          </a:p>
          <a:p>
            <a:r>
              <a:rPr lang="cs-CZ" dirty="0"/>
              <a:t>Fond mobility UK </a:t>
            </a:r>
            <a:r>
              <a:rPr lang="cs-CZ" dirty="0" smtClean="0"/>
              <a:t>- 30 </a:t>
            </a:r>
            <a:r>
              <a:rPr lang="cs-CZ" dirty="0"/>
              <a:t>000,- </a:t>
            </a:r>
          </a:p>
          <a:p>
            <a:r>
              <a:rPr lang="cs-CZ" dirty="0"/>
              <a:t>Doktorandské stipendium </a:t>
            </a:r>
            <a:r>
              <a:rPr lang="cs-CZ" dirty="0" smtClean="0"/>
              <a:t> - 14 </a:t>
            </a:r>
            <a:r>
              <a:rPr lang="cs-CZ" dirty="0"/>
              <a:t>800,- </a:t>
            </a:r>
            <a:endParaRPr lang="cs-CZ" dirty="0" smtClean="0"/>
          </a:p>
          <a:p>
            <a:r>
              <a:rPr lang="cs-CZ" dirty="0"/>
              <a:t>Prvouk: 15 000,- </a:t>
            </a:r>
          </a:p>
          <a:p>
            <a:r>
              <a:rPr lang="cs-CZ" dirty="0"/>
              <a:t>PŘÍJMY CELKEM </a:t>
            </a:r>
            <a:r>
              <a:rPr lang="cs-CZ" dirty="0" smtClean="0"/>
              <a:t>- 59 </a:t>
            </a:r>
            <a:r>
              <a:rPr lang="cs-CZ" dirty="0"/>
              <a:t>800,- 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67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Místo v kanceláři, knihovna, elektronické zdroje – zařídila konzultantka </a:t>
            </a:r>
          </a:p>
          <a:p>
            <a:r>
              <a:rPr lang="cs-CZ" dirty="0" smtClean="0"/>
              <a:t>Konzultace (jak často)</a:t>
            </a:r>
          </a:p>
          <a:p>
            <a:r>
              <a:rPr lang="cs-CZ" dirty="0" smtClean="0"/>
              <a:t>Ubytování (inzerát) </a:t>
            </a:r>
          </a:p>
          <a:p>
            <a:r>
              <a:rPr lang="cs-CZ" dirty="0" smtClean="0"/>
              <a:t>Letenky </a:t>
            </a:r>
          </a:p>
          <a:p>
            <a:r>
              <a:rPr lang="cs-CZ" dirty="0" smtClean="0"/>
              <a:t>Kontakty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90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Ubytování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77108"/>
            <a:ext cx="7886700" cy="4699854"/>
          </a:xfrm>
        </p:spPr>
        <p:txBody>
          <a:bodyPr/>
          <a:lstStyle/>
          <a:p>
            <a:r>
              <a:rPr lang="cs-CZ" dirty="0" smtClean="0"/>
              <a:t>Inzerát na internetu</a:t>
            </a:r>
          </a:p>
          <a:p>
            <a:r>
              <a:rPr lang="cs-CZ" dirty="0" smtClean="0"/>
              <a:t>Pokoj v soukromí – 40 000,- / 2 měsíce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KLADY: </a:t>
            </a:r>
          </a:p>
          <a:p>
            <a:pPr>
              <a:buFontTx/>
              <a:buChar char="-"/>
            </a:pPr>
            <a:r>
              <a:rPr lang="cs-CZ" dirty="0" smtClean="0"/>
              <a:t>Samostatnost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Klid</a:t>
            </a:r>
          </a:p>
          <a:p>
            <a:pPr>
              <a:buFontTx/>
              <a:buChar char="-"/>
            </a:pPr>
            <a:r>
              <a:rPr lang="cs-CZ" dirty="0" smtClean="0"/>
              <a:t>Kontakt s místními</a:t>
            </a:r>
          </a:p>
          <a:p>
            <a:pPr marL="0" indent="0">
              <a:buNone/>
            </a:pPr>
            <a:r>
              <a:rPr lang="cs-CZ" dirty="0" smtClean="0"/>
              <a:t>ZÁPORY: </a:t>
            </a:r>
          </a:p>
          <a:p>
            <a:pPr>
              <a:buFontTx/>
              <a:buChar char="-"/>
            </a:pPr>
            <a:r>
              <a:rPr lang="cs-CZ" dirty="0" smtClean="0"/>
              <a:t>Daleko do školy (vyšší výdaje za MHD)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99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Vlastní 1">
      <a:dk1>
        <a:srgbClr val="3C3C3C"/>
      </a:dk1>
      <a:lt1>
        <a:sysClr val="window" lastClr="FFFFFF"/>
      </a:lt1>
      <a:dk2>
        <a:srgbClr val="7F7F7F"/>
      </a:dk2>
      <a:lt2>
        <a:srgbClr val="F2F2F2"/>
      </a:lt2>
      <a:accent1>
        <a:srgbClr val="D22D40"/>
      </a:accent1>
      <a:accent2>
        <a:srgbClr val="BFBFBF"/>
      </a:accent2>
      <a:accent3>
        <a:srgbClr val="FFFFFF"/>
      </a:accent3>
      <a:accent4>
        <a:srgbClr val="757070"/>
      </a:accent4>
      <a:accent5>
        <a:srgbClr val="BDD7EE"/>
      </a:accent5>
      <a:accent6>
        <a:srgbClr val="C5E0B3"/>
      </a:accent6>
      <a:hlink>
        <a:srgbClr val="00B0F0"/>
      </a:hlink>
      <a:folHlink>
        <a:srgbClr val="00B0F0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entační týden.pptx" id="{4EA9015A-17BC-4093-95F1-55914F5672DB}" vid="{98233803-79BC-4756-A691-EDC8CF1D881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Orientační týden</Template>
  <TotalTime>1324</TotalTime>
  <Words>470</Words>
  <Application>Microsoft Office PowerPoint</Application>
  <PresentationFormat>Předvádění na obrazovce (4:3)</PresentationFormat>
  <Paragraphs>127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Segoe UI</vt:lpstr>
      <vt:lpstr>Times New Roman</vt:lpstr>
      <vt:lpstr>Motiv Office</vt:lpstr>
      <vt:lpstr>University of Amsterdam   2013  Lída Svobodová – FSV UK </vt:lpstr>
      <vt:lpstr>Osnova: </vt:lpstr>
      <vt:lpstr>Přípravy: </vt:lpstr>
      <vt:lpstr>Finanční prostředky</vt:lpstr>
      <vt:lpstr>Prezentace aplikace PowerPoint</vt:lpstr>
      <vt:lpstr>Prezentace aplikace PowerPoint</vt:lpstr>
      <vt:lpstr>Prezentace aplikace PowerPoint</vt:lpstr>
      <vt:lpstr>Studium</vt:lpstr>
      <vt:lpstr>Ubytování</vt:lpstr>
      <vt:lpstr>DOPORUČENÍ</vt:lpstr>
      <vt:lpstr>  Holandsko - zajímavosti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Možnosti studia v zahraničí</dc:title>
  <dc:creator>Uher Tomáš</dc:creator>
  <cp:lastModifiedBy>Urbánek Stanislav</cp:lastModifiedBy>
  <cp:revision>81</cp:revision>
  <dcterms:created xsi:type="dcterms:W3CDTF">2014-08-26T08:04:45Z</dcterms:created>
  <dcterms:modified xsi:type="dcterms:W3CDTF">2015-03-03T08:31:29Z</dcterms:modified>
</cp:coreProperties>
</file>