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9" r:id="rId3"/>
    <p:sldId id="257" r:id="rId4"/>
    <p:sldId id="265" r:id="rId5"/>
    <p:sldId id="258" r:id="rId6"/>
    <p:sldId id="260" r:id="rId7"/>
    <p:sldId id="266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E49935-17AD-4294-9019-7D0A8CE76EDA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3E92702-FC44-4916-B58D-7EF12F23A3C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uraxess.czech.republic" TargetMode="External"/><Relationship Id="rId2" Type="http://schemas.openxmlformats.org/officeDocument/2006/relationships/hyperlink" Target="http://www.euraxes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440604"/>
          </a:xfrm>
        </p:spPr>
        <p:txBody>
          <a:bodyPr/>
          <a:lstStyle/>
          <a:p>
            <a:r>
              <a:rPr lang="cs-CZ" b="1" dirty="0" smtClean="0"/>
              <a:t>Euraxess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Mgr. Zuzana Dobešová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Možnosti </a:t>
            </a:r>
            <a:r>
              <a:rPr lang="cs-CZ" dirty="0">
                <a:solidFill>
                  <a:schemeClr val="tx1"/>
                </a:solidFill>
              </a:rPr>
              <a:t>zahraničních stáží pro </a:t>
            </a:r>
            <a:r>
              <a:rPr lang="cs-CZ" dirty="0" smtClean="0">
                <a:solidFill>
                  <a:schemeClr val="tx1"/>
                </a:solidFill>
              </a:rPr>
              <a:t>doktorandy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17.3.2015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10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pozornost!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WEB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www.euraxess.cz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FACEBOOK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u="sng" dirty="0">
                <a:solidFill>
                  <a:schemeClr val="tx1"/>
                </a:solidFill>
                <a:hlinkClick r:id="rId3"/>
              </a:rPr>
              <a:t>https://www.facebook.com/euraxess.czech.republic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777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programu: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Co je to Euraxess?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Euraxess </a:t>
            </a:r>
            <a:r>
              <a:rPr lang="cs-CZ" dirty="0" err="1" smtClean="0">
                <a:solidFill>
                  <a:schemeClr val="tx1"/>
                </a:solidFill>
              </a:rPr>
              <a:t>Jobs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Euraxess </a:t>
            </a:r>
            <a:r>
              <a:rPr lang="cs-CZ" dirty="0" err="1" smtClean="0">
                <a:solidFill>
                  <a:schemeClr val="tx1"/>
                </a:solidFill>
              </a:rPr>
              <a:t>Services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Euraxess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Links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C:\Users\dobesova\Desktop\I-love-eurax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82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to Euraxess?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celoevropská síť servisních center od roku 2003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	40 zemí -&gt; </a:t>
            </a:r>
            <a:r>
              <a:rPr lang="cs-CZ" b="1" dirty="0" smtClean="0">
                <a:solidFill>
                  <a:schemeClr val="tx1"/>
                </a:solidFill>
              </a:rPr>
              <a:t>400 </a:t>
            </a:r>
            <a:r>
              <a:rPr lang="cs-CZ" b="1" dirty="0">
                <a:solidFill>
                  <a:schemeClr val="tx1"/>
                </a:solidFill>
              </a:rPr>
              <a:t>center -&gt; </a:t>
            </a:r>
            <a:r>
              <a:rPr lang="cs-CZ" b="1" dirty="0" smtClean="0">
                <a:solidFill>
                  <a:schemeClr val="tx1"/>
                </a:solidFill>
              </a:rPr>
              <a:t>600 </a:t>
            </a:r>
            <a:r>
              <a:rPr lang="cs-CZ" b="1" dirty="0">
                <a:solidFill>
                  <a:schemeClr val="tx1"/>
                </a:solidFill>
              </a:rPr>
              <a:t>lidí</a:t>
            </a:r>
          </a:p>
          <a:p>
            <a:pPr mar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dirty="0">
                <a:solidFill>
                  <a:schemeClr val="tx1"/>
                </a:solidFill>
              </a:rPr>
              <a:t>koordinátorem – Evropská </a:t>
            </a:r>
            <a:r>
              <a:rPr lang="cs-CZ" dirty="0" smtClean="0">
                <a:solidFill>
                  <a:schemeClr val="tx1"/>
                </a:solidFill>
              </a:rPr>
              <a:t>komise</a:t>
            </a:r>
            <a:endParaRPr lang="cs-CZ" b="1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cs-CZ" b="1" dirty="0">
                <a:solidFill>
                  <a:schemeClr val="tx1"/>
                </a:solidFill>
              </a:rPr>
              <a:t>cíl</a:t>
            </a:r>
            <a:r>
              <a:rPr lang="cs-CZ" dirty="0">
                <a:solidFill>
                  <a:schemeClr val="tx1"/>
                </a:solidFill>
              </a:rPr>
              <a:t>: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zatraktivnění Evropského výzkumného prostoru a pomoc při mobilitě vědeckých pracovníků a jejich rodinných příslušníků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27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Euraxess</a:t>
            </a:r>
            <a:r>
              <a:rPr lang="cs-CZ" b="1" dirty="0" smtClean="0"/>
              <a:t> </a:t>
            </a:r>
            <a:r>
              <a:rPr lang="cs-CZ" b="1" dirty="0" err="1" smtClean="0"/>
              <a:t>Jobs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cs-CZ" sz="2400" dirty="0" smtClean="0">
                <a:solidFill>
                  <a:schemeClr val="tx1"/>
                </a:solidFill>
                <a:ea typeface="ＭＳ Ｐゴシック"/>
              </a:rPr>
              <a:t>nabídka </a:t>
            </a:r>
            <a:r>
              <a:rPr lang="cs-CZ" sz="2400" dirty="0">
                <a:solidFill>
                  <a:schemeClr val="tx1"/>
                </a:solidFill>
                <a:ea typeface="ＭＳ Ｐゴシック"/>
              </a:rPr>
              <a:t>grantů nebo </a:t>
            </a:r>
            <a:r>
              <a:rPr lang="cs-CZ" sz="2400" dirty="0" smtClean="0">
                <a:solidFill>
                  <a:schemeClr val="tx1"/>
                </a:solidFill>
                <a:ea typeface="ＭＳ Ｐゴシック"/>
              </a:rPr>
              <a:t>stipendií, jakož i volných pracovních pozic</a:t>
            </a:r>
            <a:endParaRPr lang="en-GB" sz="2400" dirty="0">
              <a:solidFill>
                <a:schemeClr val="tx1"/>
              </a:solidFill>
              <a:ea typeface="ＭＳ Ｐゴシック"/>
            </a:endParaRPr>
          </a:p>
          <a:p>
            <a:pPr marL="342900" lvl="1"/>
            <a:r>
              <a:rPr lang="cs-CZ" sz="2400" dirty="0" smtClean="0">
                <a:solidFill>
                  <a:schemeClr val="tx1"/>
                </a:solidFill>
              </a:rPr>
              <a:t>9020 zaregistrovaných organizací</a:t>
            </a:r>
          </a:p>
          <a:p>
            <a:pPr marL="342900" lvl="1"/>
            <a:r>
              <a:rPr lang="cs-CZ" sz="2400" dirty="0">
                <a:solidFill>
                  <a:schemeClr val="tx1"/>
                </a:solidFill>
              </a:rPr>
              <a:t>a</a:t>
            </a:r>
            <a:r>
              <a:rPr lang="cs-CZ" sz="2400" dirty="0" smtClean="0">
                <a:solidFill>
                  <a:schemeClr val="tx1"/>
                </a:solidFill>
              </a:rPr>
              <a:t>ktuálně v nabídce 5 702 pozic (nejvíce z Francie, VB, Německa)</a:t>
            </a:r>
          </a:p>
          <a:p>
            <a:pPr marL="342900" lvl="1"/>
            <a:endParaRPr lang="cs-CZ" sz="1600" dirty="0" smtClean="0">
              <a:solidFill>
                <a:schemeClr val="tx1"/>
              </a:solidFill>
            </a:endParaRPr>
          </a:p>
          <a:p>
            <a:pPr marL="342900" lvl="1"/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009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Euraxess </a:t>
            </a:r>
            <a:r>
              <a:rPr lang="cs-CZ" b="1" dirty="0" err="1" smtClean="0"/>
              <a:t>Jobs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se zaregistrovat?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vložit své CV?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vyhledávat 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pracovní pozice</a:t>
            </a:r>
            <a:r>
              <a:rPr lang="cs-CZ" dirty="0" smtClean="0"/>
              <a:t>?</a:t>
            </a:r>
          </a:p>
        </p:txBody>
      </p:sp>
      <p:pic>
        <p:nvPicPr>
          <p:cNvPr id="3074" name="Picture 2" descr="C:\Users\dobesova\Desktop\eur_jo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12" y="2492896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46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Euraxess </a:t>
            </a:r>
            <a:r>
              <a:rPr lang="cs-CZ" b="1" dirty="0" err="1" smtClean="0"/>
              <a:t>Services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vyhledat nejbližší Euraxess centrum?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čem můžeme pomoci?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Co běžně řešíme?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asistujeme na úřadech?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video</a:t>
            </a:r>
          </a:p>
          <a:p>
            <a:endParaRPr lang="cs-CZ" dirty="0"/>
          </a:p>
        </p:txBody>
      </p:sp>
      <p:pic>
        <p:nvPicPr>
          <p:cNvPr id="4098" name="Picture 2" descr="C:\Users\dobesova\Desktop\eur_servi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40968"/>
            <a:ext cx="8858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56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621984"/>
          </a:xfrm>
        </p:spPr>
        <p:txBody>
          <a:bodyPr/>
          <a:lstStyle/>
          <a:p>
            <a:r>
              <a:rPr lang="cs-CZ" b="1" dirty="0"/>
              <a:t>Statistiky 2014 - 2015</a:t>
            </a:r>
          </a:p>
        </p:txBody>
      </p:sp>
      <p:pic>
        <p:nvPicPr>
          <p:cNvPr id="6146" name="Picture 2" descr="C:\Users\dobesova\Desktop\statistic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264748" cy="384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59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024744" cy="1143000"/>
          </a:xfrm>
        </p:spPr>
        <p:txBody>
          <a:bodyPr/>
          <a:lstStyle/>
          <a:p>
            <a:r>
              <a:rPr lang="cs-CZ" b="1" dirty="0" smtClean="0"/>
              <a:t>Statistiky 2014 - 2015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Počet zodpovězených emailů: </a:t>
            </a:r>
            <a:r>
              <a:rPr lang="cs-CZ" b="1" dirty="0" smtClean="0">
                <a:solidFill>
                  <a:schemeClr val="tx1"/>
                </a:solidFill>
              </a:rPr>
              <a:t>5667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Počet přijatých tel. hovorů: </a:t>
            </a:r>
            <a:r>
              <a:rPr lang="cs-CZ" b="1" dirty="0" smtClean="0">
                <a:solidFill>
                  <a:schemeClr val="tx1"/>
                </a:solidFill>
              </a:rPr>
              <a:t>678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i="1" dirty="0" smtClean="0">
                <a:solidFill>
                  <a:schemeClr val="tx1"/>
                </a:solidFill>
              </a:rPr>
              <a:t>Za </a:t>
            </a:r>
            <a:r>
              <a:rPr lang="cs-CZ" dirty="0" smtClean="0">
                <a:solidFill>
                  <a:schemeClr val="tx1"/>
                </a:solidFill>
              </a:rPr>
              <a:t>leden a únor 2015 jsme pomohli již </a:t>
            </a:r>
            <a:r>
              <a:rPr lang="cs-CZ" b="1" dirty="0" smtClean="0">
                <a:solidFill>
                  <a:schemeClr val="tx1"/>
                </a:solidFill>
              </a:rPr>
              <a:t>147</a:t>
            </a:r>
            <a:r>
              <a:rPr lang="cs-CZ" dirty="0" smtClean="0">
                <a:solidFill>
                  <a:schemeClr val="tx1"/>
                </a:solidFill>
              </a:rPr>
              <a:t> lidem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Nejvíce přijíždějící komunita: </a:t>
            </a:r>
            <a:r>
              <a:rPr lang="cs-CZ" b="1" dirty="0" smtClean="0">
                <a:solidFill>
                  <a:schemeClr val="tx1"/>
                </a:solidFill>
              </a:rPr>
              <a:t>Indové, Ukrajinci, Rusové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77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Euraxess </a:t>
            </a:r>
            <a:r>
              <a:rPr lang="cs-CZ" b="1" dirty="0" err="1" smtClean="0"/>
              <a:t>Links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Co to je?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čem pomohou?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se o nich dozvím více?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217</TotalTime>
  <Words>176</Words>
  <Application>Microsoft Office PowerPoint</Application>
  <PresentationFormat>Předvádění na obrazovce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ＭＳ Ｐゴシック</vt:lpstr>
      <vt:lpstr>Century Gothic</vt:lpstr>
      <vt:lpstr>Courier New</vt:lpstr>
      <vt:lpstr>Wingdings</vt:lpstr>
      <vt:lpstr>Wingdings 2</vt:lpstr>
      <vt:lpstr>Austin</vt:lpstr>
      <vt:lpstr>Euraxess</vt:lpstr>
      <vt:lpstr>Na programu:</vt:lpstr>
      <vt:lpstr>Co je to Euraxess?</vt:lpstr>
      <vt:lpstr>Euraxess Jobs</vt:lpstr>
      <vt:lpstr>Euraxess Jobs</vt:lpstr>
      <vt:lpstr>Euraxess Services</vt:lpstr>
      <vt:lpstr>Statistiky 2014 - 2015</vt:lpstr>
      <vt:lpstr>Statistiky 2014 - 2015</vt:lpstr>
      <vt:lpstr>Euraxess Links</vt:lpstr>
      <vt:lpstr>Děkuji za pozornost! </vt:lpstr>
    </vt:vector>
  </TitlesOfParts>
  <Company>SSČ AV ČR, v. v. i.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Euraxess</dc:title>
  <dc:creator>Dobesova Zuzana</dc:creator>
  <cp:lastModifiedBy>Urbánek Stanislav</cp:lastModifiedBy>
  <cp:revision>29</cp:revision>
  <dcterms:created xsi:type="dcterms:W3CDTF">2014-10-07T12:40:08Z</dcterms:created>
  <dcterms:modified xsi:type="dcterms:W3CDTF">2015-03-16T10:02:25Z</dcterms:modified>
</cp:coreProperties>
</file>