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9" r:id="rId5"/>
    <p:sldId id="331" r:id="rId6"/>
    <p:sldId id="309" r:id="rId7"/>
    <p:sldId id="333" r:id="rId8"/>
    <p:sldId id="335" r:id="rId9"/>
    <p:sldId id="336" r:id="rId10"/>
    <p:sldId id="344" r:id="rId11"/>
    <p:sldId id="334" r:id="rId12"/>
    <p:sldId id="332" r:id="rId13"/>
    <p:sldId id="310" r:id="rId14"/>
    <p:sldId id="328" r:id="rId15"/>
    <p:sldId id="311" r:id="rId16"/>
    <p:sldId id="324" r:id="rId17"/>
    <p:sldId id="312" r:id="rId18"/>
    <p:sldId id="313" r:id="rId19"/>
    <p:sldId id="338" r:id="rId20"/>
    <p:sldId id="316" r:id="rId21"/>
    <p:sldId id="339" r:id="rId22"/>
    <p:sldId id="340" r:id="rId23"/>
    <p:sldId id="341" r:id="rId24"/>
    <p:sldId id="342" r:id="rId25"/>
    <p:sldId id="319" r:id="rId26"/>
    <p:sldId id="343" r:id="rId27"/>
    <p:sldId id="322" r:id="rId28"/>
    <p:sldId id="321" r:id="rId29"/>
    <p:sldId id="326" r:id="rId30"/>
  </p:sldIdLst>
  <p:sldSz cx="9144000" cy="6858000" type="screen4x3"/>
  <p:notesSz cx="6858000" cy="994727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9">
          <p15:clr>
            <a:srgbClr val="A4A3A4"/>
          </p15:clr>
        </p15:guide>
        <p15:guide id="2" orient="horz" pos="680">
          <p15:clr>
            <a:srgbClr val="A4A3A4"/>
          </p15:clr>
        </p15:guide>
        <p15:guide id="3" orient="horz" pos="3332">
          <p15:clr>
            <a:srgbClr val="A4A3A4"/>
          </p15:clr>
        </p15:guide>
        <p15:guide id="4" orient="horz" pos="1730">
          <p15:clr>
            <a:srgbClr val="A4A3A4"/>
          </p15:clr>
        </p15:guide>
        <p15:guide id="5" orient="horz" pos="3628">
          <p15:clr>
            <a:srgbClr val="A4A3A4"/>
          </p15:clr>
        </p15:guide>
        <p15:guide id="6" orient="horz" pos="1364">
          <p15:clr>
            <a:srgbClr val="A4A3A4"/>
          </p15:clr>
        </p15:guide>
        <p15:guide id="7" orient="horz" pos="2482">
          <p15:clr>
            <a:srgbClr val="A4A3A4"/>
          </p15:clr>
        </p15:guide>
        <p15:guide id="8" pos="5530">
          <p15:clr>
            <a:srgbClr val="A4A3A4"/>
          </p15:clr>
        </p15:guide>
        <p15:guide id="9" pos="2879">
          <p15:clr>
            <a:srgbClr val="A4A3A4"/>
          </p15:clr>
        </p15:guide>
        <p15:guide id="10" pos="1107">
          <p15:clr>
            <a:srgbClr val="A4A3A4"/>
          </p15:clr>
        </p15:guide>
        <p15:guide id="11" pos="4449">
          <p15:clr>
            <a:srgbClr val="A4A3A4"/>
          </p15:clr>
        </p15:guide>
        <p15:guide id="12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F"/>
    <a:srgbClr val="FF7171"/>
    <a:srgbClr val="3FF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8579" autoAdjust="0"/>
  </p:normalViewPr>
  <p:slideViewPr>
    <p:cSldViewPr snapToGrid="0" snapToObjects="1">
      <p:cViewPr varScale="1">
        <p:scale>
          <a:sx n="112" d="100"/>
          <a:sy n="112" d="100"/>
        </p:scale>
        <p:origin x="1608" y="108"/>
      </p:cViewPr>
      <p:guideLst>
        <p:guide orient="horz" pos="899"/>
        <p:guide orient="horz" pos="680"/>
        <p:guide orient="horz" pos="3332"/>
        <p:guide orient="horz" pos="1730"/>
        <p:guide orient="horz" pos="3628"/>
        <p:guide orient="horz" pos="1364"/>
        <p:guide orient="horz" pos="2482"/>
        <p:guide pos="5530"/>
        <p:guide pos="2879"/>
        <p:guide pos="1107"/>
        <p:guide pos="4449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4192" y="-96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6021" tIns="48010" rIns="96021" bIns="480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6021" tIns="48010" rIns="96021" bIns="480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AD2025C-4521-4FED-AAC2-4368EA146CF4}" type="datetimeFigureOut">
              <a:rPr lang="de-DE"/>
              <a:pPr>
                <a:defRPr/>
              </a:pPr>
              <a:t>17.03.2015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6021" tIns="48010" rIns="96021" bIns="480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6021" tIns="48010" rIns="96021" bIns="480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E9378B7-5FE6-4A73-9B10-AA7D2083DD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967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6021" tIns="48010" rIns="96021" bIns="480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6021" tIns="48010" rIns="96021" bIns="480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BE3941E-ADF1-4C2F-9F98-7D8154A9ED0E}" type="datetimeFigureOut">
              <a:rPr lang="de-DE"/>
              <a:pPr>
                <a:defRPr/>
              </a:pPr>
              <a:t>17.03.2015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1" tIns="48010" rIns="96021" bIns="4801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6021" tIns="48010" rIns="96021" bIns="48010" rtlCol="0"/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6021" tIns="48010" rIns="96021" bIns="480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6021" tIns="48010" rIns="96021" bIns="480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54C192-FF8B-49C4-BFD4-E9E1A96A21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604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Co je DAAD a jaký je cíl této organizace</a:t>
            </a:r>
            <a:r>
              <a:rPr lang="de-DE" altLang="cs-CZ" b="1" smtClean="0">
                <a:ea typeface="ＭＳ Ｐゴシック" pitchFamily="34" charset="-128"/>
              </a:rPr>
              <a:t>?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je sdružení německých vysokých škol a 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založeno </a:t>
            </a:r>
            <a:r>
              <a:rPr lang="de-DE" altLang="cs-CZ" b="1" smtClean="0">
                <a:ea typeface="ＭＳ Ｐゴシック" pitchFamily="34" charset="-128"/>
              </a:rPr>
              <a:t>1925 gegründet, </a:t>
            </a:r>
            <a:r>
              <a:rPr lang="cs-CZ" altLang="cs-CZ" b="1" smtClean="0">
                <a:ea typeface="ＭＳ Ｐゴシック" pitchFamily="34" charset="-128"/>
              </a:rPr>
              <a:t>obnoveno </a:t>
            </a:r>
            <a:r>
              <a:rPr lang="de-DE" altLang="cs-CZ" b="1" smtClean="0">
                <a:ea typeface="ＭＳ Ｐゴシック" pitchFamily="34" charset="-128"/>
              </a:rPr>
              <a:t>1950</a:t>
            </a:r>
            <a:r>
              <a:rPr lang="cs-CZ" altLang="cs-CZ" b="1" smtClean="0">
                <a:ea typeface="ＭＳ Ｐゴシック" pitchFamily="34" charset="-128"/>
              </a:rPr>
              <a:t>.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členství: </a:t>
            </a:r>
            <a:r>
              <a:rPr lang="de-DE" altLang="cs-CZ" b="1" smtClean="0">
                <a:ea typeface="ＭＳ Ｐゴシック" pitchFamily="34" charset="-128"/>
              </a:rPr>
              <a:t>229 </a:t>
            </a:r>
            <a:r>
              <a:rPr lang="cs-CZ" altLang="cs-CZ" b="1" smtClean="0">
                <a:ea typeface="ＭＳ Ｐゴシック" pitchFamily="34" charset="-128"/>
              </a:rPr>
              <a:t>vysokých škol a </a:t>
            </a:r>
            <a:r>
              <a:rPr lang="de-DE" altLang="cs-CZ" b="1" smtClean="0">
                <a:ea typeface="ＭＳ Ｐゴシック" pitchFamily="34" charset="-128"/>
              </a:rPr>
              <a:t>124 </a:t>
            </a:r>
            <a:r>
              <a:rPr lang="cs-CZ" altLang="cs-CZ" b="1" smtClean="0">
                <a:ea typeface="ＭＳ Ｐゴシック" pitchFamily="34" charset="-128"/>
              </a:rPr>
              <a:t>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hlavním sídlem DAAD je </a:t>
            </a:r>
            <a:r>
              <a:rPr lang="de-DE" altLang="cs-CZ" b="1" smtClean="0">
                <a:ea typeface="ＭＳ Ｐゴシック" pitchFamily="34" charset="-128"/>
              </a:rPr>
              <a:t>Bonn</a:t>
            </a:r>
            <a:r>
              <a:rPr lang="cs-CZ" altLang="cs-CZ" b="1" smtClean="0">
                <a:ea typeface="ＭＳ Ｐゴシック" pitchFamily="34" charset="-128"/>
              </a:rPr>
              <a:t>, 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jednatelství se nachází v Berlíně</a:t>
            </a:r>
            <a:r>
              <a:rPr lang="de-DE" altLang="cs-CZ" b="1" smtClean="0">
                <a:ea typeface="ＭＳ Ｐゴシック" pitchFamily="34" charset="-128"/>
              </a:rPr>
              <a:t>.</a:t>
            </a: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finančně podporuje studenty, stážisty, umělce a vědce z Německa a ze zahraničí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v roce </a:t>
            </a:r>
            <a:r>
              <a:rPr lang="de-DE" altLang="cs-CZ" b="1" smtClean="0">
                <a:ea typeface="ＭＳ Ｐゴシック" pitchFamily="34" charset="-128"/>
              </a:rPr>
              <a:t>2008 </a:t>
            </a:r>
            <a:r>
              <a:rPr lang="cs-CZ" altLang="cs-CZ" b="1" smtClean="0">
                <a:ea typeface="ＭＳ Ｐゴシック" pitchFamily="34" charset="-128"/>
              </a:rPr>
              <a:t>poskytlo</a:t>
            </a:r>
            <a:r>
              <a:rPr lang="de-DE" altLang="cs-CZ" b="1" smtClean="0">
                <a:ea typeface="ＭＳ Ｐゴシック" pitchFamily="34" charset="-128"/>
              </a:rPr>
              <a:t> DAAD </a:t>
            </a:r>
            <a:r>
              <a:rPr lang="cs-CZ" altLang="cs-CZ" b="1" smtClean="0">
                <a:ea typeface="ＭＳ Ｐゴシック" pitchFamily="34" charset="-128"/>
              </a:rPr>
              <a:t>podporu více než</a:t>
            </a:r>
            <a:r>
              <a:rPr lang="de-DE" altLang="cs-CZ" b="1" smtClean="0">
                <a:ea typeface="ＭＳ Ｐゴシック" pitchFamily="34" charset="-128"/>
              </a:rPr>
              <a:t> 57.000 </a:t>
            </a:r>
            <a:r>
              <a:rPr lang="cs-CZ" altLang="cs-CZ" b="1" smtClean="0">
                <a:ea typeface="ＭＳ Ｐゴシック" pitchFamily="34" charset="-128"/>
              </a:rPr>
              <a:t>s</a:t>
            </a:r>
            <a:r>
              <a:rPr lang="de-DE" altLang="cs-CZ" b="1" smtClean="0">
                <a:ea typeface="ＭＳ Ｐゴシック" pitchFamily="34" charset="-128"/>
              </a:rPr>
              <a:t>tipendi</a:t>
            </a:r>
            <a:r>
              <a:rPr lang="cs-CZ" altLang="cs-CZ" b="1" smtClean="0">
                <a:ea typeface="ＭＳ Ｐゴシック" pitchFamily="34" charset="-128"/>
              </a:rPr>
              <a:t>stům</a:t>
            </a:r>
            <a:r>
              <a:rPr lang="de-DE" altLang="cs-CZ" b="1" smtClean="0">
                <a:ea typeface="ＭＳ Ｐゴシック" pitchFamily="34" charset="-128"/>
              </a:rPr>
              <a:t>, </a:t>
            </a:r>
            <a:r>
              <a:rPr lang="cs-CZ" altLang="cs-CZ" b="1" smtClean="0">
                <a:ea typeface="ＭＳ Ｐゴシック" pitchFamily="34" charset="-128"/>
              </a:rPr>
              <a:t>z toho asi </a:t>
            </a:r>
            <a:r>
              <a:rPr lang="de-DE" altLang="cs-CZ" b="1" smtClean="0">
                <a:ea typeface="ＭＳ Ｐゴシック" pitchFamily="34" charset="-128"/>
              </a:rPr>
              <a:t>21000 </a:t>
            </a:r>
            <a:r>
              <a:rPr lang="cs-CZ" altLang="cs-CZ" b="1" smtClean="0">
                <a:ea typeface="ＭＳ Ｐゴシック" pitchFamily="34" charset="-128"/>
              </a:rPr>
              <a:t>Němcům a více než</a:t>
            </a:r>
            <a:r>
              <a:rPr lang="de-DE" altLang="cs-CZ" b="1" smtClean="0">
                <a:ea typeface="ＭＳ Ｐゴシック" pitchFamily="34" charset="-128"/>
              </a:rPr>
              <a:t> 36000 </a:t>
            </a:r>
            <a:r>
              <a:rPr lang="cs-CZ" altLang="cs-CZ" b="1" smtClean="0">
                <a:ea typeface="ＭＳ Ｐゴシック" pitchFamily="34" charset="-128"/>
              </a:rPr>
              <a:t>cizincům</a:t>
            </a:r>
            <a:r>
              <a:rPr lang="de-DE" altLang="cs-CZ" b="1" smtClean="0">
                <a:ea typeface="ＭＳ Ｐゴシック" pitchFamily="34" charset="-128"/>
              </a:rPr>
              <a:t>. </a:t>
            </a:r>
            <a:r>
              <a:rPr lang="cs-CZ" altLang="cs-CZ" b="1" smtClean="0">
                <a:ea typeface="ＭＳ Ｐゴシック" pitchFamily="34" charset="-128"/>
              </a:rPr>
              <a:t>Tímto je DAAD celosvětově největší organizace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zaměřená na finanční podporu jednotlivců.</a:t>
            </a:r>
            <a:endParaRPr lang="de-DE" altLang="cs-CZ" smtClean="0">
              <a:ea typeface="ＭＳ Ｐゴシック" pitchFamily="34" charset="-128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514B2-D383-46BD-A06A-E9905C15E83E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073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altLang="cs-CZ" sz="300" u="sng" smtClean="0">
                <a:ea typeface="ＭＳ Ｐゴシック" pitchFamily="34" charset="-128"/>
              </a:rPr>
              <a:t>OPTIONAL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altLang="cs-CZ" sz="300" u="sng" smtClean="0">
                <a:ea typeface="ＭＳ Ｐゴシック" pitchFamily="34" charset="-128"/>
              </a:rPr>
              <a:t>Hier können Sie lokalspezifische Ansprechpartner und Anlaufstellen nennen.</a:t>
            </a:r>
            <a:endParaRPr lang="de-DE" altLang="cs-CZ" sz="300" smtClean="0">
              <a:ea typeface="ＭＳ Ｐゴシック" pitchFamily="34" charset="-128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978E8-66AD-4286-92CA-431696C00B80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32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>
                <a:ea typeface="ＭＳ Ｐゴシック" pitchFamily="34" charset="-128"/>
              </a:rPr>
              <a:t> </a:t>
            </a:r>
            <a:endParaRPr lang="de-DE" altLang="cs-CZ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de-DE" altLang="cs-CZ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cs-CZ" b="1" smtClean="0">
                <a:ea typeface="ＭＳ Ｐゴシック" pitchFamily="34" charset="-128"/>
              </a:rPr>
              <a:t> </a:t>
            </a:r>
            <a:endParaRPr lang="de-DE" altLang="cs-CZ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de-DE" altLang="cs-CZ" sz="300" smtClean="0">
              <a:ea typeface="ＭＳ Ｐゴシック" pitchFamily="34" charset="-128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FE9B3-30E0-487A-BE01-F4EB544A62FD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09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altLang="cs-CZ" sz="300" smtClean="0">
                <a:ea typeface="ＭＳ Ｐゴシック" pitchFamily="34" charset="-128"/>
              </a:rPr>
              <a:t>Kontaktdaten des Referenten (bitte eintragen)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3CDD7-ADF1-428E-B3F9-F8F554F93BE0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36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Co je DAAD a jaký je cíl této organizace</a:t>
            </a:r>
            <a:r>
              <a:rPr lang="de-DE" altLang="cs-CZ" b="1" smtClean="0">
                <a:ea typeface="ＭＳ Ｐゴシック" pitchFamily="34" charset="-128"/>
              </a:rPr>
              <a:t>?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je sdružení německých vysokých škol a 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založeno </a:t>
            </a:r>
            <a:r>
              <a:rPr lang="de-DE" altLang="cs-CZ" b="1" smtClean="0">
                <a:ea typeface="ＭＳ Ｐゴシック" pitchFamily="34" charset="-128"/>
              </a:rPr>
              <a:t>1925 gegründet, </a:t>
            </a:r>
            <a:r>
              <a:rPr lang="cs-CZ" altLang="cs-CZ" b="1" smtClean="0">
                <a:ea typeface="ＭＳ Ｐゴシック" pitchFamily="34" charset="-128"/>
              </a:rPr>
              <a:t>obnoveno </a:t>
            </a:r>
            <a:r>
              <a:rPr lang="de-DE" altLang="cs-CZ" b="1" smtClean="0">
                <a:ea typeface="ＭＳ Ｐゴシック" pitchFamily="34" charset="-128"/>
              </a:rPr>
              <a:t>1950</a:t>
            </a:r>
            <a:r>
              <a:rPr lang="cs-CZ" altLang="cs-CZ" b="1" smtClean="0">
                <a:ea typeface="ＭＳ Ｐゴシック" pitchFamily="34" charset="-128"/>
              </a:rPr>
              <a:t>.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členství: </a:t>
            </a:r>
            <a:r>
              <a:rPr lang="de-DE" altLang="cs-CZ" b="1" smtClean="0">
                <a:ea typeface="ＭＳ Ｐゴシック" pitchFamily="34" charset="-128"/>
              </a:rPr>
              <a:t>229 </a:t>
            </a:r>
            <a:r>
              <a:rPr lang="cs-CZ" altLang="cs-CZ" b="1" smtClean="0">
                <a:ea typeface="ＭＳ Ｐゴシック" pitchFamily="34" charset="-128"/>
              </a:rPr>
              <a:t>vysokých škol a </a:t>
            </a:r>
            <a:r>
              <a:rPr lang="de-DE" altLang="cs-CZ" b="1" smtClean="0">
                <a:ea typeface="ＭＳ Ｐゴシック" pitchFamily="34" charset="-128"/>
              </a:rPr>
              <a:t>124 </a:t>
            </a:r>
            <a:r>
              <a:rPr lang="cs-CZ" altLang="cs-CZ" b="1" smtClean="0">
                <a:ea typeface="ＭＳ Ｐゴシック" pitchFamily="34" charset="-128"/>
              </a:rPr>
              <a:t>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hlavním sídlem DAAD je </a:t>
            </a:r>
            <a:r>
              <a:rPr lang="de-DE" altLang="cs-CZ" b="1" smtClean="0">
                <a:ea typeface="ＭＳ Ｐゴシック" pitchFamily="34" charset="-128"/>
              </a:rPr>
              <a:t>Bonn</a:t>
            </a:r>
            <a:r>
              <a:rPr lang="cs-CZ" altLang="cs-CZ" b="1" smtClean="0">
                <a:ea typeface="ＭＳ Ｐゴシック" pitchFamily="34" charset="-128"/>
              </a:rPr>
              <a:t>, 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jednatelství se nachází v Berlíně</a:t>
            </a:r>
            <a:r>
              <a:rPr lang="de-DE" altLang="cs-CZ" b="1" smtClean="0">
                <a:ea typeface="ＭＳ Ｐゴシック" pitchFamily="34" charset="-128"/>
              </a:rPr>
              <a:t>.</a:t>
            </a: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finančně podporuje studenty, stážisty, umělce a vědce z Německa a ze zahraničí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v roce </a:t>
            </a:r>
            <a:r>
              <a:rPr lang="de-DE" altLang="cs-CZ" b="1" smtClean="0">
                <a:ea typeface="ＭＳ Ｐゴシック" pitchFamily="34" charset="-128"/>
              </a:rPr>
              <a:t>2008 </a:t>
            </a:r>
            <a:r>
              <a:rPr lang="cs-CZ" altLang="cs-CZ" b="1" smtClean="0">
                <a:ea typeface="ＭＳ Ｐゴシック" pitchFamily="34" charset="-128"/>
              </a:rPr>
              <a:t>poskytlo</a:t>
            </a:r>
            <a:r>
              <a:rPr lang="de-DE" altLang="cs-CZ" b="1" smtClean="0">
                <a:ea typeface="ＭＳ Ｐゴシック" pitchFamily="34" charset="-128"/>
              </a:rPr>
              <a:t> DAAD </a:t>
            </a:r>
            <a:r>
              <a:rPr lang="cs-CZ" altLang="cs-CZ" b="1" smtClean="0">
                <a:ea typeface="ＭＳ Ｐゴシック" pitchFamily="34" charset="-128"/>
              </a:rPr>
              <a:t>podporu více než</a:t>
            </a:r>
            <a:r>
              <a:rPr lang="de-DE" altLang="cs-CZ" b="1" smtClean="0">
                <a:ea typeface="ＭＳ Ｐゴシック" pitchFamily="34" charset="-128"/>
              </a:rPr>
              <a:t> 57.000 </a:t>
            </a:r>
            <a:r>
              <a:rPr lang="cs-CZ" altLang="cs-CZ" b="1" smtClean="0">
                <a:ea typeface="ＭＳ Ｐゴシック" pitchFamily="34" charset="-128"/>
              </a:rPr>
              <a:t>s</a:t>
            </a:r>
            <a:r>
              <a:rPr lang="de-DE" altLang="cs-CZ" b="1" smtClean="0">
                <a:ea typeface="ＭＳ Ｐゴシック" pitchFamily="34" charset="-128"/>
              </a:rPr>
              <a:t>tipendi</a:t>
            </a:r>
            <a:r>
              <a:rPr lang="cs-CZ" altLang="cs-CZ" b="1" smtClean="0">
                <a:ea typeface="ＭＳ Ｐゴシック" pitchFamily="34" charset="-128"/>
              </a:rPr>
              <a:t>stům</a:t>
            </a:r>
            <a:r>
              <a:rPr lang="de-DE" altLang="cs-CZ" b="1" smtClean="0">
                <a:ea typeface="ＭＳ Ｐゴシック" pitchFamily="34" charset="-128"/>
              </a:rPr>
              <a:t>, </a:t>
            </a:r>
            <a:r>
              <a:rPr lang="cs-CZ" altLang="cs-CZ" b="1" smtClean="0">
                <a:ea typeface="ＭＳ Ｐゴシック" pitchFamily="34" charset="-128"/>
              </a:rPr>
              <a:t>z toho asi </a:t>
            </a:r>
            <a:r>
              <a:rPr lang="de-DE" altLang="cs-CZ" b="1" smtClean="0">
                <a:ea typeface="ＭＳ Ｐゴシック" pitchFamily="34" charset="-128"/>
              </a:rPr>
              <a:t>21000 </a:t>
            </a:r>
            <a:r>
              <a:rPr lang="cs-CZ" altLang="cs-CZ" b="1" smtClean="0">
                <a:ea typeface="ＭＳ Ｐゴシック" pitchFamily="34" charset="-128"/>
              </a:rPr>
              <a:t>Němcům a více než</a:t>
            </a:r>
            <a:r>
              <a:rPr lang="de-DE" altLang="cs-CZ" b="1" smtClean="0">
                <a:ea typeface="ＭＳ Ｐゴシック" pitchFamily="34" charset="-128"/>
              </a:rPr>
              <a:t> 36000 </a:t>
            </a:r>
            <a:r>
              <a:rPr lang="cs-CZ" altLang="cs-CZ" b="1" smtClean="0">
                <a:ea typeface="ＭＳ Ｐゴシック" pitchFamily="34" charset="-128"/>
              </a:rPr>
              <a:t>cizincům</a:t>
            </a:r>
            <a:r>
              <a:rPr lang="de-DE" altLang="cs-CZ" b="1" smtClean="0">
                <a:ea typeface="ＭＳ Ｐゴシック" pitchFamily="34" charset="-128"/>
              </a:rPr>
              <a:t>. </a:t>
            </a:r>
            <a:r>
              <a:rPr lang="cs-CZ" altLang="cs-CZ" b="1" smtClean="0">
                <a:ea typeface="ＭＳ Ｐゴシック" pitchFamily="34" charset="-128"/>
              </a:rPr>
              <a:t>Tímto je DAAD celosvětově největší organizace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zaměřená na finanční podporu jednotlivců.</a:t>
            </a:r>
            <a:endParaRPr lang="de-DE" altLang="cs-CZ" smtClean="0">
              <a:ea typeface="ＭＳ Ｐゴシック" pitchFamily="34" charset="-128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D6779-F472-4662-B447-08A08426FC95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79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Co je DAAD a jaký je cíl této organizace</a:t>
            </a:r>
            <a:r>
              <a:rPr lang="de-DE" altLang="cs-CZ" b="1" smtClean="0">
                <a:ea typeface="ＭＳ Ｐゴシック" pitchFamily="34" charset="-128"/>
              </a:rPr>
              <a:t>?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je sdružení německých vysokých škol a 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založeno </a:t>
            </a:r>
            <a:r>
              <a:rPr lang="de-DE" altLang="cs-CZ" b="1" smtClean="0">
                <a:ea typeface="ＭＳ Ｐゴシック" pitchFamily="34" charset="-128"/>
              </a:rPr>
              <a:t>1925 gegründet, </a:t>
            </a:r>
            <a:r>
              <a:rPr lang="cs-CZ" altLang="cs-CZ" b="1" smtClean="0">
                <a:ea typeface="ＭＳ Ｐゴシック" pitchFamily="34" charset="-128"/>
              </a:rPr>
              <a:t>obnoveno </a:t>
            </a:r>
            <a:r>
              <a:rPr lang="de-DE" altLang="cs-CZ" b="1" smtClean="0">
                <a:ea typeface="ＭＳ Ｐゴシック" pitchFamily="34" charset="-128"/>
              </a:rPr>
              <a:t>1950</a:t>
            </a:r>
            <a:r>
              <a:rPr lang="cs-CZ" altLang="cs-CZ" b="1" smtClean="0">
                <a:ea typeface="ＭＳ Ｐゴシック" pitchFamily="34" charset="-128"/>
              </a:rPr>
              <a:t>.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členství: </a:t>
            </a:r>
            <a:r>
              <a:rPr lang="de-DE" altLang="cs-CZ" b="1" smtClean="0">
                <a:ea typeface="ＭＳ Ｐゴシック" pitchFamily="34" charset="-128"/>
              </a:rPr>
              <a:t>229 </a:t>
            </a:r>
            <a:r>
              <a:rPr lang="cs-CZ" altLang="cs-CZ" b="1" smtClean="0">
                <a:ea typeface="ＭＳ Ｐゴシック" pitchFamily="34" charset="-128"/>
              </a:rPr>
              <a:t>vysokých škol a </a:t>
            </a:r>
            <a:r>
              <a:rPr lang="de-DE" altLang="cs-CZ" b="1" smtClean="0">
                <a:ea typeface="ＭＳ Ｐゴシック" pitchFamily="34" charset="-128"/>
              </a:rPr>
              <a:t>124 </a:t>
            </a:r>
            <a:r>
              <a:rPr lang="cs-CZ" altLang="cs-CZ" b="1" smtClean="0">
                <a:ea typeface="ＭＳ Ｐゴシック" pitchFamily="34" charset="-128"/>
              </a:rPr>
              <a:t>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hlavním sídlem DAAD je </a:t>
            </a:r>
            <a:r>
              <a:rPr lang="de-DE" altLang="cs-CZ" b="1" smtClean="0">
                <a:ea typeface="ＭＳ Ｐゴシック" pitchFamily="34" charset="-128"/>
              </a:rPr>
              <a:t>Bonn</a:t>
            </a:r>
            <a:r>
              <a:rPr lang="cs-CZ" altLang="cs-CZ" b="1" smtClean="0">
                <a:ea typeface="ＭＳ Ｐゴシック" pitchFamily="34" charset="-128"/>
              </a:rPr>
              <a:t>, 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jednatelství se nachází v Berlíně</a:t>
            </a:r>
            <a:r>
              <a:rPr lang="de-DE" altLang="cs-CZ" b="1" smtClean="0">
                <a:ea typeface="ＭＳ Ｐゴシック" pitchFamily="34" charset="-128"/>
              </a:rPr>
              <a:t>.</a:t>
            </a: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finančně podporuje studenty, stážisty, umělce a vědce z Německa a ze zahraničí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v roce </a:t>
            </a:r>
            <a:r>
              <a:rPr lang="de-DE" altLang="cs-CZ" b="1" smtClean="0">
                <a:ea typeface="ＭＳ Ｐゴシック" pitchFamily="34" charset="-128"/>
              </a:rPr>
              <a:t>2008 </a:t>
            </a:r>
            <a:r>
              <a:rPr lang="cs-CZ" altLang="cs-CZ" b="1" smtClean="0">
                <a:ea typeface="ＭＳ Ｐゴシック" pitchFamily="34" charset="-128"/>
              </a:rPr>
              <a:t>poskytlo</a:t>
            </a:r>
            <a:r>
              <a:rPr lang="de-DE" altLang="cs-CZ" b="1" smtClean="0">
                <a:ea typeface="ＭＳ Ｐゴシック" pitchFamily="34" charset="-128"/>
              </a:rPr>
              <a:t> DAAD </a:t>
            </a:r>
            <a:r>
              <a:rPr lang="cs-CZ" altLang="cs-CZ" b="1" smtClean="0">
                <a:ea typeface="ＭＳ Ｐゴシック" pitchFamily="34" charset="-128"/>
              </a:rPr>
              <a:t>podporu více než</a:t>
            </a:r>
            <a:r>
              <a:rPr lang="de-DE" altLang="cs-CZ" b="1" smtClean="0">
                <a:ea typeface="ＭＳ Ｐゴシック" pitchFamily="34" charset="-128"/>
              </a:rPr>
              <a:t> 57.000 </a:t>
            </a:r>
            <a:r>
              <a:rPr lang="cs-CZ" altLang="cs-CZ" b="1" smtClean="0">
                <a:ea typeface="ＭＳ Ｐゴシック" pitchFamily="34" charset="-128"/>
              </a:rPr>
              <a:t>s</a:t>
            </a:r>
            <a:r>
              <a:rPr lang="de-DE" altLang="cs-CZ" b="1" smtClean="0">
                <a:ea typeface="ＭＳ Ｐゴシック" pitchFamily="34" charset="-128"/>
              </a:rPr>
              <a:t>tipendi</a:t>
            </a:r>
            <a:r>
              <a:rPr lang="cs-CZ" altLang="cs-CZ" b="1" smtClean="0">
                <a:ea typeface="ＭＳ Ｐゴシック" pitchFamily="34" charset="-128"/>
              </a:rPr>
              <a:t>stům</a:t>
            </a:r>
            <a:r>
              <a:rPr lang="de-DE" altLang="cs-CZ" b="1" smtClean="0">
                <a:ea typeface="ＭＳ Ｐゴシック" pitchFamily="34" charset="-128"/>
              </a:rPr>
              <a:t>, </a:t>
            </a:r>
            <a:r>
              <a:rPr lang="cs-CZ" altLang="cs-CZ" b="1" smtClean="0">
                <a:ea typeface="ＭＳ Ｐゴシック" pitchFamily="34" charset="-128"/>
              </a:rPr>
              <a:t>z toho asi </a:t>
            </a:r>
            <a:r>
              <a:rPr lang="de-DE" altLang="cs-CZ" b="1" smtClean="0">
                <a:ea typeface="ＭＳ Ｐゴシック" pitchFamily="34" charset="-128"/>
              </a:rPr>
              <a:t>21000 </a:t>
            </a:r>
            <a:r>
              <a:rPr lang="cs-CZ" altLang="cs-CZ" b="1" smtClean="0">
                <a:ea typeface="ＭＳ Ｐゴシック" pitchFamily="34" charset="-128"/>
              </a:rPr>
              <a:t>Němcům a více než</a:t>
            </a:r>
            <a:r>
              <a:rPr lang="de-DE" altLang="cs-CZ" b="1" smtClean="0">
                <a:ea typeface="ＭＳ Ｐゴシック" pitchFamily="34" charset="-128"/>
              </a:rPr>
              <a:t> 36000 </a:t>
            </a:r>
            <a:r>
              <a:rPr lang="cs-CZ" altLang="cs-CZ" b="1" smtClean="0">
                <a:ea typeface="ＭＳ Ｐゴシック" pitchFamily="34" charset="-128"/>
              </a:rPr>
              <a:t>cizincům</a:t>
            </a:r>
            <a:r>
              <a:rPr lang="de-DE" altLang="cs-CZ" b="1" smtClean="0">
                <a:ea typeface="ＭＳ Ｐゴシック" pitchFamily="34" charset="-128"/>
              </a:rPr>
              <a:t>. </a:t>
            </a:r>
            <a:r>
              <a:rPr lang="cs-CZ" altLang="cs-CZ" b="1" smtClean="0">
                <a:ea typeface="ＭＳ Ｐゴシック" pitchFamily="34" charset="-128"/>
              </a:rPr>
              <a:t>Tímto je DAAD celosvětově největší organizace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zaměřená na finanční podporu jednotlivců.</a:t>
            </a:r>
            <a:endParaRPr lang="de-DE" altLang="cs-CZ" smtClean="0">
              <a:ea typeface="ＭＳ Ｐゴシック" pitchFamily="34" charset="-128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E2990-19FD-4025-B556-771EECCF18BA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68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Co je DAAD a jaký je cíl této organizace</a:t>
            </a:r>
            <a:r>
              <a:rPr lang="de-DE" altLang="cs-CZ" b="1" smtClean="0">
                <a:ea typeface="ＭＳ Ｐゴシック" pitchFamily="34" charset="-128"/>
              </a:rPr>
              <a:t>?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je sdružení německých vysokých škol a 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založeno </a:t>
            </a:r>
            <a:r>
              <a:rPr lang="de-DE" altLang="cs-CZ" b="1" smtClean="0">
                <a:ea typeface="ＭＳ Ｐゴシック" pitchFamily="34" charset="-128"/>
              </a:rPr>
              <a:t>1925 gegründet, </a:t>
            </a:r>
            <a:r>
              <a:rPr lang="cs-CZ" altLang="cs-CZ" b="1" smtClean="0">
                <a:ea typeface="ＭＳ Ｐゴシック" pitchFamily="34" charset="-128"/>
              </a:rPr>
              <a:t>obnoveno </a:t>
            </a:r>
            <a:r>
              <a:rPr lang="de-DE" altLang="cs-CZ" b="1" smtClean="0">
                <a:ea typeface="ＭＳ Ｐゴシック" pitchFamily="34" charset="-128"/>
              </a:rPr>
              <a:t>1950</a:t>
            </a:r>
            <a:r>
              <a:rPr lang="cs-CZ" altLang="cs-CZ" b="1" smtClean="0">
                <a:ea typeface="ＭＳ Ｐゴシック" pitchFamily="34" charset="-128"/>
              </a:rPr>
              <a:t>.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členství: </a:t>
            </a:r>
            <a:r>
              <a:rPr lang="de-DE" altLang="cs-CZ" b="1" smtClean="0">
                <a:ea typeface="ＭＳ Ｐゴシック" pitchFamily="34" charset="-128"/>
              </a:rPr>
              <a:t>229 </a:t>
            </a:r>
            <a:r>
              <a:rPr lang="cs-CZ" altLang="cs-CZ" b="1" smtClean="0">
                <a:ea typeface="ＭＳ Ｐゴシック" pitchFamily="34" charset="-128"/>
              </a:rPr>
              <a:t>vysokých škol a </a:t>
            </a:r>
            <a:r>
              <a:rPr lang="de-DE" altLang="cs-CZ" b="1" smtClean="0">
                <a:ea typeface="ＭＳ Ｐゴシック" pitchFamily="34" charset="-128"/>
              </a:rPr>
              <a:t>124 </a:t>
            </a:r>
            <a:r>
              <a:rPr lang="cs-CZ" altLang="cs-CZ" b="1" smtClean="0">
                <a:ea typeface="ＭＳ Ｐゴシック" pitchFamily="34" charset="-128"/>
              </a:rPr>
              <a:t>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hlavním sídlem DAAD je </a:t>
            </a:r>
            <a:r>
              <a:rPr lang="de-DE" altLang="cs-CZ" b="1" smtClean="0">
                <a:ea typeface="ＭＳ Ｐゴシック" pitchFamily="34" charset="-128"/>
              </a:rPr>
              <a:t>Bonn</a:t>
            </a:r>
            <a:r>
              <a:rPr lang="cs-CZ" altLang="cs-CZ" b="1" smtClean="0">
                <a:ea typeface="ＭＳ Ｐゴシック" pitchFamily="34" charset="-128"/>
              </a:rPr>
              <a:t>, 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jednatelství se nachází v Berlíně</a:t>
            </a:r>
            <a:r>
              <a:rPr lang="de-DE" altLang="cs-CZ" b="1" smtClean="0">
                <a:ea typeface="ＭＳ Ｐゴシック" pitchFamily="34" charset="-128"/>
              </a:rPr>
              <a:t>.</a:t>
            </a: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finančně podporuje studenty, stážisty, umělce a vědce z Německa a ze zahraničí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v roce </a:t>
            </a:r>
            <a:r>
              <a:rPr lang="de-DE" altLang="cs-CZ" b="1" smtClean="0">
                <a:ea typeface="ＭＳ Ｐゴシック" pitchFamily="34" charset="-128"/>
              </a:rPr>
              <a:t>2008 </a:t>
            </a:r>
            <a:r>
              <a:rPr lang="cs-CZ" altLang="cs-CZ" b="1" smtClean="0">
                <a:ea typeface="ＭＳ Ｐゴシック" pitchFamily="34" charset="-128"/>
              </a:rPr>
              <a:t>poskytlo</a:t>
            </a:r>
            <a:r>
              <a:rPr lang="de-DE" altLang="cs-CZ" b="1" smtClean="0">
                <a:ea typeface="ＭＳ Ｐゴシック" pitchFamily="34" charset="-128"/>
              </a:rPr>
              <a:t> DAAD </a:t>
            </a:r>
            <a:r>
              <a:rPr lang="cs-CZ" altLang="cs-CZ" b="1" smtClean="0">
                <a:ea typeface="ＭＳ Ｐゴシック" pitchFamily="34" charset="-128"/>
              </a:rPr>
              <a:t>podporu více než</a:t>
            </a:r>
            <a:r>
              <a:rPr lang="de-DE" altLang="cs-CZ" b="1" smtClean="0">
                <a:ea typeface="ＭＳ Ｐゴシック" pitchFamily="34" charset="-128"/>
              </a:rPr>
              <a:t> 57.000 </a:t>
            </a:r>
            <a:r>
              <a:rPr lang="cs-CZ" altLang="cs-CZ" b="1" smtClean="0">
                <a:ea typeface="ＭＳ Ｐゴシック" pitchFamily="34" charset="-128"/>
              </a:rPr>
              <a:t>s</a:t>
            </a:r>
            <a:r>
              <a:rPr lang="de-DE" altLang="cs-CZ" b="1" smtClean="0">
                <a:ea typeface="ＭＳ Ｐゴシック" pitchFamily="34" charset="-128"/>
              </a:rPr>
              <a:t>tipendi</a:t>
            </a:r>
            <a:r>
              <a:rPr lang="cs-CZ" altLang="cs-CZ" b="1" smtClean="0">
                <a:ea typeface="ＭＳ Ｐゴシック" pitchFamily="34" charset="-128"/>
              </a:rPr>
              <a:t>stům</a:t>
            </a:r>
            <a:r>
              <a:rPr lang="de-DE" altLang="cs-CZ" b="1" smtClean="0">
                <a:ea typeface="ＭＳ Ｐゴシック" pitchFamily="34" charset="-128"/>
              </a:rPr>
              <a:t>, </a:t>
            </a:r>
            <a:r>
              <a:rPr lang="cs-CZ" altLang="cs-CZ" b="1" smtClean="0">
                <a:ea typeface="ＭＳ Ｐゴシック" pitchFamily="34" charset="-128"/>
              </a:rPr>
              <a:t>z toho asi </a:t>
            </a:r>
            <a:r>
              <a:rPr lang="de-DE" altLang="cs-CZ" b="1" smtClean="0">
                <a:ea typeface="ＭＳ Ｐゴシック" pitchFamily="34" charset="-128"/>
              </a:rPr>
              <a:t>21000 </a:t>
            </a:r>
            <a:r>
              <a:rPr lang="cs-CZ" altLang="cs-CZ" b="1" smtClean="0">
                <a:ea typeface="ＭＳ Ｐゴシック" pitchFamily="34" charset="-128"/>
              </a:rPr>
              <a:t>Němcům a více než</a:t>
            </a:r>
            <a:r>
              <a:rPr lang="de-DE" altLang="cs-CZ" b="1" smtClean="0">
                <a:ea typeface="ＭＳ Ｐゴシック" pitchFamily="34" charset="-128"/>
              </a:rPr>
              <a:t> 36000 </a:t>
            </a:r>
            <a:r>
              <a:rPr lang="cs-CZ" altLang="cs-CZ" b="1" smtClean="0">
                <a:ea typeface="ＭＳ Ｐゴシック" pitchFamily="34" charset="-128"/>
              </a:rPr>
              <a:t>cizincům</a:t>
            </a:r>
            <a:r>
              <a:rPr lang="de-DE" altLang="cs-CZ" b="1" smtClean="0">
                <a:ea typeface="ＭＳ Ｐゴシック" pitchFamily="34" charset="-128"/>
              </a:rPr>
              <a:t>. </a:t>
            </a:r>
            <a:r>
              <a:rPr lang="cs-CZ" altLang="cs-CZ" b="1" smtClean="0">
                <a:ea typeface="ＭＳ Ｐゴシック" pitchFamily="34" charset="-128"/>
              </a:rPr>
              <a:t>Tímto je DAAD celosvětově největší organizace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zaměřená na finanční podporu jednotlivců.</a:t>
            </a:r>
            <a:endParaRPr lang="de-DE" altLang="cs-CZ" smtClean="0">
              <a:ea typeface="ＭＳ Ｐゴシック" pitchFamily="34" charset="-128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81337-EA17-45EA-A6FD-8842201ECD0D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6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Co je DAAD a jaký je cíl této organizace</a:t>
            </a:r>
            <a:r>
              <a:rPr lang="de-DE" altLang="cs-CZ" b="1" smtClean="0">
                <a:ea typeface="ＭＳ Ｐゴシック" pitchFamily="34" charset="-128"/>
              </a:rPr>
              <a:t>?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je sdružení německých vysokých škol a 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založeno </a:t>
            </a:r>
            <a:r>
              <a:rPr lang="de-DE" altLang="cs-CZ" b="1" smtClean="0">
                <a:ea typeface="ＭＳ Ｐゴシック" pitchFamily="34" charset="-128"/>
              </a:rPr>
              <a:t>1925 gegründet, </a:t>
            </a:r>
            <a:r>
              <a:rPr lang="cs-CZ" altLang="cs-CZ" b="1" smtClean="0">
                <a:ea typeface="ＭＳ Ｐゴシック" pitchFamily="34" charset="-128"/>
              </a:rPr>
              <a:t>obnoveno </a:t>
            </a:r>
            <a:r>
              <a:rPr lang="de-DE" altLang="cs-CZ" b="1" smtClean="0">
                <a:ea typeface="ＭＳ Ｐゴシック" pitchFamily="34" charset="-128"/>
              </a:rPr>
              <a:t>1950</a:t>
            </a:r>
            <a:r>
              <a:rPr lang="cs-CZ" altLang="cs-CZ" b="1" smtClean="0">
                <a:ea typeface="ＭＳ Ｐゴシック" pitchFamily="34" charset="-128"/>
              </a:rPr>
              <a:t>.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členství: </a:t>
            </a:r>
            <a:r>
              <a:rPr lang="de-DE" altLang="cs-CZ" b="1" smtClean="0">
                <a:ea typeface="ＭＳ Ｐゴシック" pitchFamily="34" charset="-128"/>
              </a:rPr>
              <a:t>229 </a:t>
            </a:r>
            <a:r>
              <a:rPr lang="cs-CZ" altLang="cs-CZ" b="1" smtClean="0">
                <a:ea typeface="ＭＳ Ｐゴシック" pitchFamily="34" charset="-128"/>
              </a:rPr>
              <a:t>vysokých škol a </a:t>
            </a:r>
            <a:r>
              <a:rPr lang="de-DE" altLang="cs-CZ" b="1" smtClean="0">
                <a:ea typeface="ＭＳ Ｐゴシック" pitchFamily="34" charset="-128"/>
              </a:rPr>
              <a:t>124 </a:t>
            </a:r>
            <a:r>
              <a:rPr lang="cs-CZ" altLang="cs-CZ" b="1" smtClean="0">
                <a:ea typeface="ＭＳ Ｐゴシック" pitchFamily="34" charset="-128"/>
              </a:rPr>
              <a:t>studentských spolků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hlavním sídlem DAAD je </a:t>
            </a:r>
            <a:r>
              <a:rPr lang="de-DE" altLang="cs-CZ" b="1" smtClean="0">
                <a:ea typeface="ＭＳ Ｐゴシック" pitchFamily="34" charset="-128"/>
              </a:rPr>
              <a:t>Bonn</a:t>
            </a:r>
            <a:r>
              <a:rPr lang="cs-CZ" altLang="cs-CZ" b="1" smtClean="0">
                <a:ea typeface="ＭＳ Ｐゴシック" pitchFamily="34" charset="-128"/>
              </a:rPr>
              <a:t>, 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jednatelství se nachází v Berlíně</a:t>
            </a:r>
            <a:r>
              <a:rPr lang="de-DE" altLang="cs-CZ" b="1" smtClean="0">
                <a:ea typeface="ＭＳ Ｐゴシック" pitchFamily="34" charset="-128"/>
              </a:rPr>
              <a:t>.</a:t>
            </a: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DAAD finančně podporuje studenty, stážisty, umělce a vědce z Německa a ze zahraničí</a:t>
            </a:r>
            <a:endParaRPr lang="de-DE" altLang="cs-CZ" smtClean="0">
              <a:ea typeface="ＭＳ Ｐゴシック" pitchFamily="34" charset="-128"/>
            </a:endParaRPr>
          </a:p>
          <a:p>
            <a:pPr marL="138113" indent="-138113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v roce </a:t>
            </a:r>
            <a:r>
              <a:rPr lang="de-DE" altLang="cs-CZ" b="1" smtClean="0">
                <a:ea typeface="ＭＳ Ｐゴシック" pitchFamily="34" charset="-128"/>
              </a:rPr>
              <a:t>2008 </a:t>
            </a:r>
            <a:r>
              <a:rPr lang="cs-CZ" altLang="cs-CZ" b="1" smtClean="0">
                <a:ea typeface="ＭＳ Ｐゴシック" pitchFamily="34" charset="-128"/>
              </a:rPr>
              <a:t>poskytlo</a:t>
            </a:r>
            <a:r>
              <a:rPr lang="de-DE" altLang="cs-CZ" b="1" smtClean="0">
                <a:ea typeface="ＭＳ Ｐゴシック" pitchFamily="34" charset="-128"/>
              </a:rPr>
              <a:t> DAAD </a:t>
            </a:r>
            <a:r>
              <a:rPr lang="cs-CZ" altLang="cs-CZ" b="1" smtClean="0">
                <a:ea typeface="ＭＳ Ｐゴシック" pitchFamily="34" charset="-128"/>
              </a:rPr>
              <a:t>podporu více než</a:t>
            </a:r>
            <a:r>
              <a:rPr lang="de-DE" altLang="cs-CZ" b="1" smtClean="0">
                <a:ea typeface="ＭＳ Ｐゴシック" pitchFamily="34" charset="-128"/>
              </a:rPr>
              <a:t> 57.000 </a:t>
            </a:r>
            <a:r>
              <a:rPr lang="cs-CZ" altLang="cs-CZ" b="1" smtClean="0">
                <a:ea typeface="ＭＳ Ｐゴシック" pitchFamily="34" charset="-128"/>
              </a:rPr>
              <a:t>s</a:t>
            </a:r>
            <a:r>
              <a:rPr lang="de-DE" altLang="cs-CZ" b="1" smtClean="0">
                <a:ea typeface="ＭＳ Ｐゴシック" pitchFamily="34" charset="-128"/>
              </a:rPr>
              <a:t>tipendi</a:t>
            </a:r>
            <a:r>
              <a:rPr lang="cs-CZ" altLang="cs-CZ" b="1" smtClean="0">
                <a:ea typeface="ＭＳ Ｐゴシック" pitchFamily="34" charset="-128"/>
              </a:rPr>
              <a:t>stům</a:t>
            </a:r>
            <a:r>
              <a:rPr lang="de-DE" altLang="cs-CZ" b="1" smtClean="0">
                <a:ea typeface="ＭＳ Ｐゴシック" pitchFamily="34" charset="-128"/>
              </a:rPr>
              <a:t>, </a:t>
            </a:r>
            <a:r>
              <a:rPr lang="cs-CZ" altLang="cs-CZ" b="1" smtClean="0">
                <a:ea typeface="ＭＳ Ｐゴシック" pitchFamily="34" charset="-128"/>
              </a:rPr>
              <a:t>z toho asi </a:t>
            </a:r>
            <a:r>
              <a:rPr lang="de-DE" altLang="cs-CZ" b="1" smtClean="0">
                <a:ea typeface="ＭＳ Ｐゴシック" pitchFamily="34" charset="-128"/>
              </a:rPr>
              <a:t>21000 </a:t>
            </a:r>
            <a:r>
              <a:rPr lang="cs-CZ" altLang="cs-CZ" b="1" smtClean="0">
                <a:ea typeface="ＭＳ Ｐゴシック" pitchFamily="34" charset="-128"/>
              </a:rPr>
              <a:t>Němcům a více než</a:t>
            </a:r>
            <a:r>
              <a:rPr lang="de-DE" altLang="cs-CZ" b="1" smtClean="0">
                <a:ea typeface="ＭＳ Ｐゴシック" pitchFamily="34" charset="-128"/>
              </a:rPr>
              <a:t> 36000 </a:t>
            </a:r>
            <a:r>
              <a:rPr lang="cs-CZ" altLang="cs-CZ" b="1" smtClean="0">
                <a:ea typeface="ＭＳ Ｐゴシック" pitchFamily="34" charset="-128"/>
              </a:rPr>
              <a:t>cizincům</a:t>
            </a:r>
            <a:r>
              <a:rPr lang="de-DE" altLang="cs-CZ" b="1" smtClean="0">
                <a:ea typeface="ＭＳ Ｐゴシック" pitchFamily="34" charset="-128"/>
              </a:rPr>
              <a:t>. </a:t>
            </a:r>
            <a:r>
              <a:rPr lang="cs-CZ" altLang="cs-CZ" b="1" smtClean="0">
                <a:ea typeface="ＭＳ Ｐゴシック" pitchFamily="34" charset="-128"/>
              </a:rPr>
              <a:t>Tímto je DAAD celosvětově největší organizace</a:t>
            </a:r>
            <a:r>
              <a:rPr lang="de-DE" altLang="cs-CZ" b="1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zaměřená na finanční podporu jednotlivců.</a:t>
            </a:r>
            <a:endParaRPr lang="de-DE" altLang="cs-CZ" smtClean="0">
              <a:ea typeface="ＭＳ Ｐゴシック" pitchFamily="34" charset="-128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C3712-A821-4307-B6D5-EB8BC7CA1698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30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altLang="cs-CZ" sz="500" b="1" smtClean="0">
                <a:ea typeface="ＭＳ Ｐゴシック" pitchFamily="34" charset="-128"/>
              </a:rPr>
              <a:t>14 Außenstellen und 51 IC , Istanbul wird zur Außenstelle</a:t>
            </a:r>
            <a:endParaRPr lang="de-DE" altLang="cs-CZ" sz="500" smtClean="0">
              <a:ea typeface="ＭＳ Ｐゴシック" pitchFamily="34" charset="-128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2F7C3-E25D-488A-9262-CCAFFD7F9572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99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038" indent="-173038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Jak vypadá činnost DAAD v ČR?</a:t>
            </a:r>
            <a:endParaRPr lang="de-DE" altLang="cs-CZ" smtClean="0">
              <a:ea typeface="ＭＳ Ｐゴシック" pitchFamily="34" charset="-128"/>
            </a:endParaRPr>
          </a:p>
          <a:p>
            <a:pPr marL="173038" indent="-173038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Ročně podporuje DAAD ve všech programech</a:t>
            </a:r>
            <a:r>
              <a:rPr lang="cs-CZ" altLang="cs-CZ" smtClean="0">
                <a:ea typeface="ＭＳ Ｐゴシック" pitchFamily="34" charset="-128"/>
              </a:rPr>
              <a:t> </a:t>
            </a:r>
            <a:r>
              <a:rPr lang="cs-CZ" altLang="cs-CZ" b="1" smtClean="0">
                <a:ea typeface="ＭＳ Ｐゴシック" pitchFamily="34" charset="-128"/>
              </a:rPr>
              <a:t>asi </a:t>
            </a:r>
            <a:r>
              <a:rPr lang="de-DE" altLang="cs-CZ" b="1" smtClean="0">
                <a:ea typeface="ＭＳ Ｐゴシック" pitchFamily="34" charset="-128"/>
              </a:rPr>
              <a:t>1000 </a:t>
            </a:r>
            <a:r>
              <a:rPr lang="cs-CZ" altLang="cs-CZ" b="1" smtClean="0">
                <a:ea typeface="ＭＳ Ｐゴシック" pitchFamily="34" charset="-128"/>
              </a:rPr>
              <a:t>uchazečů z ČR </a:t>
            </a:r>
          </a:p>
          <a:p>
            <a:pPr marL="173038" indent="-173038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bývalí stipendisté DAAD založili v ČR velmi aktivní Alumniklub</a:t>
            </a:r>
            <a:r>
              <a:rPr lang="de-DE" altLang="cs-CZ" b="1" smtClean="0">
                <a:ea typeface="ＭＳ Ｐゴシック" pitchFamily="34" charset="-128"/>
              </a:rPr>
              <a:t>, </a:t>
            </a:r>
            <a:r>
              <a:rPr lang="cs-CZ" altLang="cs-CZ" b="1" smtClean="0">
                <a:ea typeface="ＭＳ Ｐゴシック" pitchFamily="34" charset="-128"/>
              </a:rPr>
              <a:t>který jednou ročně pořádá velkou mezinárodní konferenci na jedné z českých vysokých škol</a:t>
            </a:r>
            <a:r>
              <a:rPr lang="de-DE" altLang="cs-CZ" b="1" smtClean="0">
                <a:ea typeface="ＭＳ Ｐゴシック" pitchFamily="34" charset="-128"/>
              </a:rPr>
              <a:t>.</a:t>
            </a:r>
            <a:endParaRPr lang="de-DE" altLang="cs-CZ" smtClean="0">
              <a:ea typeface="ＭＳ Ｐゴシック" pitchFamily="34" charset="-128"/>
            </a:endParaRPr>
          </a:p>
          <a:p>
            <a:pPr marL="173038" indent="-173038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 na univerzitách v ČR působí 14 lektorů a 3 jazykoví asistenti DAAD </a:t>
            </a:r>
            <a:r>
              <a:rPr lang="de-DE" altLang="cs-CZ" b="1" smtClean="0">
                <a:ea typeface="ＭＳ Ｐゴシック" pitchFamily="34" charset="-128"/>
              </a:rPr>
              <a:t>(</a:t>
            </a:r>
            <a:r>
              <a:rPr lang="cs-CZ" altLang="cs-CZ" b="1" smtClean="0">
                <a:ea typeface="ＭＳ Ｐゴシック" pitchFamily="34" charset="-128"/>
              </a:rPr>
              <a:t>z</a:t>
            </a:r>
            <a:r>
              <a:rPr lang="de-DE" altLang="cs-CZ" b="1" smtClean="0">
                <a:ea typeface="ＭＳ Ｐゴシック" pitchFamily="34" charset="-128"/>
              </a:rPr>
              <a:t> 457 </a:t>
            </a:r>
            <a:r>
              <a:rPr lang="cs-CZ" altLang="cs-CZ" b="1" smtClean="0">
                <a:ea typeface="ＭＳ Ｐゴシック" pitchFamily="34" charset="-128"/>
              </a:rPr>
              <a:t>lektorů činných po celém světě</a:t>
            </a:r>
            <a:r>
              <a:rPr lang="de-DE" altLang="cs-CZ" b="1" smtClean="0">
                <a:ea typeface="ＭＳ Ｐゴシック" pitchFamily="34" charset="-128"/>
              </a:rPr>
              <a:t>). </a:t>
            </a:r>
            <a:endParaRPr lang="de-DE" altLang="cs-CZ" smtClean="0">
              <a:ea typeface="ＭＳ Ｐゴシック" pitchFamily="34" charset="-128"/>
            </a:endParaRPr>
          </a:p>
          <a:p>
            <a:pPr marL="173038" indent="-173038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Existuje</a:t>
            </a:r>
            <a:r>
              <a:rPr lang="de-DE" altLang="cs-CZ" b="1" smtClean="0">
                <a:ea typeface="ＭＳ Ｐゴシック" pitchFamily="34" charset="-128"/>
              </a:rPr>
              <a:t> 35 </a:t>
            </a:r>
            <a:r>
              <a:rPr lang="cs-CZ" altLang="cs-CZ" b="1" smtClean="0">
                <a:ea typeface="ＭＳ Ｐゴシック" pitchFamily="34" charset="-128"/>
              </a:rPr>
              <a:t>partnerství mezi vysokými školami a 5 partnerství mezi ústavy germanistiky</a:t>
            </a:r>
            <a:r>
              <a:rPr lang="de-DE" altLang="cs-CZ" b="1" smtClean="0">
                <a:ea typeface="ＭＳ Ｐゴシック" pitchFamily="34" charset="-128"/>
              </a:rPr>
              <a:t>.</a:t>
            </a:r>
            <a:endParaRPr lang="de-DE" altLang="cs-CZ" smtClean="0">
              <a:ea typeface="ＭＳ Ｐゴシック" pitchFamily="34" charset="-128"/>
            </a:endParaRPr>
          </a:p>
          <a:p>
            <a:pPr marL="173038" indent="-173038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na FSV UK v Praze probíhá výukový program v německém jazyce</a:t>
            </a:r>
            <a:r>
              <a:rPr lang="de-DE" altLang="cs-CZ" b="1" smtClean="0">
                <a:ea typeface="ＭＳ Ｐゴシック" pitchFamily="34" charset="-128"/>
              </a:rPr>
              <a:t> (</a:t>
            </a:r>
            <a:r>
              <a:rPr lang="cs-CZ" altLang="cs-CZ" b="1" smtClean="0">
                <a:ea typeface="ＭＳ Ｐゴシック" pitchFamily="34" charset="-128"/>
              </a:rPr>
              <a:t>Německá a rakouská studia na Ústavu mezinárodních teritoriálních studií), podporovaný DAAD</a:t>
            </a:r>
            <a:r>
              <a:rPr lang="de-DE" altLang="cs-CZ" b="1" smtClean="0">
                <a:ea typeface="ＭＳ Ｐゴシック" pitchFamily="34" charset="-128"/>
              </a:rPr>
              <a:t>.</a:t>
            </a:r>
            <a:endParaRPr lang="de-DE" altLang="cs-CZ" smtClean="0">
              <a:ea typeface="ＭＳ Ｐゴシック" pitchFamily="34" charset="-128"/>
            </a:endParaRPr>
          </a:p>
          <a:p>
            <a:pPr marL="173038" indent="-173038" eaLnBrk="1" hangingPunct="1">
              <a:spcBef>
                <a:spcPct val="0"/>
              </a:spcBef>
              <a:buFontTx/>
              <a:buChar char="•"/>
            </a:pPr>
            <a:r>
              <a:rPr lang="cs-CZ" altLang="cs-CZ" b="1" smtClean="0">
                <a:ea typeface="ＭＳ Ｐゴシック" pitchFamily="34" charset="-128"/>
              </a:rPr>
              <a:t>V roce 2000 vzniklo Informační centrum DAAD v Praze, které zde vykonává agendu DAAD na území ČR</a:t>
            </a:r>
            <a:r>
              <a:rPr lang="de-DE" altLang="cs-CZ" b="1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A3F77-82DF-4DDD-8D56-14B7DCDD0B28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48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altLang="cs-CZ" sz="300" u="sng" smtClean="0">
                <a:ea typeface="ＭＳ Ｐゴシック" pitchFamily="34" charset="-128"/>
              </a:rPr>
              <a:t>OPTIONAL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de-DE" altLang="cs-CZ" sz="300" u="sng" smtClean="0">
                <a:ea typeface="ＭＳ Ｐゴシック" pitchFamily="34" charset="-128"/>
              </a:rPr>
              <a:t>Hier können Sie lokalspezifische Ansprechpartner und Anlaufstellen nennen.</a:t>
            </a:r>
            <a:endParaRPr lang="de-DE" altLang="cs-CZ" sz="300" smtClean="0">
              <a:ea typeface="ＭＳ Ｐゴシック" pitchFamily="34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D13BB-D2E5-4FA4-AF67-28BD36AF25EE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38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300" smtClean="0">
              <a:ea typeface="ＭＳ Ｐゴシック" pitchFamily="34" charset="-128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4180">
              <a:defRPr>
                <a:solidFill>
                  <a:schemeClr val="tx1"/>
                </a:solidFill>
                <a:latin typeface="Arial" charset="0"/>
              </a:defRPr>
            </a:lvl1pPr>
            <a:lvl2pPr marL="722590" indent="-277551" defTabSz="464180">
              <a:defRPr>
                <a:solidFill>
                  <a:schemeClr val="tx1"/>
                </a:solidFill>
                <a:latin typeface="Arial" charset="0"/>
              </a:defRPr>
            </a:lvl2pPr>
            <a:lvl3pPr marL="1113394" indent="-221722" defTabSz="464180">
              <a:defRPr>
                <a:solidFill>
                  <a:schemeClr val="tx1"/>
                </a:solidFill>
                <a:latin typeface="Arial" charset="0"/>
              </a:defRPr>
            </a:lvl3pPr>
            <a:lvl4pPr marL="1558433" indent="-221722" defTabSz="464180">
              <a:defRPr>
                <a:solidFill>
                  <a:schemeClr val="tx1"/>
                </a:solidFill>
                <a:latin typeface="Arial" charset="0"/>
              </a:defRPr>
            </a:lvl4pPr>
            <a:lvl5pPr marL="2003471" indent="-221722" defTabSz="464180">
              <a:defRPr>
                <a:solidFill>
                  <a:schemeClr val="tx1"/>
                </a:solidFill>
                <a:latin typeface="Arial" charset="0"/>
              </a:defRPr>
            </a:lvl5pPr>
            <a:lvl6pPr marL="2462865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2260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1654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049" indent="-221722" defTabSz="464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577EE7-49AB-40A0-A4E1-2F9A7C9B2732}" type="slidenum">
              <a:rPr lang="de-DE" altLang="cs-CZ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alt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73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endParaRPr lang="de-DE" noProof="0" dirty="0" smtClean="0"/>
          </a:p>
          <a:p>
            <a:pPr lvl="0"/>
            <a:r>
              <a:rPr lang="de-DE" noProof="0" dirty="0" smtClean="0"/>
              <a:t>Titelbild einfügen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cs-CZ" smtClean="0"/>
              <a:t>Kliknutím lze upravit styl.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134B-0AF8-4330-94F8-E28A08DEB8C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EC04-5C60-4FF1-87F3-AAB124ACFDE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dirty="0" smtClean="0"/>
              <a:t>Bild</a:t>
            </a:r>
            <a:endParaRPr lang="de-DE" noProof="0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rtlCol="0" anchor="ctr">
            <a:noAutofit/>
          </a:bodyPr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D23B-8C23-4F37-8E84-E9727BA1482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C1B1-6655-4934-A5EE-8DB33994A52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A5E4-2095-4BEE-8227-FFFE91B8D9A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2D27-85BA-4DA6-9515-F89B016C1FB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098F-447D-4175-82F7-ACC484DD09D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E2A3E549-37D7-4E50-99E3-8FC880B31B99}" type="datetime1">
              <a:rPr lang="de-DE"/>
              <a:pPr>
                <a:defRPr/>
              </a:pPr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1800">
                <a:ea typeface="ＭＳ Ｐゴシック" pitchFamily="-107" charset="-128"/>
              </a:defRPr>
            </a:lvl1pPr>
          </a:lstStyle>
          <a:p>
            <a:pPr>
              <a:defRPr/>
            </a:pPr>
            <a:fld id="{A25A7387-7D14-4A8B-BD58-7405DB740C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122A-6D44-4945-896F-23ACCC386A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0F45-6160-437B-BA07-D4503548376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73B-70AE-44BB-BBA6-BA8E772A418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40AE-F18A-437C-939E-CA5EA8C6815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55A5-9975-4F76-8D2C-3ED939E251B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DA85-3731-4F5F-9CE5-1E49B6F56DE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5D23-F42D-4C86-9781-C273D29F3F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CB7E-9162-4F9B-BDD6-42FAA154A8D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DAAD_ppt_Kopfleiste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252413"/>
            <a:ext cx="8423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60363" y="1439863"/>
            <a:ext cx="84232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cs-CZ" smtClean="0"/>
              <a:t>Mastertextformat bearbeiten</a:t>
            </a:r>
          </a:p>
          <a:p>
            <a:pPr lvl="1"/>
            <a:r>
              <a:rPr lang="de-DE" altLang="cs-CZ" smtClean="0"/>
              <a:t>Zweite Ebene</a:t>
            </a:r>
          </a:p>
          <a:p>
            <a:pPr lvl="2"/>
            <a:r>
              <a:rPr lang="de-DE" altLang="cs-CZ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04138" y="6300788"/>
            <a:ext cx="1079500" cy="5572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8CF51-783C-4376-8050-1AFCEE99E99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30" name="Bild 7" descr="DAAD_Logo_PPT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0" y="5778500"/>
            <a:ext cx="4319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361950" indent="-361950" algn="l" defTabSz="457200" rtl="0" eaLnBrk="0" fontAlgn="base" hangingPunct="0">
        <a:spcBef>
          <a:spcPct val="0"/>
        </a:spcBef>
        <a:spcAft>
          <a:spcPts val="1500"/>
        </a:spcAft>
        <a:buClr>
          <a:schemeClr val="accent2"/>
        </a:buClr>
        <a:buFont typeface="Wingdings" pitchFamily="2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0" fontAlgn="base" hangingPunct="0">
        <a:spcBef>
          <a:spcPct val="0"/>
        </a:spcBef>
        <a:spcAft>
          <a:spcPts val="1500"/>
        </a:spcAft>
        <a:buClr>
          <a:schemeClr val="accent2"/>
        </a:buClr>
        <a:buFont typeface="Wingdings" pitchFamily="2" charset="2"/>
        <a:buChar char="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0" fontAlgn="base" hangingPunct="0">
        <a:spcBef>
          <a:spcPct val="0"/>
        </a:spcBef>
        <a:spcAft>
          <a:spcPts val="150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unding-guide.d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ad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ad.cz/" TargetMode="External"/><Relationship Id="rId2" Type="http://schemas.openxmlformats.org/officeDocument/2006/relationships/hyperlink" Target="http://www.ondaf.de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ad.de/aa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das-ranking.de/" TargetMode="External"/><Relationship Id="rId12" Type="http://schemas.openxmlformats.org/officeDocument/2006/relationships/hyperlink" Target="http://www.international-students.d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ochschulkompass.de/" TargetMode="External"/><Relationship Id="rId11" Type="http://schemas.openxmlformats.org/officeDocument/2006/relationships/hyperlink" Target="http://www.daad.de/sommerkurse" TargetMode="External"/><Relationship Id="rId5" Type="http://schemas.openxmlformats.org/officeDocument/2006/relationships/hyperlink" Target="http://www.research-in.de/" TargetMode="External"/><Relationship Id="rId10" Type="http://schemas.openxmlformats.org/officeDocument/2006/relationships/hyperlink" Target="http://www.daad.de/international-programmes" TargetMode="External"/><Relationship Id="rId4" Type="http://schemas.openxmlformats.org/officeDocument/2006/relationships/hyperlink" Target="http://www.studieren-in.de/" TargetMode="External"/><Relationship Id="rId9" Type="http://schemas.openxmlformats.org/officeDocument/2006/relationships/hyperlink" Target="http://www.funding-guide.d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ad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ing-guide.de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1582738" y="1979613"/>
            <a:ext cx="7272337" cy="1800225"/>
          </a:xfrm>
        </p:spPr>
        <p:txBody>
          <a:bodyPr/>
          <a:lstStyle/>
          <a:p>
            <a:r>
              <a:rPr lang="de-DE" altLang="cs-CZ" sz="3600" smtClean="0"/>
              <a:t>Doktor</a:t>
            </a:r>
            <a:r>
              <a:rPr lang="cs-CZ" altLang="cs-CZ" sz="3600" smtClean="0"/>
              <a:t>ské studium v Německu</a:t>
            </a:r>
            <a:br>
              <a:rPr lang="cs-CZ" altLang="cs-CZ" sz="3600" smtClean="0"/>
            </a:br>
            <a:r>
              <a:rPr lang="cs-CZ" altLang="cs-CZ" sz="3600" smtClean="0"/>
              <a:t>- možnosti a financování</a:t>
            </a:r>
            <a:endParaRPr lang="de-DE" altLang="cs-CZ" sz="360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150" y="3959225"/>
            <a:ext cx="7273925" cy="1793875"/>
          </a:xfrm>
        </p:spPr>
        <p:txBody>
          <a:bodyPr/>
          <a:lstStyle/>
          <a:p>
            <a:pPr>
              <a:defRPr/>
            </a:pP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</a:rPr>
              <a:t>Informační centrum DAAD v Praze</a:t>
            </a:r>
          </a:p>
          <a:p>
            <a:pPr>
              <a:defRPr/>
            </a:pPr>
            <a:r>
              <a:rPr lang="cs-CZ" dirty="0" smtClean="0"/>
              <a:t>Seminář pro doktorandy</a:t>
            </a:r>
            <a:r>
              <a:rPr lang="de-DE" dirty="0" smtClean="0"/>
              <a:t>, </a:t>
            </a:r>
            <a:r>
              <a:rPr lang="cs-CZ" dirty="0" smtClean="0"/>
              <a:t>IPSC Univerzity Karlovy, </a:t>
            </a:r>
            <a:r>
              <a:rPr lang="de-DE" dirty="0" smtClean="0"/>
              <a:t>17.03.2015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Přednášející: Dr. </a:t>
            </a:r>
            <a:r>
              <a:rPr lang="cs-CZ" dirty="0" err="1" smtClean="0"/>
              <a:t>Christof</a:t>
            </a:r>
            <a:r>
              <a:rPr lang="cs-CZ" dirty="0" smtClean="0"/>
              <a:t> </a:t>
            </a:r>
            <a:r>
              <a:rPr lang="cs-CZ" dirty="0" err="1" smtClean="0"/>
              <a:t>Heinz</a:t>
            </a:r>
            <a:r>
              <a:rPr lang="cs-CZ" dirty="0" smtClean="0"/>
              <a:t>, Lenka </a:t>
            </a:r>
            <a:r>
              <a:rPr lang="cs-CZ" dirty="0" err="1" smtClean="0"/>
              <a:t>Drugová</a:t>
            </a:r>
            <a:r>
              <a:rPr lang="cs-CZ" dirty="0" smtClean="0"/>
              <a:t> (IC DAAD Praha)</a:t>
            </a:r>
            <a:endParaRPr lang="cs-CZ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1766-5CBB-46B3-A925-0565277C582D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9" descr="mag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hteck 217"/>
          <p:cNvSpPr>
            <a:spLocks noChangeArrowheads="1"/>
          </p:cNvSpPr>
          <p:nvPr/>
        </p:nvSpPr>
        <p:spPr bwMode="auto">
          <a:xfrm>
            <a:off x="2574925" y="6237288"/>
            <a:ext cx="3067050" cy="430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defTabSz="914400"/>
            <a:endParaRPr lang="cs-CZ" altLang="cs-CZ" sz="24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268" name="Rechteck 14"/>
          <p:cNvSpPr>
            <a:spLocks noChangeArrowheads="1"/>
          </p:cNvSpPr>
          <p:nvPr/>
        </p:nvSpPr>
        <p:spPr bwMode="auto">
          <a:xfrm>
            <a:off x="0" y="2209800"/>
            <a:ext cx="539750" cy="1295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defTabSz="914400"/>
            <a:endParaRPr lang="cs-CZ" altLang="cs-CZ" sz="240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1269" name="Bild 10" descr="DAAD Netzwerk+D.png"/>
          <p:cNvPicPr>
            <a:picLocks noChangeAspect="1"/>
          </p:cNvPicPr>
          <p:nvPr/>
        </p:nvPicPr>
        <p:blipFill>
          <a:blip r:embed="rId4"/>
          <a:srcRect t="6647"/>
          <a:stretch>
            <a:fillRect/>
          </a:stretch>
        </p:blipFill>
        <p:spPr bwMode="auto">
          <a:xfrm>
            <a:off x="3175" y="685800"/>
            <a:ext cx="91376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0" name="Gruppierung 50"/>
          <p:cNvGrpSpPr>
            <a:grpSpLocks/>
          </p:cNvGrpSpPr>
          <p:nvPr/>
        </p:nvGrpSpPr>
        <p:grpSpPr bwMode="auto">
          <a:xfrm>
            <a:off x="1625600" y="2794000"/>
            <a:ext cx="1663700" cy="215900"/>
            <a:chOff x="1625600" y="2794000"/>
            <a:chExt cx="1663700" cy="215444"/>
          </a:xfrm>
        </p:grpSpPr>
        <p:pic>
          <p:nvPicPr>
            <p:cNvPr id="11415" name="Bild 47" descr="LDI_OIC4_Blume_g9 KL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25600" y="2840715"/>
              <a:ext cx="140082" cy="135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6" name="Textfeld 48"/>
            <p:cNvSpPr txBox="1">
              <a:spLocks noChangeArrowheads="1"/>
            </p:cNvSpPr>
            <p:nvPr/>
          </p:nvSpPr>
          <p:spPr bwMode="auto">
            <a:xfrm>
              <a:off x="1705357" y="2794000"/>
              <a:ext cx="158394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cs-CZ" sz="800">
                  <a:solidFill>
                    <a:srgbClr val="BD2C30"/>
                  </a:solidFill>
                  <a:ea typeface="ＭＳ Ｐゴシック" pitchFamily="34" charset="-128"/>
                </a:rPr>
                <a:t>New York</a:t>
              </a:r>
            </a:p>
          </p:txBody>
        </p:sp>
      </p:grpSp>
      <p:pic>
        <p:nvPicPr>
          <p:cNvPr id="11271" name="Bild 53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0" y="35512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feld 54"/>
          <p:cNvSpPr txBox="1">
            <a:spLocks noChangeArrowheads="1"/>
          </p:cNvSpPr>
          <p:nvPr/>
        </p:nvSpPr>
        <p:spPr bwMode="auto">
          <a:xfrm>
            <a:off x="187325" y="35052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Mexiko Stadt</a:t>
            </a:r>
          </a:p>
        </p:txBody>
      </p:sp>
      <p:pic>
        <p:nvPicPr>
          <p:cNvPr id="11273" name="Bild 56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1400" y="21542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feld 57"/>
          <p:cNvSpPr txBox="1">
            <a:spLocks noChangeArrowheads="1"/>
          </p:cNvSpPr>
          <p:nvPr/>
        </p:nvSpPr>
        <p:spPr bwMode="auto">
          <a:xfrm>
            <a:off x="4930775" y="21082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Moskau</a:t>
            </a:r>
          </a:p>
        </p:txBody>
      </p:sp>
      <p:pic>
        <p:nvPicPr>
          <p:cNvPr id="11275" name="Bild 59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2213" y="2362200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feld 60"/>
          <p:cNvSpPr txBox="1">
            <a:spLocks noChangeArrowheads="1"/>
          </p:cNvSpPr>
          <p:nvPr/>
        </p:nvSpPr>
        <p:spPr bwMode="auto">
          <a:xfrm>
            <a:off x="2225675" y="2316163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London</a:t>
            </a:r>
          </a:p>
        </p:txBody>
      </p:sp>
      <p:pic>
        <p:nvPicPr>
          <p:cNvPr id="11277" name="Bild 62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1213" y="32210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feld 63"/>
          <p:cNvSpPr txBox="1">
            <a:spLocks noChangeArrowheads="1"/>
          </p:cNvSpPr>
          <p:nvPr/>
        </p:nvSpPr>
        <p:spPr bwMode="auto">
          <a:xfrm>
            <a:off x="3098800" y="31750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Kairo</a:t>
            </a:r>
          </a:p>
        </p:txBody>
      </p:sp>
      <p:pic>
        <p:nvPicPr>
          <p:cNvPr id="11279" name="Bild 65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500" y="41227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feld 66"/>
          <p:cNvSpPr txBox="1">
            <a:spLocks noChangeArrowheads="1"/>
          </p:cNvSpPr>
          <p:nvPr/>
        </p:nvSpPr>
        <p:spPr bwMode="auto">
          <a:xfrm>
            <a:off x="4968875" y="40767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Nairobi</a:t>
            </a:r>
          </a:p>
        </p:txBody>
      </p:sp>
      <p:pic>
        <p:nvPicPr>
          <p:cNvPr id="11281" name="Bild 72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0" y="47958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Textfeld 73"/>
          <p:cNvSpPr txBox="1">
            <a:spLocks noChangeArrowheads="1"/>
          </p:cNvSpPr>
          <p:nvPr/>
        </p:nvSpPr>
        <p:spPr bwMode="auto">
          <a:xfrm>
            <a:off x="2619375" y="47498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Rio de Janeiro</a:t>
            </a:r>
          </a:p>
        </p:txBody>
      </p:sp>
      <p:pic>
        <p:nvPicPr>
          <p:cNvPr id="11283" name="Bild 79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0" y="43513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Textfeld 80"/>
          <p:cNvSpPr txBox="1">
            <a:spLocks noChangeArrowheads="1"/>
          </p:cNvSpPr>
          <p:nvPr/>
        </p:nvSpPr>
        <p:spPr bwMode="auto">
          <a:xfrm>
            <a:off x="7032625" y="43053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Jakarta</a:t>
            </a:r>
          </a:p>
        </p:txBody>
      </p:sp>
      <p:pic>
        <p:nvPicPr>
          <p:cNvPr id="11285" name="Bild 82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7100" y="33226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Textfeld 83"/>
          <p:cNvSpPr txBox="1">
            <a:spLocks noChangeArrowheads="1"/>
          </p:cNvSpPr>
          <p:nvPr/>
        </p:nvSpPr>
        <p:spPr bwMode="auto">
          <a:xfrm>
            <a:off x="6086475" y="32766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Neu Delhi</a:t>
            </a:r>
          </a:p>
        </p:txBody>
      </p:sp>
      <p:pic>
        <p:nvPicPr>
          <p:cNvPr id="11287" name="Bild 85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700" y="29543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Textfeld 86"/>
          <p:cNvSpPr txBox="1">
            <a:spLocks noChangeArrowheads="1"/>
          </p:cNvSpPr>
          <p:nvPr/>
        </p:nvSpPr>
        <p:spPr bwMode="auto">
          <a:xfrm>
            <a:off x="7966075" y="29083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Tokio</a:t>
            </a:r>
          </a:p>
        </p:txBody>
      </p:sp>
      <p:pic>
        <p:nvPicPr>
          <p:cNvPr id="11289" name="Bild 88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4063" y="2965450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0" name="Textfeld 89"/>
          <p:cNvSpPr txBox="1">
            <a:spLocks noChangeArrowheads="1"/>
          </p:cNvSpPr>
          <p:nvPr/>
        </p:nvSpPr>
        <p:spPr bwMode="auto">
          <a:xfrm>
            <a:off x="5581650" y="2919413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Peking</a:t>
            </a:r>
          </a:p>
        </p:txBody>
      </p:sp>
      <p:pic>
        <p:nvPicPr>
          <p:cNvPr id="11291" name="Bild 91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4663" y="3524250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Textfeld 92"/>
          <p:cNvSpPr txBox="1">
            <a:spLocks noChangeArrowheads="1"/>
          </p:cNvSpPr>
          <p:nvPr/>
        </p:nvSpPr>
        <p:spPr bwMode="auto">
          <a:xfrm>
            <a:off x="5302250" y="3478213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Hanoi</a:t>
            </a:r>
          </a:p>
        </p:txBody>
      </p:sp>
      <p:pic>
        <p:nvPicPr>
          <p:cNvPr id="11293" name="Bild 94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5713" y="2597150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4" name="Textfeld 95"/>
          <p:cNvSpPr txBox="1">
            <a:spLocks noChangeArrowheads="1"/>
          </p:cNvSpPr>
          <p:nvPr/>
        </p:nvSpPr>
        <p:spPr bwMode="auto">
          <a:xfrm>
            <a:off x="2273300" y="2551113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Paris</a:t>
            </a:r>
          </a:p>
        </p:txBody>
      </p:sp>
      <p:pic>
        <p:nvPicPr>
          <p:cNvPr id="11295" name="Bild 97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8800" y="2346325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6" name="Textfeld 98"/>
          <p:cNvSpPr txBox="1">
            <a:spLocks noChangeArrowheads="1"/>
          </p:cNvSpPr>
          <p:nvPr/>
        </p:nvSpPr>
        <p:spPr bwMode="auto">
          <a:xfrm>
            <a:off x="4075113" y="21844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solidFill>
                  <a:srgbClr val="BD2C30"/>
                </a:solidFill>
                <a:ea typeface="ＭＳ Ｐゴシック" pitchFamily="34" charset="-128"/>
              </a:rPr>
              <a:t>Warschau</a:t>
            </a:r>
          </a:p>
        </p:txBody>
      </p:sp>
      <p:sp>
        <p:nvSpPr>
          <p:cNvPr id="11297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11298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11299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406400"/>
          </a:xfrm>
        </p:spPr>
        <p:txBody>
          <a:bodyPr/>
          <a:lstStyle/>
          <a:p>
            <a:pPr eaLnBrk="1" hangingPunct="1"/>
            <a:r>
              <a:rPr lang="cs-CZ" altLang="cs-CZ" sz="1600" smtClean="0">
                <a:solidFill>
                  <a:schemeClr val="bg1"/>
                </a:solidFill>
                <a:ea typeface="ＭＳ Ｐゴシック" pitchFamily="34" charset="-128"/>
              </a:rPr>
              <a:t>DAAD - Německá akademická výměnná služba</a:t>
            </a:r>
            <a:endParaRPr lang="de-DE" altLang="cs-CZ" sz="16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pSp>
        <p:nvGrpSpPr>
          <p:cNvPr id="11300" name="Gruppierung 51"/>
          <p:cNvGrpSpPr>
            <a:grpSpLocks/>
          </p:cNvGrpSpPr>
          <p:nvPr/>
        </p:nvGrpSpPr>
        <p:grpSpPr bwMode="auto">
          <a:xfrm>
            <a:off x="180975" y="2921000"/>
            <a:ext cx="1641475" cy="215900"/>
            <a:chOff x="180975" y="2921000"/>
            <a:chExt cx="1641475" cy="215444"/>
          </a:xfrm>
        </p:grpSpPr>
        <p:pic>
          <p:nvPicPr>
            <p:cNvPr id="11413" name="Bild 15" descr="LDI_OIC4_Blume_g9 KL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975" y="2967715"/>
              <a:ext cx="140082" cy="13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4" name="Textfeld 46"/>
            <p:cNvSpPr txBox="1">
              <a:spLocks noChangeArrowheads="1"/>
            </p:cNvSpPr>
            <p:nvPr/>
          </p:nvSpPr>
          <p:spPr bwMode="auto">
            <a:xfrm>
              <a:off x="238507" y="2921000"/>
              <a:ext cx="158394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cs-CZ" sz="800">
                  <a:ea typeface="ＭＳ Ｐゴシック" pitchFamily="34" charset="-128"/>
                </a:rPr>
                <a:t>San Francisco</a:t>
              </a:r>
            </a:p>
          </p:txBody>
        </p:sp>
      </p:grpSp>
      <p:pic>
        <p:nvPicPr>
          <p:cNvPr id="11301" name="Bild 101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1925" y="34750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2" name="Textfeld 102"/>
          <p:cNvSpPr txBox="1">
            <a:spLocks noChangeArrowheads="1"/>
          </p:cNvSpPr>
          <p:nvPr/>
        </p:nvSpPr>
        <p:spPr bwMode="auto">
          <a:xfrm>
            <a:off x="1489075" y="34290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Havanna</a:t>
            </a:r>
          </a:p>
        </p:txBody>
      </p:sp>
      <p:pic>
        <p:nvPicPr>
          <p:cNvPr id="11303" name="Bild 104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7050" y="3846513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4" name="Textfeld 105"/>
          <p:cNvSpPr txBox="1">
            <a:spLocks noChangeArrowheads="1"/>
          </p:cNvSpPr>
          <p:nvPr/>
        </p:nvSpPr>
        <p:spPr bwMode="auto">
          <a:xfrm>
            <a:off x="1854200" y="3800475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Caracas</a:t>
            </a:r>
          </a:p>
        </p:txBody>
      </p:sp>
      <p:pic>
        <p:nvPicPr>
          <p:cNvPr id="11305" name="Bild 107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6550" y="4011613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6" name="Textfeld 108"/>
          <p:cNvSpPr txBox="1">
            <a:spLocks noChangeArrowheads="1"/>
          </p:cNvSpPr>
          <p:nvPr/>
        </p:nvSpPr>
        <p:spPr bwMode="auto">
          <a:xfrm>
            <a:off x="1663700" y="3965575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Bogota</a:t>
            </a:r>
          </a:p>
        </p:txBody>
      </p:sp>
      <p:pic>
        <p:nvPicPr>
          <p:cNvPr id="11307" name="Bild 110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3873500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8" name="Textfeld 111"/>
          <p:cNvSpPr txBox="1">
            <a:spLocks noChangeArrowheads="1"/>
          </p:cNvSpPr>
          <p:nvPr/>
        </p:nvSpPr>
        <p:spPr bwMode="auto">
          <a:xfrm>
            <a:off x="-215900" y="3827463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San José</a:t>
            </a:r>
          </a:p>
        </p:txBody>
      </p:sp>
      <p:pic>
        <p:nvPicPr>
          <p:cNvPr id="11309" name="Bild 113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5100" y="27654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0" name="Textfeld 114"/>
          <p:cNvSpPr txBox="1">
            <a:spLocks noChangeArrowheads="1"/>
          </p:cNvSpPr>
          <p:nvPr/>
        </p:nvSpPr>
        <p:spPr bwMode="auto">
          <a:xfrm>
            <a:off x="-76200" y="2719388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Toronto</a:t>
            </a:r>
          </a:p>
        </p:txBody>
      </p:sp>
      <p:pic>
        <p:nvPicPr>
          <p:cNvPr id="11311" name="Bild 116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1100" y="3978275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2" name="Textfeld 117"/>
          <p:cNvSpPr txBox="1">
            <a:spLocks noChangeArrowheads="1"/>
          </p:cNvSpPr>
          <p:nvPr/>
        </p:nvSpPr>
        <p:spPr bwMode="auto">
          <a:xfrm>
            <a:off x="2209800" y="3932238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Accra</a:t>
            </a:r>
          </a:p>
        </p:txBody>
      </p:sp>
      <p:pic>
        <p:nvPicPr>
          <p:cNvPr id="11313" name="Bild 119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8450" y="4024313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4" name="Textfeld 120"/>
          <p:cNvSpPr txBox="1">
            <a:spLocks noChangeArrowheads="1"/>
          </p:cNvSpPr>
          <p:nvPr/>
        </p:nvSpPr>
        <p:spPr bwMode="auto">
          <a:xfrm>
            <a:off x="4165600" y="3978275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Yaounde</a:t>
            </a:r>
          </a:p>
        </p:txBody>
      </p:sp>
      <p:pic>
        <p:nvPicPr>
          <p:cNvPr id="11315" name="Bild 122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2375" y="28463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6" name="Textfeld 123"/>
          <p:cNvSpPr txBox="1">
            <a:spLocks noChangeArrowheads="1"/>
          </p:cNvSpPr>
          <p:nvPr/>
        </p:nvSpPr>
        <p:spPr bwMode="auto">
          <a:xfrm>
            <a:off x="2251075" y="280035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Barcelona</a:t>
            </a:r>
          </a:p>
        </p:txBody>
      </p:sp>
      <p:pic>
        <p:nvPicPr>
          <p:cNvPr id="11317" name="Bild 125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7050" y="270827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8" name="Textfeld 126"/>
          <p:cNvSpPr txBox="1">
            <a:spLocks noChangeArrowheads="1"/>
          </p:cNvSpPr>
          <p:nvPr/>
        </p:nvSpPr>
        <p:spPr bwMode="auto">
          <a:xfrm>
            <a:off x="2825750" y="2662238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Belgrad</a:t>
            </a:r>
          </a:p>
        </p:txBody>
      </p:sp>
      <p:pic>
        <p:nvPicPr>
          <p:cNvPr id="11319" name="Bild 128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0675" y="28162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0" name="Textfeld 129"/>
          <p:cNvSpPr txBox="1">
            <a:spLocks noChangeArrowheads="1"/>
          </p:cNvSpPr>
          <p:nvPr/>
        </p:nvSpPr>
        <p:spPr bwMode="auto">
          <a:xfrm>
            <a:off x="4187825" y="2770188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Rom</a:t>
            </a:r>
          </a:p>
        </p:txBody>
      </p:sp>
      <p:pic>
        <p:nvPicPr>
          <p:cNvPr id="11321" name="Bild 131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7375" y="29797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2" name="Textfeld 132"/>
          <p:cNvSpPr txBox="1">
            <a:spLocks noChangeArrowheads="1"/>
          </p:cNvSpPr>
          <p:nvPr/>
        </p:nvSpPr>
        <p:spPr bwMode="auto">
          <a:xfrm>
            <a:off x="2886075" y="29337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Athen</a:t>
            </a:r>
          </a:p>
        </p:txBody>
      </p:sp>
      <p:pic>
        <p:nvPicPr>
          <p:cNvPr id="11323" name="Bild 134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4900" y="4878388"/>
            <a:ext cx="1397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4" name="Textfeld 135"/>
          <p:cNvSpPr txBox="1">
            <a:spLocks noChangeArrowheads="1"/>
          </p:cNvSpPr>
          <p:nvPr/>
        </p:nvSpPr>
        <p:spPr bwMode="auto">
          <a:xfrm>
            <a:off x="2286000" y="495935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São Paulo</a:t>
            </a:r>
          </a:p>
        </p:txBody>
      </p:sp>
      <p:pic>
        <p:nvPicPr>
          <p:cNvPr id="11325" name="Bild 137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232400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6" name="Textfeld 138"/>
          <p:cNvSpPr txBox="1">
            <a:spLocks noChangeArrowheads="1"/>
          </p:cNvSpPr>
          <p:nvPr/>
        </p:nvSpPr>
        <p:spPr bwMode="auto">
          <a:xfrm>
            <a:off x="2114550" y="5186363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Buenos Aires</a:t>
            </a:r>
          </a:p>
        </p:txBody>
      </p:sp>
      <p:pic>
        <p:nvPicPr>
          <p:cNvPr id="11327" name="Bild 140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51069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8" name="Textfeld 141"/>
          <p:cNvSpPr txBox="1">
            <a:spLocks noChangeArrowheads="1"/>
          </p:cNvSpPr>
          <p:nvPr/>
        </p:nvSpPr>
        <p:spPr bwMode="auto">
          <a:xfrm>
            <a:off x="180975" y="506095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Santiago de Chile</a:t>
            </a:r>
          </a:p>
        </p:txBody>
      </p:sp>
      <p:pic>
        <p:nvPicPr>
          <p:cNvPr id="11329" name="Bild 143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49545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0" name="Textfeld 144"/>
          <p:cNvSpPr txBox="1">
            <a:spLocks noChangeArrowheads="1"/>
          </p:cNvSpPr>
          <p:nvPr/>
        </p:nvSpPr>
        <p:spPr bwMode="auto">
          <a:xfrm>
            <a:off x="3055938" y="490855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Johannesburg</a:t>
            </a:r>
          </a:p>
        </p:txBody>
      </p:sp>
      <p:pic>
        <p:nvPicPr>
          <p:cNvPr id="11331" name="Bild 146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0274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2" name="Textfeld 147"/>
          <p:cNvSpPr txBox="1">
            <a:spLocks noChangeArrowheads="1"/>
          </p:cNvSpPr>
          <p:nvPr/>
        </p:nvSpPr>
        <p:spPr bwMode="auto">
          <a:xfrm>
            <a:off x="5203825" y="398145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Kuala Lumpur</a:t>
            </a:r>
          </a:p>
        </p:txBody>
      </p:sp>
      <p:pic>
        <p:nvPicPr>
          <p:cNvPr id="11333" name="Bild 149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3388" y="4113213"/>
            <a:ext cx="1397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4" name="Textfeld 150"/>
          <p:cNvSpPr txBox="1">
            <a:spLocks noChangeArrowheads="1"/>
          </p:cNvSpPr>
          <p:nvPr/>
        </p:nvSpPr>
        <p:spPr bwMode="auto">
          <a:xfrm>
            <a:off x="6840538" y="4067175"/>
            <a:ext cx="1584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Singapur</a:t>
            </a:r>
          </a:p>
        </p:txBody>
      </p:sp>
      <p:pic>
        <p:nvPicPr>
          <p:cNvPr id="11335" name="Bild 152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0225" y="38496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6" name="Textfeld 153"/>
          <p:cNvSpPr txBox="1">
            <a:spLocks noChangeArrowheads="1"/>
          </p:cNvSpPr>
          <p:nvPr/>
        </p:nvSpPr>
        <p:spPr bwMode="auto">
          <a:xfrm>
            <a:off x="6937375" y="380365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Ho Chi Minh</a:t>
            </a:r>
          </a:p>
        </p:txBody>
      </p:sp>
      <p:pic>
        <p:nvPicPr>
          <p:cNvPr id="11337" name="Bild 155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6550" y="37814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8" name="Textfeld 156"/>
          <p:cNvSpPr txBox="1">
            <a:spLocks noChangeArrowheads="1"/>
          </p:cNvSpPr>
          <p:nvPr/>
        </p:nvSpPr>
        <p:spPr bwMode="auto">
          <a:xfrm>
            <a:off x="6164263" y="3735388"/>
            <a:ext cx="595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Bangkok</a:t>
            </a:r>
          </a:p>
        </p:txBody>
      </p:sp>
      <p:pic>
        <p:nvPicPr>
          <p:cNvPr id="11339" name="Bild 158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5363" y="37353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0" name="Textfeld 159"/>
          <p:cNvSpPr txBox="1">
            <a:spLocks noChangeArrowheads="1"/>
          </p:cNvSpPr>
          <p:nvPr/>
        </p:nvSpPr>
        <p:spPr bwMode="auto">
          <a:xfrm>
            <a:off x="5581650" y="3689350"/>
            <a:ext cx="566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Chennai</a:t>
            </a:r>
          </a:p>
        </p:txBody>
      </p:sp>
      <p:pic>
        <p:nvPicPr>
          <p:cNvPr id="11341" name="Bild 161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7725" y="35829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2" name="Textfeld 162"/>
          <p:cNvSpPr txBox="1">
            <a:spLocks noChangeArrowheads="1"/>
          </p:cNvSpPr>
          <p:nvPr/>
        </p:nvSpPr>
        <p:spPr bwMode="auto">
          <a:xfrm>
            <a:off x="4416425" y="353695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Pune</a:t>
            </a:r>
          </a:p>
        </p:txBody>
      </p:sp>
      <p:pic>
        <p:nvPicPr>
          <p:cNvPr id="11343" name="Bild 164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416300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4" name="Textfeld 165"/>
          <p:cNvSpPr txBox="1">
            <a:spLocks noChangeArrowheads="1"/>
          </p:cNvSpPr>
          <p:nvPr/>
        </p:nvSpPr>
        <p:spPr bwMode="auto">
          <a:xfrm>
            <a:off x="5508625" y="33655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Guangzhou</a:t>
            </a:r>
          </a:p>
        </p:txBody>
      </p:sp>
      <p:pic>
        <p:nvPicPr>
          <p:cNvPr id="11345" name="Bild 167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490913"/>
            <a:ext cx="1397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6" name="Textfeld 168"/>
          <p:cNvSpPr txBox="1">
            <a:spLocks noChangeArrowheads="1"/>
          </p:cNvSpPr>
          <p:nvPr/>
        </p:nvSpPr>
        <p:spPr bwMode="auto">
          <a:xfrm>
            <a:off x="7108825" y="35179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Hong Kong</a:t>
            </a:r>
          </a:p>
        </p:txBody>
      </p:sp>
      <p:pic>
        <p:nvPicPr>
          <p:cNvPr id="11347" name="Bild 170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3395663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8" name="Textfeld 171"/>
          <p:cNvSpPr txBox="1">
            <a:spLocks noChangeArrowheads="1"/>
          </p:cNvSpPr>
          <p:nvPr/>
        </p:nvSpPr>
        <p:spPr bwMode="auto">
          <a:xfrm>
            <a:off x="7346950" y="3349625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Taipei</a:t>
            </a:r>
          </a:p>
        </p:txBody>
      </p:sp>
      <p:pic>
        <p:nvPicPr>
          <p:cNvPr id="11349" name="Bild 173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2200" y="3008313"/>
            <a:ext cx="1397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0" name="Textfeld 174"/>
          <p:cNvSpPr txBox="1">
            <a:spLocks noChangeArrowheads="1"/>
          </p:cNvSpPr>
          <p:nvPr/>
        </p:nvSpPr>
        <p:spPr bwMode="auto">
          <a:xfrm>
            <a:off x="7346950" y="2847975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Seoul</a:t>
            </a:r>
          </a:p>
        </p:txBody>
      </p:sp>
      <p:pic>
        <p:nvPicPr>
          <p:cNvPr id="11351" name="Bild 176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8513" y="3116263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2" name="Textfeld 177"/>
          <p:cNvSpPr txBox="1">
            <a:spLocks noChangeArrowheads="1"/>
          </p:cNvSpPr>
          <p:nvPr/>
        </p:nvSpPr>
        <p:spPr bwMode="auto">
          <a:xfrm>
            <a:off x="5935663" y="3070225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Islamabad</a:t>
            </a:r>
          </a:p>
        </p:txBody>
      </p:sp>
      <p:pic>
        <p:nvPicPr>
          <p:cNvPr id="11353" name="Bild 179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6275" y="2965450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4" name="Textfeld 180"/>
          <p:cNvSpPr txBox="1">
            <a:spLocks noChangeArrowheads="1"/>
          </p:cNvSpPr>
          <p:nvPr/>
        </p:nvSpPr>
        <p:spPr bwMode="auto">
          <a:xfrm>
            <a:off x="5813425" y="2919413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Duschanbe</a:t>
            </a:r>
          </a:p>
        </p:txBody>
      </p:sp>
      <p:pic>
        <p:nvPicPr>
          <p:cNvPr id="11355" name="Bild 182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2801938"/>
            <a:ext cx="1397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6" name="Textfeld 183"/>
          <p:cNvSpPr txBox="1">
            <a:spLocks noChangeArrowheads="1"/>
          </p:cNvSpPr>
          <p:nvPr/>
        </p:nvSpPr>
        <p:spPr bwMode="auto">
          <a:xfrm>
            <a:off x="5997575" y="2755900"/>
            <a:ext cx="1584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Bischkek</a:t>
            </a:r>
          </a:p>
        </p:txBody>
      </p:sp>
      <p:pic>
        <p:nvPicPr>
          <p:cNvPr id="11357" name="Bild 185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4563" y="2706688"/>
            <a:ext cx="1397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8" name="Textfeld 186"/>
          <p:cNvSpPr txBox="1">
            <a:spLocks noChangeArrowheads="1"/>
          </p:cNvSpPr>
          <p:nvPr/>
        </p:nvSpPr>
        <p:spPr bwMode="auto">
          <a:xfrm>
            <a:off x="5976938" y="254635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Almaty</a:t>
            </a:r>
          </a:p>
        </p:txBody>
      </p:sp>
      <p:pic>
        <p:nvPicPr>
          <p:cNvPr id="11359" name="Bild 188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2938" y="2844800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0" name="Textfeld 189"/>
          <p:cNvSpPr txBox="1">
            <a:spLocks noChangeArrowheads="1"/>
          </p:cNvSpPr>
          <p:nvPr/>
        </p:nvSpPr>
        <p:spPr bwMode="auto">
          <a:xfrm>
            <a:off x="5391150" y="26924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Taschkent</a:t>
            </a:r>
          </a:p>
        </p:txBody>
      </p:sp>
      <p:pic>
        <p:nvPicPr>
          <p:cNvPr id="11361" name="Bild 192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3200" y="3065463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2" name="Textfeld 193"/>
          <p:cNvSpPr txBox="1">
            <a:spLocks noChangeArrowheads="1"/>
          </p:cNvSpPr>
          <p:nvPr/>
        </p:nvSpPr>
        <p:spPr bwMode="auto">
          <a:xfrm>
            <a:off x="5340350" y="3019425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Teheran</a:t>
            </a:r>
          </a:p>
        </p:txBody>
      </p:sp>
      <p:pic>
        <p:nvPicPr>
          <p:cNvPr id="11363" name="Bild 195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25" y="28654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4" name="Textfeld 196"/>
          <p:cNvSpPr txBox="1">
            <a:spLocks noChangeArrowheads="1"/>
          </p:cNvSpPr>
          <p:nvPr/>
        </p:nvSpPr>
        <p:spPr bwMode="auto">
          <a:xfrm>
            <a:off x="5248275" y="2819400"/>
            <a:ext cx="444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Baku</a:t>
            </a:r>
          </a:p>
        </p:txBody>
      </p:sp>
      <p:pic>
        <p:nvPicPr>
          <p:cNvPr id="11365" name="Bild 198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0950" y="2778125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" name="Textfeld 199"/>
          <p:cNvSpPr txBox="1">
            <a:spLocks noChangeArrowheads="1"/>
          </p:cNvSpPr>
          <p:nvPr/>
        </p:nvSpPr>
        <p:spPr bwMode="auto">
          <a:xfrm>
            <a:off x="4938713" y="2622550"/>
            <a:ext cx="441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Tiflis</a:t>
            </a:r>
          </a:p>
        </p:txBody>
      </p:sp>
      <p:pic>
        <p:nvPicPr>
          <p:cNvPr id="11367" name="Bild 201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6788" y="3190875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" name="Textfeld 202"/>
          <p:cNvSpPr txBox="1">
            <a:spLocks noChangeArrowheads="1"/>
          </p:cNvSpPr>
          <p:nvPr/>
        </p:nvSpPr>
        <p:spPr bwMode="auto">
          <a:xfrm>
            <a:off x="4711700" y="3262313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Ostjerusalem</a:t>
            </a:r>
          </a:p>
        </p:txBody>
      </p:sp>
      <p:pic>
        <p:nvPicPr>
          <p:cNvPr id="11369" name="Bild 204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4950" y="3416300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0" name="Textfeld 205"/>
          <p:cNvSpPr txBox="1">
            <a:spLocks noChangeArrowheads="1"/>
          </p:cNvSpPr>
          <p:nvPr/>
        </p:nvSpPr>
        <p:spPr bwMode="auto">
          <a:xfrm>
            <a:off x="4643438" y="3370263"/>
            <a:ext cx="744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Abu Dhabi</a:t>
            </a:r>
          </a:p>
        </p:txBody>
      </p:sp>
      <p:pic>
        <p:nvPicPr>
          <p:cNvPr id="11371" name="Bild 207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1400" y="3086100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2" name="Textfeld 208"/>
          <p:cNvSpPr txBox="1">
            <a:spLocks noChangeArrowheads="1"/>
          </p:cNvSpPr>
          <p:nvPr/>
        </p:nvSpPr>
        <p:spPr bwMode="auto">
          <a:xfrm>
            <a:off x="4892675" y="3108325"/>
            <a:ext cx="7254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Damaskus</a:t>
            </a:r>
          </a:p>
        </p:txBody>
      </p:sp>
      <p:pic>
        <p:nvPicPr>
          <p:cNvPr id="11373" name="Bild 210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5200" y="2930525"/>
            <a:ext cx="14128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4" name="Textfeld 211"/>
          <p:cNvSpPr txBox="1">
            <a:spLocks noChangeArrowheads="1"/>
          </p:cNvSpPr>
          <p:nvPr/>
        </p:nvSpPr>
        <p:spPr bwMode="auto">
          <a:xfrm>
            <a:off x="4357688" y="2974975"/>
            <a:ext cx="595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Ankara</a:t>
            </a:r>
          </a:p>
        </p:txBody>
      </p:sp>
      <p:pic>
        <p:nvPicPr>
          <p:cNvPr id="11375" name="Bild 213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5075" y="2894013"/>
            <a:ext cx="1397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6" name="Textfeld 214"/>
          <p:cNvSpPr txBox="1">
            <a:spLocks noChangeArrowheads="1"/>
          </p:cNvSpPr>
          <p:nvPr/>
        </p:nvSpPr>
        <p:spPr bwMode="auto">
          <a:xfrm>
            <a:off x="4786313" y="2944813"/>
            <a:ext cx="595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Eriwan</a:t>
            </a:r>
          </a:p>
        </p:txBody>
      </p:sp>
      <p:sp>
        <p:nvSpPr>
          <p:cNvPr id="11377" name="Textfeld 217"/>
          <p:cNvSpPr txBox="1">
            <a:spLocks noChangeArrowheads="1"/>
          </p:cNvSpPr>
          <p:nvPr/>
        </p:nvSpPr>
        <p:spPr bwMode="auto">
          <a:xfrm>
            <a:off x="4630738" y="2774950"/>
            <a:ext cx="598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Istanbul</a:t>
            </a:r>
          </a:p>
        </p:txBody>
      </p:sp>
      <p:pic>
        <p:nvPicPr>
          <p:cNvPr id="11378" name="Bild 219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7388" y="2686050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9" name="Textfeld 220"/>
          <p:cNvSpPr txBox="1">
            <a:spLocks noChangeArrowheads="1"/>
          </p:cNvSpPr>
          <p:nvPr/>
        </p:nvSpPr>
        <p:spPr bwMode="auto">
          <a:xfrm>
            <a:off x="4554538" y="2640013"/>
            <a:ext cx="639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Bukarest</a:t>
            </a:r>
          </a:p>
        </p:txBody>
      </p:sp>
      <p:pic>
        <p:nvPicPr>
          <p:cNvPr id="11380" name="Bild 222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5025" y="2501900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81" name="Textfeld 223"/>
          <p:cNvSpPr txBox="1">
            <a:spLocks noChangeArrowheads="1"/>
          </p:cNvSpPr>
          <p:nvPr/>
        </p:nvSpPr>
        <p:spPr bwMode="auto">
          <a:xfrm>
            <a:off x="4702175" y="2455863"/>
            <a:ext cx="639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Kiew</a:t>
            </a:r>
          </a:p>
        </p:txBody>
      </p:sp>
      <p:pic>
        <p:nvPicPr>
          <p:cNvPr id="11382" name="Bild 225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8350" y="2335213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83" name="Textfeld 226"/>
          <p:cNvSpPr txBox="1">
            <a:spLocks noChangeArrowheads="1"/>
          </p:cNvSpPr>
          <p:nvPr/>
        </p:nvSpPr>
        <p:spPr bwMode="auto">
          <a:xfrm>
            <a:off x="4635500" y="2289175"/>
            <a:ext cx="639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Minsk</a:t>
            </a:r>
          </a:p>
        </p:txBody>
      </p:sp>
      <p:pic>
        <p:nvPicPr>
          <p:cNvPr id="11384" name="Bild 228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6888" y="25876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85" name="Textfeld 229"/>
          <p:cNvSpPr txBox="1">
            <a:spLocks noChangeArrowheads="1"/>
          </p:cNvSpPr>
          <p:nvPr/>
        </p:nvSpPr>
        <p:spPr bwMode="auto">
          <a:xfrm>
            <a:off x="4364038" y="2541588"/>
            <a:ext cx="639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Budapest</a:t>
            </a:r>
          </a:p>
        </p:txBody>
      </p:sp>
      <p:pic>
        <p:nvPicPr>
          <p:cNvPr id="11386" name="Bild 231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9413" y="2479675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87" name="Textfeld 232"/>
          <p:cNvSpPr txBox="1">
            <a:spLocks noChangeArrowheads="1"/>
          </p:cNvSpPr>
          <p:nvPr/>
        </p:nvSpPr>
        <p:spPr bwMode="auto">
          <a:xfrm>
            <a:off x="4246563" y="2433638"/>
            <a:ext cx="6397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Prag</a:t>
            </a:r>
          </a:p>
        </p:txBody>
      </p:sp>
      <p:pic>
        <p:nvPicPr>
          <p:cNvPr id="11388" name="Bild 234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9288" y="2117725"/>
            <a:ext cx="139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89" name="Textfeld 235"/>
          <p:cNvSpPr txBox="1">
            <a:spLocks noChangeArrowheads="1"/>
          </p:cNvSpPr>
          <p:nvPr/>
        </p:nvSpPr>
        <p:spPr bwMode="auto">
          <a:xfrm>
            <a:off x="4516438" y="2071688"/>
            <a:ext cx="6397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Riga</a:t>
            </a:r>
          </a:p>
        </p:txBody>
      </p:sp>
      <p:pic>
        <p:nvPicPr>
          <p:cNvPr id="11390" name="Bild 237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0575" y="197167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1" name="Textfeld 238"/>
          <p:cNvSpPr txBox="1">
            <a:spLocks noChangeArrowheads="1"/>
          </p:cNvSpPr>
          <p:nvPr/>
        </p:nvSpPr>
        <p:spPr bwMode="auto">
          <a:xfrm>
            <a:off x="4657725" y="1925638"/>
            <a:ext cx="850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St. Petersburg</a:t>
            </a:r>
          </a:p>
        </p:txBody>
      </p:sp>
      <p:pic>
        <p:nvPicPr>
          <p:cNvPr id="11392" name="Bild 240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6013" y="21669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3" name="Textfeld 241"/>
          <p:cNvSpPr txBox="1">
            <a:spLocks noChangeArrowheads="1"/>
          </p:cNvSpPr>
          <p:nvPr/>
        </p:nvSpPr>
        <p:spPr bwMode="auto">
          <a:xfrm>
            <a:off x="6253163" y="21209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800">
                <a:ea typeface="ＭＳ Ｐゴシック" pitchFamily="34" charset="-128"/>
              </a:rPr>
              <a:t>Nowosibirsk</a:t>
            </a:r>
          </a:p>
        </p:txBody>
      </p:sp>
      <p:pic>
        <p:nvPicPr>
          <p:cNvPr id="11394" name="Bild 243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1338" y="517048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5" name="Textfeld 244"/>
          <p:cNvSpPr txBox="1">
            <a:spLocks noChangeArrowheads="1"/>
          </p:cNvSpPr>
          <p:nvPr/>
        </p:nvSpPr>
        <p:spPr bwMode="auto">
          <a:xfrm>
            <a:off x="7639050" y="5124450"/>
            <a:ext cx="595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Sydney</a:t>
            </a:r>
          </a:p>
        </p:txBody>
      </p:sp>
      <p:grpSp>
        <p:nvGrpSpPr>
          <p:cNvPr id="11396" name="Gruppierung 245"/>
          <p:cNvGrpSpPr>
            <a:grpSpLocks/>
          </p:cNvGrpSpPr>
          <p:nvPr/>
        </p:nvGrpSpPr>
        <p:grpSpPr bwMode="auto">
          <a:xfrm>
            <a:off x="3702050" y="2227263"/>
            <a:ext cx="565150" cy="244475"/>
            <a:chOff x="-245828" y="2857500"/>
            <a:chExt cx="565634" cy="245382"/>
          </a:xfrm>
        </p:grpSpPr>
        <p:pic>
          <p:nvPicPr>
            <p:cNvPr id="11411" name="Bild 246" descr="LDI_OIC4_Blume_g9 KL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226" y="2967715"/>
              <a:ext cx="137580" cy="13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2" name="Textfeld 247"/>
            <p:cNvSpPr txBox="1">
              <a:spLocks noChangeArrowheads="1"/>
            </p:cNvSpPr>
            <p:nvPr/>
          </p:nvSpPr>
          <p:spPr bwMode="auto">
            <a:xfrm>
              <a:off x="-245828" y="2857500"/>
              <a:ext cx="5125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altLang="cs-CZ" sz="800">
                  <a:ea typeface="ＭＳ Ｐゴシック" pitchFamily="34" charset="-128"/>
                </a:rPr>
                <a:t>Berlin</a:t>
              </a:r>
            </a:p>
          </p:txBody>
        </p:sp>
      </p:grpSp>
      <p:pic>
        <p:nvPicPr>
          <p:cNvPr id="11397" name="Bild 249" descr="LDI_OIC4_Blume_g9 K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4288" y="2466975"/>
            <a:ext cx="13811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8" name="Textfeld 250"/>
          <p:cNvSpPr txBox="1">
            <a:spLocks noChangeArrowheads="1"/>
          </p:cNvSpPr>
          <p:nvPr/>
        </p:nvSpPr>
        <p:spPr bwMode="auto">
          <a:xfrm>
            <a:off x="3225800" y="2420938"/>
            <a:ext cx="6715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Brüssel</a:t>
            </a:r>
          </a:p>
        </p:txBody>
      </p:sp>
      <p:pic>
        <p:nvPicPr>
          <p:cNvPr id="11399" name="Bild 252" descr="LDI_OIC4_Blume_g9 K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81450" y="2471738"/>
            <a:ext cx="1381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00" name="Textfeld 253"/>
          <p:cNvSpPr txBox="1">
            <a:spLocks noChangeArrowheads="1"/>
          </p:cNvSpPr>
          <p:nvPr/>
        </p:nvSpPr>
        <p:spPr bwMode="auto">
          <a:xfrm>
            <a:off x="3846513" y="2540000"/>
            <a:ext cx="442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cs-CZ" sz="800">
                <a:ea typeface="ＭＳ Ｐゴシック" pitchFamily="34" charset="-128"/>
              </a:rPr>
              <a:t>Bonn</a:t>
            </a:r>
          </a:p>
        </p:txBody>
      </p:sp>
      <p:pic>
        <p:nvPicPr>
          <p:cNvPr id="11401" name="Bild 264" descr="LDI_OIC4_Blume_g9 K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8338" y="5748338"/>
            <a:ext cx="13652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02" name="Textfeld 265"/>
          <p:cNvSpPr txBox="1">
            <a:spLocks noChangeArrowheads="1"/>
          </p:cNvSpPr>
          <p:nvPr/>
        </p:nvSpPr>
        <p:spPr bwMode="auto">
          <a:xfrm>
            <a:off x="3302000" y="5688013"/>
            <a:ext cx="22653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1000">
                <a:ea typeface="ＭＳ Ｐゴシック" pitchFamily="34" charset="-128"/>
              </a:rPr>
              <a:t>Inland und Büro Brüssel</a:t>
            </a:r>
          </a:p>
        </p:txBody>
      </p:sp>
      <p:sp>
        <p:nvSpPr>
          <p:cNvPr id="11403" name="Textfeld 255"/>
          <p:cNvSpPr txBox="1">
            <a:spLocks noChangeArrowheads="1"/>
          </p:cNvSpPr>
          <p:nvPr/>
        </p:nvSpPr>
        <p:spPr bwMode="auto">
          <a:xfrm>
            <a:off x="3302000" y="5932488"/>
            <a:ext cx="1984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1000">
                <a:ea typeface="ＭＳ Ｐゴシック" pitchFamily="34" charset="-128"/>
              </a:rPr>
              <a:t>Außenstellen</a:t>
            </a:r>
          </a:p>
        </p:txBody>
      </p:sp>
      <p:sp>
        <p:nvSpPr>
          <p:cNvPr id="11404" name="Textfeld 258"/>
          <p:cNvSpPr txBox="1">
            <a:spLocks noChangeArrowheads="1"/>
          </p:cNvSpPr>
          <p:nvPr/>
        </p:nvSpPr>
        <p:spPr bwMode="auto">
          <a:xfrm>
            <a:off x="3302000" y="6176963"/>
            <a:ext cx="24717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cs-CZ" sz="1000">
                <a:ea typeface="ＭＳ Ｐゴシック" pitchFamily="34" charset="-128"/>
              </a:rPr>
              <a:t>Informationszentren (IC)</a:t>
            </a:r>
          </a:p>
        </p:txBody>
      </p:sp>
      <p:sp>
        <p:nvSpPr>
          <p:cNvPr id="11405" name="Textfeld 259"/>
          <p:cNvSpPr txBox="1">
            <a:spLocks noChangeArrowheads="1"/>
          </p:cNvSpPr>
          <p:nvPr/>
        </p:nvSpPr>
        <p:spPr bwMode="auto">
          <a:xfrm>
            <a:off x="3302000" y="64214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000">
                <a:ea typeface="ＭＳ Ｐゴシック" pitchFamily="34" charset="-128"/>
              </a:rPr>
              <a:t>připravovaná zahraniční pobočka </a:t>
            </a:r>
            <a:endParaRPr lang="de-DE" altLang="cs-CZ" sz="1000">
              <a:ea typeface="ＭＳ Ｐゴシック" pitchFamily="34" charset="-128"/>
            </a:endParaRPr>
          </a:p>
        </p:txBody>
      </p:sp>
      <p:pic>
        <p:nvPicPr>
          <p:cNvPr id="11406" name="Bild 260" descr="LDI_OIC4_Blume_g9 K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8338" y="5994400"/>
            <a:ext cx="1365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" name="Bild 261" descr="LDI_OIC4_Blume_g9 K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8338" y="6237288"/>
            <a:ext cx="1365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8" name="Bild 262" descr="LDI_OIC4_Blume_g9 K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8338" y="6481763"/>
            <a:ext cx="13652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9" name="Bild 263" descr="LDI_OIC4_Blume_g9 K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1050" y="2827338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10" name="Titel 1"/>
          <p:cNvSpPr txBox="1">
            <a:spLocks/>
          </p:cNvSpPr>
          <p:nvPr/>
        </p:nvSpPr>
        <p:spPr bwMode="auto">
          <a:xfrm>
            <a:off x="539750" y="5334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2800" b="1">
                <a:ea typeface="ＭＳ Ｐゴシック" pitchFamily="34" charset="-128"/>
              </a:rPr>
              <a:t>Síť poboček a informačních center DAAD</a:t>
            </a:r>
            <a:endParaRPr lang="de-DE" altLang="cs-CZ" sz="2800" b="1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98463"/>
            <a:ext cx="8229600" cy="846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Síť l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ektorát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ů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DAAD na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českých univerzitách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1" name="Picture 2" descr="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16038"/>
            <a:ext cx="84963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Grafik 4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3008313" y="3141663"/>
            <a:ext cx="6270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Grafik 5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1476375" y="3860800"/>
            <a:ext cx="6270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Grafik 6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2936875" y="5084763"/>
            <a:ext cx="6270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Grafik 7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2339975" y="1893888"/>
            <a:ext cx="6270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Grafik 8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3779838" y="1773238"/>
            <a:ext cx="6270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Grafik 9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4737100" y="2708275"/>
            <a:ext cx="6270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Grafik 10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5745163" y="5157788"/>
            <a:ext cx="6270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Grafik 11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6392863" y="4076700"/>
            <a:ext cx="62706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Grafik 12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7092950" y="3357563"/>
            <a:ext cx="627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Grafik 13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7956550" y="3694113"/>
            <a:ext cx="6270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Grafik 14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2771775" y="3333750"/>
            <a:ext cx="6270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Grafik 15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3348038" y="3309938"/>
            <a:ext cx="6270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Grafik 16"/>
          <p:cNvPicPr>
            <a:picLocks noChangeAspect="1" noChangeArrowheads="1"/>
          </p:cNvPicPr>
          <p:nvPr/>
        </p:nvPicPr>
        <p:blipFill>
          <a:blip r:embed="rId3"/>
          <a:srcRect l="13286" t="13277" r="75800" b="79337"/>
          <a:stretch>
            <a:fillRect/>
          </a:stretch>
        </p:blipFill>
        <p:spPr bwMode="auto">
          <a:xfrm>
            <a:off x="3079750" y="3549650"/>
            <a:ext cx="6286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feld 3"/>
          <p:cNvSpPr txBox="1">
            <a:spLocks noChangeArrowheads="1"/>
          </p:cNvSpPr>
          <p:nvPr/>
        </p:nvSpPr>
        <p:spPr bwMode="auto">
          <a:xfrm>
            <a:off x="2916238" y="3708400"/>
            <a:ext cx="1150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Praha  (4)</a:t>
            </a:r>
            <a:endParaRPr lang="de-DE" altLang="de-DE"/>
          </a:p>
        </p:txBody>
      </p:sp>
      <p:sp>
        <p:nvSpPr>
          <p:cNvPr id="12306" name="Textfeld 18"/>
          <p:cNvSpPr txBox="1">
            <a:spLocks noChangeArrowheads="1"/>
          </p:cNvSpPr>
          <p:nvPr/>
        </p:nvSpPr>
        <p:spPr bwMode="auto">
          <a:xfrm>
            <a:off x="1258888" y="399573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Plzeň</a:t>
            </a:r>
            <a:endParaRPr lang="de-DE" altLang="de-DE"/>
          </a:p>
        </p:txBody>
      </p:sp>
      <p:sp>
        <p:nvSpPr>
          <p:cNvPr id="12307" name="Textfeld 19"/>
          <p:cNvSpPr txBox="1">
            <a:spLocks noChangeArrowheads="1"/>
          </p:cNvSpPr>
          <p:nvPr/>
        </p:nvSpPr>
        <p:spPr bwMode="auto">
          <a:xfrm>
            <a:off x="2195513" y="5229225"/>
            <a:ext cx="221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České Budějovice</a:t>
            </a:r>
            <a:endParaRPr lang="de-DE" altLang="de-DE"/>
          </a:p>
        </p:txBody>
      </p:sp>
      <p:sp>
        <p:nvSpPr>
          <p:cNvPr id="12308" name="Textfeld 20"/>
          <p:cNvSpPr txBox="1">
            <a:spLocks noChangeArrowheads="1"/>
          </p:cNvSpPr>
          <p:nvPr/>
        </p:nvSpPr>
        <p:spPr bwMode="auto">
          <a:xfrm>
            <a:off x="2051050" y="2051050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Ústí nad Labem</a:t>
            </a:r>
            <a:endParaRPr lang="de-DE" altLang="de-DE"/>
          </a:p>
        </p:txBody>
      </p:sp>
      <p:sp>
        <p:nvSpPr>
          <p:cNvPr id="12309" name="Textfeld 21"/>
          <p:cNvSpPr txBox="1">
            <a:spLocks noChangeArrowheads="1"/>
          </p:cNvSpPr>
          <p:nvPr/>
        </p:nvSpPr>
        <p:spPr bwMode="auto">
          <a:xfrm>
            <a:off x="3924300" y="191611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Liberec</a:t>
            </a:r>
            <a:endParaRPr lang="de-DE" altLang="de-DE"/>
          </a:p>
        </p:txBody>
      </p:sp>
      <p:sp>
        <p:nvSpPr>
          <p:cNvPr id="12310" name="Textfeld 22"/>
          <p:cNvSpPr txBox="1">
            <a:spLocks noChangeArrowheads="1"/>
          </p:cNvSpPr>
          <p:nvPr/>
        </p:nvSpPr>
        <p:spPr bwMode="auto">
          <a:xfrm>
            <a:off x="4211638" y="2924175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Hradec Králové</a:t>
            </a:r>
            <a:endParaRPr lang="de-DE" altLang="de-DE"/>
          </a:p>
        </p:txBody>
      </p:sp>
      <p:sp>
        <p:nvSpPr>
          <p:cNvPr id="12311" name="Textfeld 23"/>
          <p:cNvSpPr txBox="1">
            <a:spLocks noChangeArrowheads="1"/>
          </p:cNvSpPr>
          <p:nvPr/>
        </p:nvSpPr>
        <p:spPr bwMode="auto">
          <a:xfrm>
            <a:off x="5724525" y="5300663"/>
            <a:ext cx="115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Brno</a:t>
            </a:r>
            <a:endParaRPr lang="de-DE" altLang="de-DE"/>
          </a:p>
        </p:txBody>
      </p:sp>
      <p:sp>
        <p:nvSpPr>
          <p:cNvPr id="12312" name="Textfeld 24"/>
          <p:cNvSpPr txBox="1">
            <a:spLocks noChangeArrowheads="1"/>
          </p:cNvSpPr>
          <p:nvPr/>
        </p:nvSpPr>
        <p:spPr bwMode="auto">
          <a:xfrm>
            <a:off x="6156325" y="422116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Olomouc</a:t>
            </a:r>
            <a:endParaRPr lang="de-DE" altLang="de-DE"/>
          </a:p>
        </p:txBody>
      </p:sp>
      <p:sp>
        <p:nvSpPr>
          <p:cNvPr id="12313" name="Textfeld 25"/>
          <p:cNvSpPr txBox="1">
            <a:spLocks noChangeArrowheads="1"/>
          </p:cNvSpPr>
          <p:nvPr/>
        </p:nvSpPr>
        <p:spPr bwMode="auto">
          <a:xfrm>
            <a:off x="6948488" y="34925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Opava</a:t>
            </a:r>
            <a:endParaRPr lang="de-DE" altLang="de-DE"/>
          </a:p>
        </p:txBody>
      </p:sp>
      <p:sp>
        <p:nvSpPr>
          <p:cNvPr id="12314" name="Textfeld 26"/>
          <p:cNvSpPr txBox="1">
            <a:spLocks noChangeArrowheads="1"/>
          </p:cNvSpPr>
          <p:nvPr/>
        </p:nvSpPr>
        <p:spPr bwMode="auto">
          <a:xfrm>
            <a:off x="7740650" y="386080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de-DE"/>
              <a:t>Ostrava</a:t>
            </a: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mag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65"/>
          <p:cNvSpPr>
            <a:spLocks noChangeArrowheads="1"/>
          </p:cNvSpPr>
          <p:nvPr/>
        </p:nvSpPr>
        <p:spPr bwMode="auto">
          <a:xfrm>
            <a:off x="0" y="965200"/>
            <a:ext cx="9144000" cy="79533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altLang="cs-CZ">
                <a:ea typeface="ＭＳ Ｐゴシック" pitchFamily="34" charset="-128"/>
              </a:rPr>
              <a:t>   </a:t>
            </a:r>
          </a:p>
        </p:txBody>
      </p:sp>
      <p:sp>
        <p:nvSpPr>
          <p:cNvPr id="13316" name="Rectangle 65"/>
          <p:cNvSpPr>
            <a:spLocks noChangeArrowheads="1"/>
          </p:cNvSpPr>
          <p:nvPr/>
        </p:nvSpPr>
        <p:spPr bwMode="auto">
          <a:xfrm>
            <a:off x="0" y="585788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altLang="cs-CZ">
                <a:ea typeface="ＭＳ Ｐゴシック" pitchFamily="34" charset="-128"/>
              </a:rPr>
              <a:t> </a:t>
            </a:r>
          </a:p>
        </p:txBody>
      </p:sp>
      <p:sp>
        <p:nvSpPr>
          <p:cNvPr id="7173" name="Textplatzhalter 10"/>
          <p:cNvSpPr>
            <a:spLocks noGrp="1"/>
          </p:cNvSpPr>
          <p:nvPr>
            <p:ph type="body" idx="1"/>
          </p:nvPr>
        </p:nvSpPr>
        <p:spPr>
          <a:xfrm>
            <a:off x="533400" y="1674813"/>
            <a:ext cx="7916863" cy="4191000"/>
          </a:xfrm>
        </p:spPr>
        <p:txBody>
          <a:bodyPr rtlCol="0">
            <a:noAutofit/>
          </a:bodyPr>
          <a:lstStyle/>
          <a:p>
            <a:pPr marL="222250" lvl="1" indent="0" eaLnBrk="1" fontAlgn="auto" hangingPunct="1">
              <a:spcAft>
                <a:spcPts val="1200"/>
              </a:spcAft>
              <a:buFont typeface="Wingdings" charset="2"/>
              <a:buNone/>
              <a:defRPr/>
            </a:pPr>
            <a:endParaRPr lang="de-DE" altLang="cs-CZ" sz="2300" dirty="0" smtClean="0">
              <a:ea typeface="ＭＳ Ｐゴシック" pitchFamily="34" charset="-128"/>
            </a:endParaRPr>
          </a:p>
          <a:p>
            <a:pPr marL="574675" lvl="1" eaLnBrk="1" fontAlgn="auto" hangingPunct="1">
              <a:spcAft>
                <a:spcPts val="1200"/>
              </a:spcAft>
              <a:buFont typeface="Wingdings" charset="2"/>
              <a:buChar char=""/>
              <a:defRPr/>
            </a:pPr>
            <a:r>
              <a:rPr lang="cs-CZ" altLang="cs-CZ" sz="2100" dirty="0" smtClean="0">
                <a:ea typeface="ＭＳ Ｐゴシック" pitchFamily="34" charset="-128"/>
              </a:rPr>
              <a:t>od roku 1963 výměna vědeckých pracovníků a umělců</a:t>
            </a:r>
          </a:p>
          <a:p>
            <a:pPr marL="574675" lvl="1" eaLnBrk="1" fontAlgn="auto" hangingPunct="1">
              <a:spcAft>
                <a:spcPts val="1200"/>
              </a:spcAft>
              <a:buFont typeface="Wingdings" charset="2"/>
              <a:buChar char=""/>
              <a:defRPr/>
            </a:pPr>
            <a:r>
              <a:rPr lang="cs-CZ" altLang="cs-CZ" sz="2100" dirty="0" smtClean="0">
                <a:ea typeface="ＭＳ Ｐゴシック" pitchFamily="34" charset="-128"/>
              </a:rPr>
              <a:t>ročně cca 1000 stipendií pro Čechy ve všech programech</a:t>
            </a:r>
          </a:p>
          <a:p>
            <a:pPr marL="574675" lvl="1" eaLnBrk="1" fontAlgn="auto" hangingPunct="1">
              <a:spcAft>
                <a:spcPts val="1200"/>
              </a:spcAft>
              <a:buFont typeface="Wingdings" charset="2"/>
              <a:buChar char=""/>
              <a:defRPr/>
            </a:pPr>
            <a:r>
              <a:rPr lang="cs-CZ" altLang="cs-CZ" sz="2100" dirty="0" err="1" smtClean="0">
                <a:ea typeface="ＭＳ Ｐゴシック" pitchFamily="34" charset="-128"/>
              </a:rPr>
              <a:t>Alumni</a:t>
            </a:r>
            <a:r>
              <a:rPr lang="cs-CZ" altLang="cs-CZ" sz="2100" dirty="0" smtClean="0">
                <a:ea typeface="ＭＳ Ｐゴシック" pitchFamily="34" charset="-128"/>
              </a:rPr>
              <a:t>-Klub bývalých stipendistů DAAD</a:t>
            </a:r>
          </a:p>
          <a:p>
            <a:pPr marL="574675" lvl="1" eaLnBrk="1" fontAlgn="auto" hangingPunct="1">
              <a:spcAft>
                <a:spcPts val="1200"/>
              </a:spcAft>
              <a:buFont typeface="Wingdings" charset="2"/>
              <a:buChar char=""/>
              <a:defRPr/>
            </a:pPr>
            <a:r>
              <a:rPr lang="cs-CZ" altLang="cs-CZ" sz="2100" dirty="0" smtClean="0">
                <a:ea typeface="ＭＳ Ｐゴシック" pitchFamily="34" charset="-128"/>
              </a:rPr>
              <a:t>13 lektorů na českých univerzitách (z celkového počtu 481 lektorátů po celém světě) </a:t>
            </a:r>
          </a:p>
          <a:p>
            <a:pPr marL="574675" lvl="1" eaLnBrk="1" fontAlgn="auto" hangingPunct="1">
              <a:spcAft>
                <a:spcPts val="1200"/>
              </a:spcAft>
              <a:buFont typeface="Wingdings" charset="2"/>
              <a:buChar char=""/>
              <a:defRPr/>
            </a:pPr>
            <a:r>
              <a:rPr lang="cs-CZ" altLang="cs-CZ" sz="2100" dirty="0" smtClean="0">
                <a:ea typeface="ＭＳ Ｐゴシック" pitchFamily="34" charset="-128"/>
              </a:rPr>
              <a:t>35 partnerství mezi vysokými školami, 5 partnerství mezi ústavy germanistiky</a:t>
            </a:r>
          </a:p>
          <a:p>
            <a:pPr marL="574675" lvl="1" eaLnBrk="1" fontAlgn="auto" hangingPunct="1">
              <a:spcAft>
                <a:spcPts val="1200"/>
              </a:spcAft>
              <a:buFont typeface="Wingdings" charset="2"/>
              <a:buChar char=""/>
              <a:defRPr/>
            </a:pPr>
            <a:r>
              <a:rPr lang="cs-CZ" altLang="cs-CZ" sz="2100" dirty="0" smtClean="0">
                <a:ea typeface="ＭＳ Ｐゴシック" pitchFamily="34" charset="-128"/>
              </a:rPr>
              <a:t>od roku 2000: činnost Informačního centra DAAD v Praze</a:t>
            </a:r>
          </a:p>
          <a:p>
            <a:pPr marL="574675" lvl="1" eaLnBrk="1" fontAlgn="auto" hangingPunct="1">
              <a:spcAft>
                <a:spcPts val="1200"/>
              </a:spcAft>
              <a:buFontTx/>
              <a:buNone/>
              <a:defRPr/>
            </a:pPr>
            <a:r>
              <a:rPr lang="cs-CZ" altLang="cs-CZ" sz="2300" dirty="0" smtClean="0">
                <a:ea typeface="ＭＳ Ｐゴシック" pitchFamily="34" charset="-128"/>
              </a:rPr>
              <a:t>    </a:t>
            </a:r>
            <a:r>
              <a:rPr lang="de-DE" altLang="cs-CZ" sz="2300" dirty="0" smtClean="0">
                <a:ea typeface="ＭＳ Ｐゴシック" pitchFamily="34" charset="-128"/>
              </a:rPr>
              <a:t/>
            </a:r>
            <a:br>
              <a:rPr lang="de-DE" altLang="cs-CZ" sz="2300" dirty="0" smtClean="0">
                <a:ea typeface="ＭＳ Ｐゴシック" pitchFamily="34" charset="-128"/>
              </a:rPr>
            </a:br>
            <a:endParaRPr lang="de-DE" altLang="cs-CZ" sz="2300" dirty="0" smtClean="0">
              <a:ea typeface="ＭＳ Ｐゴシック" pitchFamily="34" charset="-128"/>
            </a:endParaRPr>
          </a:p>
        </p:txBody>
      </p:sp>
      <p:sp>
        <p:nvSpPr>
          <p:cNvPr id="13318" name="Titel 1"/>
          <p:cNvSpPr txBox="1">
            <a:spLocks/>
          </p:cNvSpPr>
          <p:nvPr/>
        </p:nvSpPr>
        <p:spPr bwMode="auto">
          <a:xfrm>
            <a:off x="539750" y="9652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de-DE" altLang="cs-CZ" sz="2800" b="1">
                <a:ea typeface="ＭＳ Ｐゴシック" pitchFamily="34" charset="-128"/>
              </a:rPr>
              <a:t> DAAD </a:t>
            </a:r>
            <a:r>
              <a:rPr lang="cs-CZ" altLang="cs-CZ" sz="2800" b="1">
                <a:ea typeface="ＭＳ Ｐゴシック" pitchFamily="34" charset="-128"/>
              </a:rPr>
              <a:t>v České republice</a:t>
            </a:r>
            <a:endParaRPr lang="de-DE" altLang="cs-CZ" sz="2800" b="1">
              <a:ea typeface="ＭＳ Ｐゴシック" pitchFamily="34" charset="-128"/>
            </a:endParaRPr>
          </a:p>
        </p:txBody>
      </p:sp>
      <p:sp>
        <p:nvSpPr>
          <p:cNvPr id="13319" name="Titel 1"/>
          <p:cNvSpPr txBox="1">
            <a:spLocks/>
          </p:cNvSpPr>
          <p:nvPr/>
        </p:nvSpPr>
        <p:spPr bwMode="auto">
          <a:xfrm>
            <a:off x="533400" y="636588"/>
            <a:ext cx="79168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1600" b="1">
                <a:solidFill>
                  <a:schemeClr val="bg1"/>
                </a:solidFill>
                <a:ea typeface="ＭＳ Ｐゴシック" pitchFamily="34" charset="-128"/>
              </a:rPr>
              <a:t>DAAD - Německá akademická výměnná služba</a:t>
            </a:r>
            <a:endParaRPr lang="de-DE" altLang="cs-CZ" sz="16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3320" name="Grafik 9" descr="Winter3.jpg"/>
          <p:cNvPicPr>
            <a:picLocks noChangeAspect="1"/>
          </p:cNvPicPr>
          <p:nvPr/>
        </p:nvPicPr>
        <p:blipFill>
          <a:blip r:embed="rId4"/>
          <a:srcRect b="21387"/>
          <a:stretch>
            <a:fillRect/>
          </a:stretch>
        </p:blipFill>
        <p:spPr bwMode="auto">
          <a:xfrm>
            <a:off x="6200775" y="585788"/>
            <a:ext cx="225583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mag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65"/>
          <p:cNvSpPr>
            <a:spLocks noChangeArrowheads="1"/>
          </p:cNvSpPr>
          <p:nvPr/>
        </p:nvSpPr>
        <p:spPr bwMode="auto">
          <a:xfrm>
            <a:off x="0" y="965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14340" name="Titel 1"/>
          <p:cNvSpPr txBox="1">
            <a:spLocks/>
          </p:cNvSpPr>
          <p:nvPr/>
        </p:nvSpPr>
        <p:spPr bwMode="auto">
          <a:xfrm>
            <a:off x="250825" y="9652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ct val="115000"/>
              </a:lnSpc>
            </a:pPr>
            <a:r>
              <a:rPr lang="de-DE" altLang="cs-CZ" sz="3000" b="1">
                <a:ea typeface="ＭＳ Ｐゴシック" pitchFamily="34" charset="-128"/>
              </a:rPr>
              <a:t>Informační centrum DAAD Praha</a:t>
            </a:r>
          </a:p>
          <a:p>
            <a:pPr defTabSz="914400">
              <a:lnSpc>
                <a:spcPct val="115000"/>
              </a:lnSpc>
            </a:pPr>
            <a:endParaRPr lang="de-DE" altLang="cs-CZ" sz="3200" b="1">
              <a:ea typeface="ＭＳ Ｐゴシック" pitchFamily="34" charset="-128"/>
            </a:endParaRPr>
          </a:p>
        </p:txBody>
      </p:sp>
      <p:sp>
        <p:nvSpPr>
          <p:cNvPr id="14341" name="Rectangle 65"/>
          <p:cNvSpPr>
            <a:spLocks noChangeArrowheads="1"/>
          </p:cNvSpPr>
          <p:nvPr/>
        </p:nvSpPr>
        <p:spPr bwMode="auto">
          <a:xfrm>
            <a:off x="0" y="585788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14342" name="Titel 1"/>
          <p:cNvSpPr>
            <a:spLocks noGrp="1"/>
          </p:cNvSpPr>
          <p:nvPr>
            <p:ph type="title"/>
          </p:nvPr>
        </p:nvSpPr>
        <p:spPr>
          <a:xfrm>
            <a:off x="533400" y="663575"/>
            <a:ext cx="7916863" cy="379413"/>
          </a:xfrm>
        </p:spPr>
        <p:txBody>
          <a:bodyPr/>
          <a:lstStyle/>
          <a:p>
            <a:pPr eaLnBrk="1" hangingPunct="1"/>
            <a:r>
              <a:rPr lang="cs-CZ" altLang="cs-CZ" sz="1600" smtClean="0">
                <a:solidFill>
                  <a:schemeClr val="bg1"/>
                </a:solidFill>
                <a:ea typeface="ＭＳ Ｐゴシック" pitchFamily="34" charset="-128"/>
              </a:rPr>
              <a:t>DAAD - Německá akademická výměnná služba</a:t>
            </a:r>
          </a:p>
        </p:txBody>
      </p:sp>
      <p:pic>
        <p:nvPicPr>
          <p:cNvPr id="14343" name="Inhaltsplatzhalter 5" descr="GI prag.jpg"/>
          <p:cNvPicPr>
            <a:picLocks noChangeAspect="1"/>
          </p:cNvPicPr>
          <p:nvPr/>
        </p:nvPicPr>
        <p:blipFill>
          <a:blip r:embed="rId4"/>
          <a:srcRect r="7874" b="4729"/>
          <a:stretch>
            <a:fillRect/>
          </a:stretch>
        </p:blipFill>
        <p:spPr bwMode="auto">
          <a:xfrm>
            <a:off x="4859338" y="4143375"/>
            <a:ext cx="39417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platzhalter 10"/>
          <p:cNvSpPr txBox="1">
            <a:spLocks/>
          </p:cNvSpPr>
          <p:nvPr/>
        </p:nvSpPr>
        <p:spPr bwMode="auto">
          <a:xfrm>
            <a:off x="379413" y="1966913"/>
            <a:ext cx="8070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altLang="cs-CZ" sz="2000">
                <a:ea typeface="ＭＳ Ｐゴシック" pitchFamily="34" charset="-128"/>
              </a:rPr>
              <a:t>  </a:t>
            </a:r>
            <a:r>
              <a:rPr lang="de-DE" altLang="cs-CZ" sz="2000">
                <a:ea typeface="ＭＳ Ｐゴシック" pitchFamily="34" charset="-128"/>
              </a:rPr>
              <a:t>informace o nabídce stipendií DAAD a jiných německých organizací</a:t>
            </a:r>
            <a:endParaRPr lang="cs-CZ" altLang="cs-CZ" sz="2000">
              <a:ea typeface="ＭＳ Ｐゴシック" pitchFamily="34" charset="-128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altLang="cs-CZ" sz="2000">
                <a:ea typeface="ＭＳ Ｐゴシック" pitchFamily="34" charset="-128"/>
              </a:rPr>
              <a:t>  </a:t>
            </a:r>
            <a:r>
              <a:rPr lang="de-DE" altLang="cs-CZ" sz="2000">
                <a:ea typeface="ＭＳ Ｐゴシック" pitchFamily="34" charset="-128"/>
              </a:rPr>
              <a:t>organizace výběrového řízení uchazečů o stipendium v ČR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altLang="cs-CZ" sz="2000">
                <a:ea typeface="ＭＳ Ｐゴシック" pitchFamily="34" charset="-128"/>
              </a:rPr>
              <a:t>  </a:t>
            </a:r>
            <a:r>
              <a:rPr lang="de-DE" altLang="cs-CZ" sz="2000">
                <a:ea typeface="ＭＳ Ｐゴシック" pitchFamily="34" charset="-128"/>
              </a:rPr>
              <a:t>i</a:t>
            </a:r>
            <a:r>
              <a:rPr lang="pl-PL" altLang="cs-CZ" sz="2000">
                <a:ea typeface="ＭＳ Ｐゴシック" pitchFamily="34" charset="-128"/>
              </a:rPr>
              <a:t>nform</a:t>
            </a:r>
            <a:r>
              <a:rPr lang="de-DE" altLang="cs-CZ" sz="2000">
                <a:ea typeface="ＭＳ Ｐゴシック" pitchFamily="34" charset="-128"/>
              </a:rPr>
              <a:t>ace </a:t>
            </a:r>
            <a:r>
              <a:rPr lang="pl-PL" altLang="cs-CZ" sz="2000">
                <a:ea typeface="ＭＳ Ｐゴシック" pitchFamily="34" charset="-128"/>
              </a:rPr>
              <a:t>o možnostech studia</a:t>
            </a:r>
            <a:r>
              <a:rPr lang="de-DE" altLang="cs-CZ" sz="2000">
                <a:ea typeface="ＭＳ Ｐゴシック" pitchFamily="34" charset="-128"/>
              </a:rPr>
              <a:t> </a:t>
            </a:r>
            <a:r>
              <a:rPr lang="pl-PL" altLang="cs-CZ" sz="2000">
                <a:ea typeface="ＭＳ Ｐゴシック" pitchFamily="34" charset="-128"/>
              </a:rPr>
              <a:t>a výzkumu v Německu</a:t>
            </a:r>
            <a:endParaRPr lang="de-DE" altLang="cs-CZ" sz="2000">
              <a:ea typeface="ＭＳ Ｐゴシック" pitchFamily="34" charset="-128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altLang="cs-CZ" sz="2000">
                <a:ea typeface="ＭＳ Ｐゴシック" pitchFamily="34" charset="-128"/>
              </a:rPr>
              <a:t>  </a:t>
            </a:r>
            <a:r>
              <a:rPr lang="de-DE" altLang="cs-CZ" sz="2000">
                <a:ea typeface="ＭＳ Ｐゴシック" pitchFamily="34" charset="-128"/>
              </a:rPr>
              <a:t>služby: propagace německých </a:t>
            </a:r>
            <a:r>
              <a:rPr lang="cs-CZ" altLang="cs-CZ" sz="2000">
                <a:ea typeface="ＭＳ Ｐゴシック" pitchFamily="34" charset="-128"/>
              </a:rPr>
              <a:t>v</a:t>
            </a:r>
            <a:r>
              <a:rPr lang="de-DE" altLang="cs-CZ" sz="2000">
                <a:ea typeface="ＭＳ Ｐゴシック" pitchFamily="34" charset="-128"/>
              </a:rPr>
              <a:t>ysokých škol</a:t>
            </a:r>
            <a:endParaRPr lang="cs-CZ" altLang="cs-CZ" sz="2000">
              <a:ea typeface="ＭＳ Ｐゴシック" pitchFamily="34" charset="-128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altLang="cs-CZ" sz="2000">
                <a:ea typeface="ＭＳ Ｐゴシック" pitchFamily="34" charset="-128"/>
              </a:rPr>
              <a:t>  </a:t>
            </a:r>
            <a:r>
              <a:rPr lang="de-DE" altLang="cs-CZ" sz="2000">
                <a:ea typeface="ＭＳ Ｐゴシック" pitchFamily="34" charset="-128"/>
              </a:rPr>
              <a:t>poradenství německým a českým vědcům a institucím při vědecké</a:t>
            </a:r>
            <a:endParaRPr lang="cs-CZ" altLang="cs-CZ" sz="2000"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de-DE" altLang="cs-CZ" sz="2000">
                <a:ea typeface="ＭＳ Ｐゴシック" pitchFamily="34" charset="-128"/>
              </a:rPr>
              <a:t> </a:t>
            </a:r>
            <a:r>
              <a:rPr lang="cs-CZ" altLang="cs-CZ" sz="2000">
                <a:ea typeface="ＭＳ Ｐゴシック" pitchFamily="34" charset="-128"/>
              </a:rPr>
              <a:t>    </a:t>
            </a:r>
            <a:r>
              <a:rPr lang="de-DE" altLang="cs-CZ" sz="2000">
                <a:ea typeface="ＭＳ Ｐゴシック" pitchFamily="34" charset="-128"/>
              </a:rPr>
              <a:t>spolupráci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cs-CZ" altLang="cs-CZ" sz="2000">
                <a:ea typeface="ＭＳ Ｐゴシック" pitchFamily="34" charset="-128"/>
              </a:rPr>
              <a:t>  </a:t>
            </a:r>
          </a:p>
          <a:p>
            <a:pPr>
              <a:spcAft>
                <a:spcPts val="600"/>
              </a:spcAft>
            </a:pPr>
            <a:endParaRPr lang="de-DE" altLang="cs-CZ" sz="2000"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de-DE" altLang="cs-CZ" sz="200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5"/>
          <p:cNvSpPr>
            <a:spLocks noChangeArrowheads="1"/>
          </p:cNvSpPr>
          <p:nvPr/>
        </p:nvSpPr>
        <p:spPr bwMode="auto">
          <a:xfrm>
            <a:off x="0" y="11430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15363" name="Titel 1"/>
          <p:cNvSpPr txBox="1">
            <a:spLocks/>
          </p:cNvSpPr>
          <p:nvPr/>
        </p:nvSpPr>
        <p:spPr bwMode="auto">
          <a:xfrm>
            <a:off x="539750" y="1154113"/>
            <a:ext cx="791686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3200" b="1">
                <a:ea typeface="ＭＳ Ｐゴシック" pitchFamily="34" charset="-128"/>
              </a:rPr>
              <a:t>Stipendia</a:t>
            </a:r>
          </a:p>
        </p:txBody>
      </p:sp>
      <p:sp>
        <p:nvSpPr>
          <p:cNvPr id="15364" name="Rectangle 6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15365" name="Titel 1"/>
          <p:cNvSpPr>
            <a:spLocks noGrp="1"/>
          </p:cNvSpPr>
          <p:nvPr>
            <p:ph type="title"/>
          </p:nvPr>
        </p:nvSpPr>
        <p:spPr>
          <a:xfrm>
            <a:off x="539750" y="750888"/>
            <a:ext cx="7916863" cy="406400"/>
          </a:xfrm>
        </p:spPr>
        <p:txBody>
          <a:bodyPr/>
          <a:lstStyle/>
          <a:p>
            <a:pPr eaLnBrk="1" hangingPunct="1"/>
            <a:r>
              <a:rPr lang="cs-CZ" altLang="cs-CZ" sz="1600" smtClean="0">
                <a:solidFill>
                  <a:schemeClr val="bg1"/>
                </a:solidFill>
                <a:ea typeface="ＭＳ Ｐゴシック" pitchFamily="34" charset="-128"/>
              </a:rPr>
              <a:t>Studium v Německu</a:t>
            </a:r>
            <a:endParaRPr lang="de-DE" altLang="cs-CZ" sz="3200" smtClean="0">
              <a:ea typeface="ＭＳ Ｐゴシック" pitchFamily="34" charset="-128"/>
            </a:endParaRPr>
          </a:p>
        </p:txBody>
      </p:sp>
      <p:sp>
        <p:nvSpPr>
          <p:cNvPr id="15366" name="Inhaltsplatzhalter 2"/>
          <p:cNvSpPr txBox="1">
            <a:spLocks/>
          </p:cNvSpPr>
          <p:nvPr/>
        </p:nvSpPr>
        <p:spPr bwMode="auto">
          <a:xfrm>
            <a:off x="539750" y="2000250"/>
            <a:ext cx="57086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spcAft>
                <a:spcPts val="17800"/>
              </a:spcAft>
              <a:buClr>
                <a:schemeClr val="tx1"/>
              </a:buClr>
            </a:pPr>
            <a:r>
              <a:rPr lang="cs-CZ" altLang="cs-CZ">
                <a:ea typeface="ＭＳ Ｐゴシック" pitchFamily="34" charset="-128"/>
              </a:rPr>
              <a:t>                                                                                        </a:t>
            </a:r>
            <a:r>
              <a:rPr lang="cs-CZ" altLang="cs-CZ" sz="1600">
                <a:ea typeface="ＭＳ Ｐゴシック" pitchFamily="34" charset="-128"/>
              </a:rPr>
              <a:t>V Německu existuje možnost získat stipendium od různých organizací. Kromě DAAD uděluje stipendia celá řada institucí.</a:t>
            </a:r>
          </a:p>
          <a:p>
            <a:pPr defTabSz="914400">
              <a:spcAft>
                <a:spcPts val="17800"/>
              </a:spcAft>
              <a:buClr>
                <a:schemeClr val="tx1"/>
              </a:buClr>
            </a:pPr>
            <a:endParaRPr lang="cs-CZ" altLang="cs-CZ">
              <a:ea typeface="ＭＳ Ｐゴシック" pitchFamily="34" charset="-128"/>
            </a:endParaRPr>
          </a:p>
          <a:p>
            <a:pPr defTabSz="914400">
              <a:spcAft>
                <a:spcPts val="17800"/>
              </a:spcAft>
              <a:buClr>
                <a:schemeClr val="tx1"/>
              </a:buClr>
            </a:pPr>
            <a:endParaRPr lang="cs-CZ" altLang="cs-CZ">
              <a:ea typeface="ＭＳ Ｐゴシック" pitchFamily="34" charset="-128"/>
            </a:endParaRPr>
          </a:p>
        </p:txBody>
      </p:sp>
      <p:pic>
        <p:nvPicPr>
          <p:cNvPr id="15367" name="Bild 8" descr="Drei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8451">
            <a:off x="6032500" y="1011238"/>
            <a:ext cx="3373438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201" dir="2700000" rotWithShape="0">
              <a:srgbClr val="808080"/>
            </a:outerShdw>
          </a:effectLst>
        </p:spPr>
      </p:pic>
      <p:sp>
        <p:nvSpPr>
          <p:cNvPr id="8204" name="Inhaltsplatzhalter 2"/>
          <p:cNvSpPr>
            <a:spLocks noGrp="1"/>
          </p:cNvSpPr>
          <p:nvPr>
            <p:ph idx="4294967295"/>
          </p:nvPr>
        </p:nvSpPr>
        <p:spPr>
          <a:xfrm>
            <a:off x="539750" y="3143250"/>
            <a:ext cx="5099050" cy="22098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"/>
              <a:defRPr/>
            </a:pPr>
            <a:endParaRPr lang="cs-CZ" altLang="cs-CZ" sz="1800" dirty="0" smtClean="0">
              <a:ea typeface="ＭＳ Ｐゴシック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"/>
              <a:defRPr/>
            </a:pPr>
            <a:r>
              <a:rPr lang="cs-CZ" altLang="cs-CZ" sz="1800" dirty="0" smtClean="0">
                <a:solidFill>
                  <a:schemeClr val="tx1"/>
                </a:solidFill>
                <a:ea typeface="ＭＳ Ｐゴシック" pitchFamily="34" charset="-128"/>
              </a:rPr>
              <a:t>Centrální databáze stipendií na území Německa </a:t>
            </a:r>
            <a:r>
              <a:rPr lang="cs-CZ" altLang="cs-CZ" sz="1800" b="0" dirty="0" smtClean="0">
                <a:solidFill>
                  <a:schemeClr val="tx1"/>
                </a:solidFill>
                <a:ea typeface="ＭＳ Ｐゴシック" pitchFamily="34" charset="-128"/>
              </a:rPr>
              <a:t>- vyhledávání podle oboru, země původu a dosaženého vzdělání:  </a:t>
            </a:r>
            <a:r>
              <a:rPr lang="cs-CZ" altLang="cs-CZ" sz="18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hlinkClick r:id="rId4"/>
              </a:rPr>
              <a:t>www.funding-guide.de</a:t>
            </a:r>
            <a:endParaRPr lang="cs-CZ" altLang="cs-CZ" sz="180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mag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Inhaltsplatzhalter 2"/>
          <p:cNvSpPr>
            <a:spLocks noGrp="1"/>
          </p:cNvSpPr>
          <p:nvPr>
            <p:ph idx="4294967295"/>
          </p:nvPr>
        </p:nvSpPr>
        <p:spPr>
          <a:xfrm>
            <a:off x="285750" y="1308100"/>
            <a:ext cx="8429625" cy="5286375"/>
          </a:xfrm>
        </p:spPr>
        <p:txBody>
          <a:bodyPr rtlCol="0">
            <a:noAutofit/>
          </a:bodyPr>
          <a:lstStyle/>
          <a:p>
            <a:pPr marL="571500" lvl="1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endParaRPr lang="cs-CZ" sz="2200" b="1" u="sng" dirty="0" smtClean="0">
              <a:ea typeface="ＭＳ Ｐゴシック" pitchFamily="34" charset="-128"/>
              <a:hlinkClick r:id="rId3"/>
            </a:endParaRPr>
          </a:p>
          <a:p>
            <a:pPr marL="571500" lvl="1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cs-CZ" sz="2200" b="1" u="sng" dirty="0" smtClean="0">
                <a:ea typeface="ＭＳ Ｐゴシック" pitchFamily="34" charset="-128"/>
                <a:hlinkClick r:id="rId3"/>
              </a:rPr>
              <a:t>www.daad.cz</a:t>
            </a:r>
            <a:endParaRPr lang="cs-CZ" sz="2200" dirty="0" smtClean="0">
              <a:ea typeface="ＭＳ Ｐゴシック" pitchFamily="34" charset="-128"/>
            </a:endParaRPr>
          </a:p>
          <a:p>
            <a:pPr marL="571500" lvl="1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endParaRPr lang="cs-CZ" sz="2200" dirty="0" smtClean="0">
              <a:ea typeface="ＭＳ Ｐゴシック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ct val="0"/>
              </a:spcAft>
              <a:buFont typeface="Wingdings" charset="2"/>
              <a:buChar char=""/>
              <a:defRPr/>
            </a:pPr>
            <a:r>
              <a:rPr lang="cs-CZ" sz="2100" b="0" dirty="0" smtClean="0">
                <a:solidFill>
                  <a:schemeClr val="tx1"/>
                </a:solidFill>
                <a:ea typeface="ＭＳ Ｐゴシック" pitchFamily="34" charset="-128"/>
              </a:rPr>
              <a:t>Stipendia pro studenty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cs-CZ" sz="2100" b="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cs-CZ" sz="2100" b="0" dirty="0" smtClean="0">
                <a:solidFill>
                  <a:schemeClr val="tx1"/>
                </a:solidFill>
                <a:ea typeface="ＭＳ Ｐゴシック" pitchFamily="34" charset="-128"/>
              </a:rPr>
              <a:t>    bakalářského studia (Účast na letním kurzu)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charset="2"/>
              <a:buChar char=""/>
              <a:defRPr/>
            </a:pPr>
            <a:r>
              <a:rPr lang="cs-CZ" sz="2100" b="0" dirty="0" smtClean="0">
                <a:solidFill>
                  <a:schemeClr val="tx1"/>
                </a:solidFill>
                <a:ea typeface="ＭＳ Ｐゴシック" pitchFamily="34" charset="-128"/>
              </a:rPr>
              <a:t>Stipendia pro absolventy (Studijní stipendia pro absolventy všech vědních oborů)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charset="2"/>
              <a:buChar char=""/>
              <a:defRPr/>
            </a:pPr>
            <a:r>
              <a:rPr lang="cs-CZ" sz="2100" dirty="0" smtClean="0">
                <a:solidFill>
                  <a:schemeClr val="tx1"/>
                </a:solidFill>
                <a:ea typeface="ＭＳ Ｐゴシック" pitchFamily="34" charset="-128"/>
              </a:rPr>
              <a:t>Stipendia pro doktorandy a mladé vědce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charset="2"/>
              <a:buChar char=""/>
              <a:defRPr/>
            </a:pPr>
            <a:r>
              <a:rPr lang="cs-CZ" sz="2100" b="0" dirty="0" smtClean="0">
                <a:solidFill>
                  <a:schemeClr val="tx1"/>
                </a:solidFill>
                <a:ea typeface="ＭＳ Ｐゴシック" pitchFamily="34" charset="-128"/>
              </a:rPr>
              <a:t>Stipenda pro vysokoškolské učitele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charset="2"/>
              <a:buChar char=""/>
              <a:defRPr/>
            </a:pPr>
            <a:r>
              <a:rPr lang="cs-CZ" sz="2100" b="0" dirty="0" smtClean="0">
                <a:solidFill>
                  <a:schemeClr val="tx1"/>
                </a:solidFill>
                <a:ea typeface="ＭＳ Ｐゴシック" pitchFamily="34" charset="-128"/>
              </a:rPr>
              <a:t>Nová pozvání pro bývalé stipendisty</a:t>
            </a:r>
          </a:p>
          <a:p>
            <a:pPr eaLnBrk="1" fontAlgn="auto" hangingPunct="1">
              <a:spcBef>
                <a:spcPts val="0"/>
              </a:spcBef>
              <a:spcAft>
                <a:spcPct val="0"/>
              </a:spcAft>
              <a:buFont typeface="Wingdings" charset="2"/>
              <a:buChar char=""/>
              <a:defRPr/>
            </a:pPr>
            <a:endParaRPr lang="cs-CZ" sz="2200" b="0" dirty="0" smtClean="0">
              <a:ea typeface="ＭＳ Ｐゴシック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ct val="0"/>
              </a:spcAft>
              <a:buFont typeface="Wingdings" charset="2"/>
              <a:buChar char=""/>
              <a:defRPr/>
            </a:pPr>
            <a:endParaRPr lang="de-DE" sz="2200" b="0" dirty="0" smtClean="0">
              <a:ea typeface="ＭＳ Ｐゴシック" pitchFamily="34" charset="-128"/>
            </a:endParaRPr>
          </a:p>
        </p:txBody>
      </p:sp>
      <p:sp>
        <p:nvSpPr>
          <p:cNvPr id="16388" name="Rectangle 65"/>
          <p:cNvSpPr>
            <a:spLocks noChangeArrowheads="1"/>
          </p:cNvSpPr>
          <p:nvPr/>
        </p:nvSpPr>
        <p:spPr bwMode="auto">
          <a:xfrm>
            <a:off x="0" y="0"/>
            <a:ext cx="9144000" cy="1428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pic>
        <p:nvPicPr>
          <p:cNvPr id="16389" name="Grafik 4" descr="FFUK.jpg"/>
          <p:cNvPicPr>
            <a:picLocks noChangeAspect="1"/>
          </p:cNvPicPr>
          <p:nvPr/>
        </p:nvPicPr>
        <p:blipFill>
          <a:blip r:embed="rId4"/>
          <a:srcRect l="18898" t="3635" r="6802" b="24228"/>
          <a:stretch>
            <a:fillRect/>
          </a:stretch>
        </p:blipFill>
        <p:spPr bwMode="auto">
          <a:xfrm>
            <a:off x="4929188" y="0"/>
            <a:ext cx="421481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itel 1"/>
          <p:cNvSpPr txBox="1">
            <a:spLocks/>
          </p:cNvSpPr>
          <p:nvPr/>
        </p:nvSpPr>
        <p:spPr bwMode="auto">
          <a:xfrm>
            <a:off x="285750" y="298450"/>
            <a:ext cx="79168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2800" b="1">
                <a:ea typeface="ＭＳ Ｐゴシック" pitchFamily="34" charset="-128"/>
              </a:rPr>
              <a:t>Stipendijní programy</a:t>
            </a:r>
          </a:p>
          <a:p>
            <a:pPr defTabSz="914400">
              <a:lnSpc>
                <a:spcPct val="115000"/>
              </a:lnSpc>
            </a:pPr>
            <a:r>
              <a:rPr lang="cs-CZ" altLang="cs-CZ" sz="2800" b="1">
                <a:ea typeface="ＭＳ Ｐゴシック" pitchFamily="34" charset="-128"/>
              </a:rPr>
              <a:t>DAAD v ČR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433513"/>
          </a:xfrm>
          <a:solidFill>
            <a:srgbClr val="DDDDDD"/>
          </a:solidFill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cs-CZ" altLang="cs-CZ" sz="290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Výzkumná stipendia pro doktorandy a mladé vědce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4294967295"/>
          </p:nvPr>
        </p:nvSpPr>
        <p:spPr>
          <a:xfrm>
            <a:off x="533400" y="2005013"/>
            <a:ext cx="7916863" cy="3884612"/>
          </a:xfrm>
        </p:spPr>
        <p:txBody>
          <a:bodyPr/>
          <a:lstStyle/>
          <a:p>
            <a:pPr eaLnBrk="1" hangingPunct="1"/>
            <a:endParaRPr lang="cs-CZ" altLang="cs-CZ" sz="1000" b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Která stipendia pro doktorandy existují?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Kdo se o ně může ucházet?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Jaké podmínky je třeba splnit?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Jak se o stipendium ucházet?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Co všechno stipendium zahrnuje?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Kde se mohu podrobněji informovat?</a:t>
            </a:r>
          </a:p>
          <a:p>
            <a:pPr eaLnBrk="1" hangingPunct="1"/>
            <a:endParaRPr lang="cs-CZ" altLang="cs-CZ" sz="2200" b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endParaRPr lang="cs-CZ" altLang="cs-CZ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433513"/>
          </a:xfrm>
          <a:solidFill>
            <a:srgbClr val="DDDDDD"/>
          </a:solidFill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cs-CZ" altLang="cs-CZ" sz="290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Výzkumná stipendia pro doktorandy a mladé vědce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4294967295"/>
          </p:nvPr>
        </p:nvSpPr>
        <p:spPr>
          <a:xfrm>
            <a:off x="533400" y="2005013"/>
            <a:ext cx="7916863" cy="35179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200" b="0" u="sng" dirty="0" smtClean="0">
                <a:solidFill>
                  <a:schemeClr val="tx1"/>
                </a:solidFill>
                <a:ea typeface="ＭＳ Ｐゴシック" pitchFamily="34" charset="-128"/>
              </a:rPr>
              <a:t>Typy stipendijních programů: </a:t>
            </a:r>
          </a:p>
          <a:p>
            <a:pPr lvl="1" eaLnBrk="1" hangingPunct="1">
              <a:defRPr/>
            </a:pPr>
            <a:r>
              <a:rPr lang="cs-CZ" altLang="cs-CZ" sz="2200" dirty="0" smtClean="0">
                <a:ea typeface="ＭＳ Ｐゴシック" pitchFamily="34" charset="-128"/>
              </a:rPr>
              <a:t>Krátké stipendijní pobyty (Kurzstipendien): 1 – 6 měsíců </a:t>
            </a:r>
          </a:p>
          <a:p>
            <a:pPr lvl="1" eaLnBrk="1" hangingPunct="1">
              <a:defRPr/>
            </a:pPr>
            <a:r>
              <a:rPr lang="cs-CZ" altLang="cs-CZ" sz="2200" dirty="0" smtClean="0">
                <a:ea typeface="ＭＳ Ｐゴシック" pitchFamily="34" charset="-128"/>
              </a:rPr>
              <a:t>Roční stipendijní pobyty (J</a:t>
            </a:r>
            <a:r>
              <a:rPr lang="de-DE" altLang="cs-CZ" sz="2200" dirty="0" err="1" smtClean="0">
                <a:ea typeface="ＭＳ Ｐゴシック" pitchFamily="34" charset="-128"/>
              </a:rPr>
              <a:t>ahresstipendien</a:t>
            </a:r>
            <a:r>
              <a:rPr lang="de-DE" altLang="cs-CZ" sz="2200" dirty="0" smtClean="0">
                <a:ea typeface="ＭＳ Ｐゴシック" pitchFamily="34" charset="-128"/>
              </a:rPr>
              <a:t>)</a:t>
            </a:r>
            <a:r>
              <a:rPr lang="cs-CZ" altLang="cs-CZ" sz="2200" dirty="0" smtClean="0">
                <a:ea typeface="ＭＳ Ｐゴシック" pitchFamily="34" charset="-128"/>
              </a:rPr>
              <a:t>: 7 – 10 měsíců</a:t>
            </a:r>
          </a:p>
          <a:p>
            <a:pPr marL="361950" lvl="1" indent="0" eaLnBrk="1" hangingPunct="1">
              <a:buFont typeface="Wingdings" pitchFamily="2" charset="2"/>
              <a:buNone/>
              <a:defRPr/>
            </a:pPr>
            <a:r>
              <a:rPr lang="cs-CZ" altLang="cs-CZ" sz="2200" b="1" dirty="0" smtClean="0">
                <a:ea typeface="ＭＳ Ｐゴシック" pitchFamily="34" charset="-128"/>
              </a:rPr>
              <a:t>výzkumné pobyty v rámci českého doktorátu v Německu</a:t>
            </a:r>
            <a:r>
              <a:rPr lang="cs-CZ" altLang="cs-CZ" sz="2200" b="1" dirty="0">
                <a:ea typeface="ＭＳ Ｐゴシック" pitchFamily="34" charset="-128"/>
              </a:rPr>
              <a:t> </a:t>
            </a:r>
            <a:r>
              <a:rPr lang="cs-CZ" altLang="cs-CZ" sz="2200" b="1" dirty="0" smtClean="0">
                <a:ea typeface="ＭＳ Ｐゴシック" pitchFamily="34" charset="-128"/>
              </a:rPr>
              <a:t>- udělení</a:t>
            </a:r>
            <a:r>
              <a:rPr lang="de-DE" altLang="cs-CZ" sz="2200" b="1" dirty="0" smtClean="0">
                <a:ea typeface="ＭＳ Ｐゴシック" pitchFamily="34" charset="-128"/>
              </a:rPr>
              <a:t> </a:t>
            </a:r>
            <a:r>
              <a:rPr lang="de-DE" altLang="cs-CZ" sz="2200" b="1" dirty="0" err="1" smtClean="0">
                <a:ea typeface="ＭＳ Ｐゴシック" pitchFamily="34" charset="-128"/>
              </a:rPr>
              <a:t>doktorsk</a:t>
            </a:r>
            <a:r>
              <a:rPr lang="cs-CZ" altLang="cs-CZ" sz="2200" b="1" dirty="0" err="1" smtClean="0">
                <a:ea typeface="ＭＳ Ｐゴシック" pitchFamily="34" charset="-128"/>
              </a:rPr>
              <a:t>ého</a:t>
            </a:r>
            <a:r>
              <a:rPr lang="cs-CZ" altLang="cs-CZ" sz="2200" b="1" dirty="0" smtClean="0">
                <a:ea typeface="ＭＳ Ｐゴシック" pitchFamily="34" charset="-128"/>
              </a:rPr>
              <a:t> titulu v ČR</a:t>
            </a:r>
            <a:endParaRPr lang="de-DE" altLang="cs-CZ" sz="600" b="1" dirty="0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r>
              <a:rPr lang="cs-CZ" altLang="cs-CZ" sz="2200" dirty="0" smtClean="0">
                <a:ea typeface="ＭＳ Ｐゴシック" pitchFamily="34" charset="-128"/>
              </a:rPr>
              <a:t>Stipendia na celý doktorát </a:t>
            </a:r>
            <a:r>
              <a:rPr lang="de-DE" altLang="cs-CZ" sz="2200" dirty="0" smtClean="0">
                <a:ea typeface="ＭＳ Ｐゴシック" pitchFamily="34" charset="-128"/>
              </a:rPr>
              <a:t>(Promotionsstipendien)</a:t>
            </a:r>
            <a:r>
              <a:rPr lang="cs-CZ" altLang="cs-CZ" sz="2200" dirty="0" smtClean="0">
                <a:ea typeface="ＭＳ Ｐゴシック" pitchFamily="34" charset="-128"/>
              </a:rPr>
              <a:t>: 3 – 4 roky</a:t>
            </a:r>
            <a:r>
              <a:rPr lang="de-DE" altLang="cs-CZ" sz="2200" dirty="0" smtClean="0">
                <a:ea typeface="ＭＳ Ｐゴシック" pitchFamily="34" charset="-128"/>
              </a:rPr>
              <a:t> </a:t>
            </a:r>
            <a:r>
              <a:rPr lang="cs-CZ" altLang="cs-CZ" sz="2200" dirty="0">
                <a:ea typeface="ＭＳ Ｐゴシック" pitchFamily="34" charset="-128"/>
              </a:rPr>
              <a:t> -</a:t>
            </a:r>
            <a:r>
              <a:rPr lang="de-DE" altLang="cs-CZ" sz="2200" dirty="0" smtClean="0">
                <a:ea typeface="ＭＳ Ｐゴシック" pitchFamily="34" charset="-128"/>
              </a:rPr>
              <a:t> </a:t>
            </a:r>
            <a:r>
              <a:rPr lang="cs-CZ" altLang="cs-CZ" sz="2200" b="1" dirty="0" smtClean="0">
                <a:ea typeface="ＭＳ Ｐゴシック" pitchFamily="34" charset="-128"/>
              </a:rPr>
              <a:t>udělení </a:t>
            </a:r>
            <a:r>
              <a:rPr lang="de-DE" altLang="cs-CZ" sz="2200" b="1" dirty="0" err="1" smtClean="0">
                <a:ea typeface="ＭＳ Ｐゴシック" pitchFamily="34" charset="-128"/>
              </a:rPr>
              <a:t>doktorsk</a:t>
            </a:r>
            <a:r>
              <a:rPr lang="cs-CZ" altLang="cs-CZ" sz="2200" b="1" dirty="0" err="1" smtClean="0">
                <a:ea typeface="ＭＳ Ｐゴシック" pitchFamily="34" charset="-128"/>
              </a:rPr>
              <a:t>ého</a:t>
            </a:r>
            <a:r>
              <a:rPr lang="cs-CZ" altLang="cs-CZ" sz="2200" b="1" dirty="0" smtClean="0">
                <a:ea typeface="ＭＳ Ｐゴシック" pitchFamily="34" charset="-128"/>
              </a:rPr>
              <a:t> titulu v Německu</a:t>
            </a:r>
          </a:p>
          <a:p>
            <a:pPr lvl="1" eaLnBrk="1" hangingPunct="1">
              <a:defRPr/>
            </a:pPr>
            <a:endParaRPr lang="cs-CZ" altLang="cs-CZ" sz="22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cs-CZ" altLang="cs-CZ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433513"/>
          </a:xfrm>
          <a:solidFill>
            <a:srgbClr val="DDDDDD"/>
          </a:solidFill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cs-CZ" altLang="cs-CZ" sz="290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Výzkumná stipendia pro doktorandy a mladé vědce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4294967295"/>
          </p:nvPr>
        </p:nvSpPr>
        <p:spPr>
          <a:xfrm>
            <a:off x="533400" y="2005013"/>
            <a:ext cx="7916863" cy="3517900"/>
          </a:xfrm>
        </p:spPr>
        <p:txBody>
          <a:bodyPr/>
          <a:lstStyle/>
          <a:p>
            <a:pPr eaLnBrk="1" hangingPunct="1"/>
            <a:endParaRPr lang="cs-CZ" altLang="cs-CZ" sz="10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cs-CZ" altLang="cs-CZ" sz="2200" smtClean="0">
                <a:solidFill>
                  <a:schemeClr val="tx1"/>
                </a:solidFill>
                <a:ea typeface="ＭＳ Ｐゴシック" pitchFamily="34" charset="-128"/>
              </a:rPr>
              <a:t>Kdo se může o tato stipendia ucházet?</a:t>
            </a:r>
          </a:p>
          <a:p>
            <a:pPr eaLnBrk="1" hangingPunct="1"/>
            <a:endParaRPr lang="cs-CZ" altLang="cs-CZ" sz="10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Absolventi vysokoškolského (magisterského nebo ekvivalentního) studia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ve výjimečných případech i absolventi bakalářského studia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Absolventi doktorského studia (mladí vědci / postdocs)</a:t>
            </a:r>
          </a:p>
          <a:p>
            <a:pPr eaLnBrk="1" hangingPunct="1"/>
            <a:endParaRPr lang="cs-CZ" altLang="cs-CZ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433513"/>
          </a:xfrm>
          <a:solidFill>
            <a:srgbClr val="DDDDDD"/>
          </a:solidFill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cs-CZ" altLang="cs-CZ" sz="290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Výzkumná stipendia pro doktorandy a mladé vědce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4294967295"/>
          </p:nvPr>
        </p:nvSpPr>
        <p:spPr>
          <a:xfrm>
            <a:off x="533400" y="2005013"/>
            <a:ext cx="7916863" cy="4027487"/>
          </a:xfrm>
        </p:spPr>
        <p:txBody>
          <a:bodyPr/>
          <a:lstStyle/>
          <a:p>
            <a:pPr eaLnBrk="1" hangingPunct="1"/>
            <a:r>
              <a:rPr lang="cs-CZ" altLang="cs-CZ" sz="2200" smtClean="0">
                <a:solidFill>
                  <a:schemeClr val="tx1"/>
                </a:solidFill>
                <a:ea typeface="ＭＳ Ｐゴシック" pitchFamily="34" charset="-128"/>
              </a:rPr>
              <a:t>Jaké podmínky musí uchazeč splnit?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Ukončení vysokoškolského studia max. před 6 lety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Začátek doktorského studia max. před 3 lety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U mladých vědců (postdocs): ukončení doktorského studia max. před 2 lety 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Uchazeč v době podání žádosti nesmí v Německu pobývat souvisle déle než 15 měsíců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Jazykové znalosti němčiny (různé požadavky v závislosti na oboru), nebo angličtiny (v mezinárodních programech)</a:t>
            </a:r>
            <a:endParaRPr lang="cs-CZ" altLang="cs-CZ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Obsah:</a:t>
            </a:r>
            <a:endParaRPr lang="de-DE" altLang="cs-CZ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60363" y="1439863"/>
            <a:ext cx="8423275" cy="4224337"/>
          </a:xfrm>
        </p:spPr>
        <p:txBody>
          <a:bodyPr/>
          <a:lstStyle/>
          <a:p>
            <a:endParaRPr lang="cs-CZ" altLang="cs-CZ" smtClean="0"/>
          </a:p>
          <a:p>
            <a:r>
              <a:rPr lang="cs-CZ" altLang="cs-CZ" sz="2200" smtClean="0"/>
              <a:t>PROČ absolvovat doktorské studium v Německu?</a:t>
            </a:r>
          </a:p>
          <a:p>
            <a:endParaRPr lang="cs-CZ" altLang="cs-CZ" sz="800" smtClean="0"/>
          </a:p>
          <a:p>
            <a:r>
              <a:rPr lang="cs-CZ" altLang="cs-CZ" sz="2200" smtClean="0"/>
              <a:t>JAKÝM ZPŮSOBEM lze doktorské studium v Německu absolvovat: dva základní přístupy</a:t>
            </a:r>
          </a:p>
          <a:p>
            <a:endParaRPr lang="cs-CZ" altLang="cs-CZ" sz="800" smtClean="0"/>
          </a:p>
          <a:p>
            <a:r>
              <a:rPr lang="cs-CZ" altLang="cs-CZ" sz="2200" smtClean="0"/>
              <a:t>KDE v Německu studovat – výběr vhodné lokality</a:t>
            </a:r>
          </a:p>
          <a:p>
            <a:endParaRPr lang="cs-CZ" altLang="cs-CZ" sz="800" smtClean="0"/>
          </a:p>
          <a:p>
            <a:r>
              <a:rPr lang="cs-CZ" altLang="cs-CZ" sz="2200" smtClean="0"/>
              <a:t>JAK doktorát  v Německu financovat - nabídka DAAD</a:t>
            </a:r>
            <a:endParaRPr lang="de-DE" altLang="cs-CZ" sz="22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6ECA4A6-5A34-4D1D-B488-430AC478E85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433513"/>
          </a:xfrm>
          <a:solidFill>
            <a:srgbClr val="DDDDDD"/>
          </a:solidFill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cs-CZ" altLang="cs-CZ" sz="290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Výzkumná stipendia pro doktorandy a mladé vědce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4294967295"/>
          </p:nvPr>
        </p:nvSpPr>
        <p:spPr>
          <a:xfrm>
            <a:off x="533400" y="2005013"/>
            <a:ext cx="7916863" cy="4027487"/>
          </a:xfrm>
        </p:spPr>
        <p:txBody>
          <a:bodyPr/>
          <a:lstStyle/>
          <a:p>
            <a:pPr eaLnBrk="1" hangingPunct="1"/>
            <a:r>
              <a:rPr lang="cs-CZ" altLang="cs-CZ" sz="2200" smtClean="0">
                <a:solidFill>
                  <a:schemeClr val="tx1"/>
                </a:solidFill>
                <a:ea typeface="ＭＳ Ｐゴシック" pitchFamily="34" charset="-128"/>
              </a:rPr>
              <a:t>Jak se o stipendium ucházet?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Elektronická přihláška v portálu DAAD: nahrát všechny potřebné podklady 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Tištěná verze přihlášky: vytisknout 2x všechny podklady nahrané do portálu a odeslat na: Akademická informační agentura (AIA), Dům zahraniční spolupráce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Vyžádat si posudek vysokoškolského učitele                    (s akademickým titulem min. Ph.D.)</a:t>
            </a:r>
          </a:p>
          <a:p>
            <a:pPr lvl="1" eaLnBrk="1" hangingPunct="1"/>
            <a:r>
              <a:rPr lang="cs-CZ" altLang="cs-CZ" sz="2200" smtClean="0">
                <a:ea typeface="ＭＳ Ｐゴシック" pitchFamily="34" charset="-128"/>
              </a:rPr>
              <a:t>Termín odevzdání přihlášek: každý rok do 15.listopadu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433513"/>
          </a:xfrm>
          <a:solidFill>
            <a:srgbClr val="DDDDDD"/>
          </a:solidFill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cs-CZ" altLang="cs-CZ" sz="290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Výzkumná stipendia pro doktorandy a mladé vědce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4294967295"/>
          </p:nvPr>
        </p:nvSpPr>
        <p:spPr>
          <a:xfrm>
            <a:off x="427038" y="1654175"/>
            <a:ext cx="7916862" cy="4497388"/>
          </a:xfrm>
        </p:spPr>
        <p:txBody>
          <a:bodyPr/>
          <a:lstStyle/>
          <a:p>
            <a:pPr eaLnBrk="1" hangingPunct="1"/>
            <a:r>
              <a:rPr lang="cs-CZ" altLang="cs-CZ" sz="2200" smtClean="0">
                <a:solidFill>
                  <a:schemeClr val="tx1"/>
                </a:solidFill>
                <a:ea typeface="ＭＳ Ｐゴシック" pitchFamily="34" charset="-128"/>
              </a:rPr>
              <a:t>Jaké podklady je třeba odevzdat?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Vyplněný formulář přihlášky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Životopis a seznam publikací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Proposal: podrobný popis výzkumného záměru a dosavadních vědeckých prací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Harmonogram výzkumného pobytu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Zvací dopis německé hostitelské instituce a potvrzení o poskytnutí pracovního místa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Všechny vysokoškolské diplomy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Jazykový certifikát potvrzující znalost němčiny / popř. angličtiny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Kopie maturitního vysvědčení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Potvrzení o přijetí k doktorskému studiu (pokud má být doktorát ukončen v zemi původu)</a:t>
            </a:r>
          </a:p>
          <a:p>
            <a:pPr lvl="1" eaLnBrk="1" hangingPunct="1"/>
            <a:r>
              <a:rPr lang="cs-CZ" altLang="cs-CZ" sz="1400" smtClean="0">
                <a:ea typeface="ＭＳ Ｐゴシック" pitchFamily="34" charset="-128"/>
              </a:rPr>
              <a:t>Překlady všech českých dokumentů do NJ nebo AJ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433513"/>
          </a:xfrm>
          <a:solidFill>
            <a:srgbClr val="DDDDDD"/>
          </a:solidFill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cs-CZ" altLang="cs-CZ" sz="3000" smtClean="0">
                <a:solidFill>
                  <a:schemeClr val="tx1"/>
                </a:solidFill>
                <a:ea typeface="ＭＳ Ｐゴシック" pitchFamily="34" charset="-128"/>
              </a:rPr>
              <a:t>Jazykový test onDaF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4294967295"/>
          </p:nvPr>
        </p:nvSpPr>
        <p:spPr>
          <a:xfrm>
            <a:off x="533400" y="1944688"/>
            <a:ext cx="7916863" cy="3921125"/>
          </a:xfrm>
        </p:spPr>
        <p:txBody>
          <a:bodyPr/>
          <a:lstStyle/>
          <a:p>
            <a:pPr eaLnBrk="1" hangingPunct="1"/>
            <a:endParaRPr lang="cs-CZ" altLang="cs-CZ" sz="900" b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Doklad o jazykové znalosti němčiny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Dostačující pro účel žádosti o stipendium DAAD 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Absolvování testu pro uchazeče o stipendia DAAD je bezplatné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Testovací centra: Praha, Brno, Hradec Králové aj.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Termíny testů: konec října – začátek listopadu každého roku</a:t>
            </a:r>
          </a:p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Více na </a:t>
            </a:r>
            <a:r>
              <a:rPr lang="cs-CZ" altLang="cs-CZ" sz="2200" smtClean="0">
                <a:solidFill>
                  <a:schemeClr val="tx1"/>
                </a:solidFill>
                <a:ea typeface="ＭＳ Ｐゴシック" pitchFamily="34" charset="-128"/>
                <a:hlinkClick r:id="rId2"/>
              </a:rPr>
              <a:t>www.ondaf.de</a:t>
            </a:r>
            <a:r>
              <a:rPr lang="cs-CZ" altLang="cs-CZ" sz="220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cs-CZ" altLang="cs-CZ" sz="2200" smtClean="0">
                <a:solidFill>
                  <a:schemeClr val="tx1"/>
                </a:solidFill>
                <a:ea typeface="ＭＳ Ｐゴシック" pitchFamily="34" charset="-128"/>
                <a:hlinkClick r:id="rId3"/>
              </a:rPr>
              <a:t>www.daad.cz</a:t>
            </a:r>
            <a:r>
              <a:rPr lang="cs-CZ" altLang="cs-CZ" sz="220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433513"/>
          </a:xfrm>
          <a:solidFill>
            <a:srgbClr val="DDDDDD"/>
          </a:solidFill>
        </p:spPr>
        <p:txBody>
          <a:bodyPr wrap="none" lIns="91440" tIns="45720" rIns="91440" bIns="45720" anchor="ctr"/>
          <a:lstStyle/>
          <a:p>
            <a:pPr algn="ctr" eaLnBrk="1" hangingPunct="1"/>
            <a:r>
              <a:rPr lang="cs-CZ" altLang="cs-CZ" sz="290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Výzkumná stipendia pro doktorandy a mladé vědce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533400" y="2005013"/>
            <a:ext cx="7916863" cy="3517900"/>
          </a:xfrm>
        </p:spPr>
        <p:txBody>
          <a:bodyPr/>
          <a:lstStyle/>
          <a:p>
            <a:pPr eaLnBrk="1" hangingPunct="1"/>
            <a:r>
              <a:rPr lang="cs-CZ" altLang="cs-CZ" sz="2200" b="0" smtClean="0">
                <a:solidFill>
                  <a:schemeClr val="tx1"/>
                </a:solidFill>
                <a:ea typeface="ＭＳ Ｐゴシック" pitchFamily="34" charset="-128"/>
              </a:rPr>
              <a:t>Co stipendium zahrnuje?</a:t>
            </a:r>
          </a:p>
          <a:p>
            <a:pPr lvl="1" eaLnBrk="1" hangingPunct="1"/>
            <a:r>
              <a:rPr lang="cs-CZ" altLang="cs-CZ" sz="1800" smtClean="0">
                <a:ea typeface="ＭＳ Ｐゴシック" pitchFamily="34" charset="-128"/>
              </a:rPr>
              <a:t>Částka za měsíc: 750</a:t>
            </a:r>
            <a:r>
              <a:rPr lang="de-DE" altLang="cs-CZ" sz="1800" smtClean="0">
                <a:ea typeface="ＭＳ Ｐゴシック" pitchFamily="34" charset="-128"/>
              </a:rPr>
              <a:t>,--</a:t>
            </a:r>
            <a:r>
              <a:rPr lang="cs-CZ" altLang="cs-CZ" sz="1800" smtClean="0">
                <a:ea typeface="ＭＳ Ｐゴシック" pitchFamily="34" charset="-128"/>
              </a:rPr>
              <a:t> </a:t>
            </a:r>
            <a:r>
              <a:rPr lang="de-DE" altLang="cs-CZ" sz="1800" smtClean="0">
                <a:ea typeface="ＭＳ Ｐゴシック" pitchFamily="34" charset="-128"/>
              </a:rPr>
              <a:t>€ </a:t>
            </a:r>
            <a:r>
              <a:rPr lang="cs-CZ" altLang="cs-CZ" sz="1800" smtClean="0">
                <a:ea typeface="ＭＳ Ｐゴシック" pitchFamily="34" charset="-128"/>
              </a:rPr>
              <a:t>(absolventi), </a:t>
            </a:r>
            <a:r>
              <a:rPr lang="de-DE" altLang="cs-CZ" sz="1800" smtClean="0">
                <a:ea typeface="ＭＳ Ｐゴシック" pitchFamily="34" charset="-128"/>
              </a:rPr>
              <a:t>1000,-- € </a:t>
            </a:r>
            <a:r>
              <a:rPr lang="cs-CZ" altLang="cs-CZ" sz="1800" smtClean="0">
                <a:ea typeface="ＭＳ Ｐゴシック" pitchFamily="34" charset="-128"/>
              </a:rPr>
              <a:t>(</a:t>
            </a:r>
            <a:r>
              <a:rPr lang="de-DE" altLang="cs-CZ" sz="1800" smtClean="0">
                <a:ea typeface="ＭＳ Ｐゴシック" pitchFamily="34" charset="-128"/>
              </a:rPr>
              <a:t>doktorand</a:t>
            </a:r>
            <a:r>
              <a:rPr lang="cs-CZ" altLang="cs-CZ" sz="1800" smtClean="0">
                <a:ea typeface="ＭＳ Ｐゴシック" pitchFamily="34" charset="-128"/>
              </a:rPr>
              <a:t>i</a:t>
            </a:r>
            <a:r>
              <a:rPr lang="de-DE" altLang="cs-CZ" sz="1800" smtClean="0">
                <a:ea typeface="ＭＳ Ｐゴシック" pitchFamily="34" charset="-128"/>
              </a:rPr>
              <a:t>)</a:t>
            </a:r>
            <a:endParaRPr lang="cs-CZ" altLang="cs-CZ" sz="1800" smtClean="0">
              <a:ea typeface="ＭＳ Ｐゴシック" pitchFamily="34" charset="-128"/>
            </a:endParaRPr>
          </a:p>
          <a:p>
            <a:pPr lvl="1" eaLnBrk="1" hangingPunct="1"/>
            <a:r>
              <a:rPr lang="de-DE" altLang="cs-CZ" sz="1800" smtClean="0">
                <a:ea typeface="ＭＳ Ｐゴシック" pitchFamily="34" charset="-128"/>
              </a:rPr>
              <a:t>P</a:t>
            </a:r>
            <a:r>
              <a:rPr lang="cs-CZ" altLang="cs-CZ" sz="1800" smtClean="0">
                <a:ea typeface="ＭＳ Ｐゴシック" pitchFamily="34" charset="-128"/>
              </a:rPr>
              <a:t>říspěvek na sociální pojištění</a:t>
            </a:r>
          </a:p>
          <a:p>
            <a:pPr lvl="1" eaLnBrk="1" hangingPunct="1"/>
            <a:r>
              <a:rPr lang="cs-CZ" altLang="cs-CZ" sz="1800" smtClean="0">
                <a:ea typeface="ＭＳ Ｐゴシック" pitchFamily="34" charset="-128"/>
              </a:rPr>
              <a:t>Příspěvek na cestovní náklady</a:t>
            </a:r>
          </a:p>
          <a:p>
            <a:pPr lvl="1" eaLnBrk="1" hangingPunct="1"/>
            <a:r>
              <a:rPr lang="cs-CZ" altLang="cs-CZ" sz="1800" smtClean="0">
                <a:ea typeface="ＭＳ Ｐゴシック" pitchFamily="34" charset="-128"/>
              </a:rPr>
              <a:t>Jednorázový příspěvek na náklady spojené s výzkumem</a:t>
            </a:r>
          </a:p>
          <a:p>
            <a:pPr lvl="1" eaLnBrk="1" hangingPunct="1"/>
            <a:r>
              <a:rPr lang="cs-CZ" altLang="cs-CZ" sz="1800" smtClean="0">
                <a:ea typeface="ＭＳ Ｐゴシック" pitchFamily="34" charset="-128"/>
              </a:rPr>
              <a:t>Příspěvek na náklady spojené s jazykovým kurzem (němčiny) a na náklady spojené s jazykovým testem</a:t>
            </a:r>
          </a:p>
          <a:p>
            <a:pPr lvl="1" eaLnBrk="1" hangingPunct="1"/>
            <a:r>
              <a:rPr lang="cs-CZ" altLang="cs-CZ" sz="1800" smtClean="0">
                <a:ea typeface="ＭＳ Ｐゴシック" pitchFamily="34" charset="-128"/>
              </a:rPr>
              <a:t>Případně i příspěvek na nájem a příspěvek pro rodinné příslušníky</a:t>
            </a:r>
          </a:p>
          <a:p>
            <a:pPr lvl="1" eaLnBrk="1" hangingPunct="1"/>
            <a:endParaRPr lang="cs-CZ" altLang="cs-CZ" sz="2200" smtClean="0">
              <a:ea typeface="ＭＳ Ｐゴシック" pitchFamily="34" charset="-128"/>
            </a:endParaRPr>
          </a:p>
          <a:p>
            <a:pPr lvl="1" eaLnBrk="1" hangingPunct="1"/>
            <a:endParaRPr lang="cs-CZ" altLang="cs-CZ" sz="2200" smtClean="0">
              <a:ea typeface="ＭＳ Ｐゴシック" pitchFamily="34" charset="-128"/>
            </a:endParaRPr>
          </a:p>
          <a:p>
            <a:pPr lvl="1" eaLnBrk="1" hangingPunct="1"/>
            <a:endParaRPr lang="cs-CZ" altLang="cs-CZ" sz="22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mag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65"/>
          <p:cNvSpPr>
            <a:spLocks noChangeArrowheads="1"/>
          </p:cNvSpPr>
          <p:nvPr/>
        </p:nvSpPr>
        <p:spPr bwMode="auto">
          <a:xfrm>
            <a:off x="0" y="965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25604" name="Titel 1"/>
          <p:cNvSpPr txBox="1">
            <a:spLocks/>
          </p:cNvSpPr>
          <p:nvPr/>
        </p:nvSpPr>
        <p:spPr bwMode="auto">
          <a:xfrm>
            <a:off x="539750" y="9652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ct val="115000"/>
              </a:lnSpc>
            </a:pPr>
            <a:r>
              <a:rPr lang="de-DE" altLang="cs-CZ" sz="3000" b="1">
                <a:ea typeface="ＭＳ Ｐゴシック" pitchFamily="34" charset="-128"/>
              </a:rPr>
              <a:t>Kontakt</a:t>
            </a:r>
          </a:p>
        </p:txBody>
      </p:sp>
      <p:sp>
        <p:nvSpPr>
          <p:cNvPr id="25605" name="Rectangle 65"/>
          <p:cNvSpPr>
            <a:spLocks noChangeArrowheads="1"/>
          </p:cNvSpPr>
          <p:nvPr/>
        </p:nvSpPr>
        <p:spPr bwMode="auto">
          <a:xfrm>
            <a:off x="0" y="585788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25606" name="Textplatzhalter 10"/>
          <p:cNvSpPr>
            <a:spLocks noGrp="1"/>
          </p:cNvSpPr>
          <p:nvPr>
            <p:ph type="body" idx="1"/>
          </p:nvPr>
        </p:nvSpPr>
        <p:spPr>
          <a:xfrm>
            <a:off x="379413" y="3630613"/>
            <a:ext cx="5478462" cy="2584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b="0" smtClean="0">
                <a:solidFill>
                  <a:schemeClr val="tx1"/>
                </a:solidFill>
                <a:ea typeface="ＭＳ Ｐゴシック" pitchFamily="34" charset="-128"/>
              </a:rPr>
              <a:t>Informační centrum DAAD Praha</a:t>
            </a:r>
          </a:p>
          <a:p>
            <a:pPr eaLnBrk="1" hangingPunct="1">
              <a:lnSpc>
                <a:spcPct val="80000"/>
              </a:lnSpc>
            </a:pPr>
            <a:endParaRPr lang="cs-CZ" altLang="cs-CZ" sz="1000" b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b="0" smtClean="0">
                <a:solidFill>
                  <a:schemeClr val="tx1"/>
                </a:solidFill>
                <a:ea typeface="ＭＳ Ｐゴシック" pitchFamily="34" charset="-128"/>
              </a:rPr>
              <a:t>13 lektorů DAAD na VŠ v ČR, jazykoví asistenti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cs-CZ" smtClean="0">
              <a:ea typeface="ＭＳ Ｐゴシック" pitchFamily="34" charset="-128"/>
            </a:endParaRPr>
          </a:p>
        </p:txBody>
      </p:sp>
      <p:sp>
        <p:nvSpPr>
          <p:cNvPr id="25607" name="Inhaltsplatzhalter 2"/>
          <p:cNvSpPr txBox="1">
            <a:spLocks/>
          </p:cNvSpPr>
          <p:nvPr/>
        </p:nvSpPr>
        <p:spPr bwMode="auto">
          <a:xfrm>
            <a:off x="533400" y="2357438"/>
            <a:ext cx="384333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90000"/>
              </a:lnSpc>
              <a:buClr>
                <a:schemeClr val="tx1"/>
              </a:buClr>
            </a:pPr>
            <a:r>
              <a:rPr lang="cs-CZ" altLang="cs-CZ" sz="2800" b="1">
                <a:ea typeface="ＭＳ Ｐゴシック" pitchFamily="34" charset="-128"/>
              </a:rPr>
              <a:t>Kdo informuje v ČR</a:t>
            </a:r>
            <a:r>
              <a:rPr lang="de-DE" altLang="cs-CZ" sz="2800" b="1">
                <a:ea typeface="ＭＳ Ｐゴシック" pitchFamily="34" charset="-128"/>
              </a:rPr>
              <a:t>?</a:t>
            </a:r>
          </a:p>
        </p:txBody>
      </p:sp>
      <p:pic>
        <p:nvPicPr>
          <p:cNvPr id="25608" name="Grafik 3" descr="SommerPrag_Hradsch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357438"/>
            <a:ext cx="32861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itel 1"/>
          <p:cNvSpPr txBox="1">
            <a:spLocks/>
          </p:cNvSpPr>
          <p:nvPr/>
        </p:nvSpPr>
        <p:spPr bwMode="auto">
          <a:xfrm>
            <a:off x="539750" y="677863"/>
            <a:ext cx="79168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1600" b="1">
                <a:solidFill>
                  <a:schemeClr val="bg1"/>
                </a:solidFill>
                <a:ea typeface="ＭＳ Ｐゴシック" pitchFamily="34" charset="-128"/>
              </a:rPr>
              <a:t>DAAD - Německá akademická výměnná služba</a:t>
            </a:r>
            <a:endParaRPr lang="de-DE" altLang="cs-CZ" sz="16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mag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65"/>
          <p:cNvSpPr>
            <a:spLocks noChangeArrowheads="1"/>
          </p:cNvSpPr>
          <p:nvPr/>
        </p:nvSpPr>
        <p:spPr bwMode="auto">
          <a:xfrm>
            <a:off x="0" y="1095375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26628" name="Titel 1"/>
          <p:cNvSpPr txBox="1">
            <a:spLocks/>
          </p:cNvSpPr>
          <p:nvPr/>
        </p:nvSpPr>
        <p:spPr bwMode="auto">
          <a:xfrm>
            <a:off x="539750" y="1095375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>
              <a:lnSpc>
                <a:spcPct val="115000"/>
              </a:lnSpc>
            </a:pPr>
            <a:r>
              <a:rPr lang="cs-CZ" altLang="cs-CZ" sz="3000" b="1">
                <a:ea typeface="ＭＳ Ｐゴシック" pitchFamily="34" charset="-128"/>
              </a:rPr>
              <a:t>Důležité</a:t>
            </a:r>
            <a:r>
              <a:rPr lang="cs-CZ" altLang="cs-CZ" sz="3200" b="1">
                <a:ea typeface="ＭＳ Ｐゴシック" pitchFamily="34" charset="-128"/>
              </a:rPr>
              <a:t> odkazy</a:t>
            </a:r>
            <a:endParaRPr lang="de-DE" altLang="cs-CZ" sz="3200" b="1">
              <a:ea typeface="ＭＳ Ｐゴシック" pitchFamily="34" charset="-128"/>
            </a:endParaRPr>
          </a:p>
        </p:txBody>
      </p:sp>
      <p:sp>
        <p:nvSpPr>
          <p:cNvPr id="26629" name="Rectangle 65"/>
          <p:cNvSpPr>
            <a:spLocks noChangeArrowheads="1"/>
          </p:cNvSpPr>
          <p:nvPr/>
        </p:nvSpPr>
        <p:spPr bwMode="auto">
          <a:xfrm>
            <a:off x="0" y="638175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26630" name="Titel 1"/>
          <p:cNvSpPr>
            <a:spLocks noGrp="1"/>
          </p:cNvSpPr>
          <p:nvPr>
            <p:ph type="title"/>
          </p:nvPr>
        </p:nvSpPr>
        <p:spPr>
          <a:xfrm>
            <a:off x="539750" y="709613"/>
            <a:ext cx="7916863" cy="406400"/>
          </a:xfrm>
        </p:spPr>
        <p:txBody>
          <a:bodyPr/>
          <a:lstStyle/>
          <a:p>
            <a:pPr eaLnBrk="1" hangingPunct="1"/>
            <a:r>
              <a:rPr lang="cs-CZ" altLang="cs-CZ" sz="1600" smtClean="0">
                <a:solidFill>
                  <a:schemeClr val="bg1"/>
                </a:solidFill>
                <a:ea typeface="ＭＳ Ｐゴシック" pitchFamily="34" charset="-128"/>
              </a:rPr>
              <a:t>Další informace</a:t>
            </a:r>
            <a:endParaRPr lang="de-DE" altLang="cs-CZ" sz="16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6631" name="Inhaltsplatzhalter 2"/>
          <p:cNvSpPr>
            <a:spLocks noGrp="1"/>
          </p:cNvSpPr>
          <p:nvPr>
            <p:ph idx="4294967295"/>
          </p:nvPr>
        </p:nvSpPr>
        <p:spPr>
          <a:xfrm>
            <a:off x="539750" y="1857375"/>
            <a:ext cx="7916863" cy="4713288"/>
          </a:xfrm>
        </p:spPr>
        <p:txBody>
          <a:bodyPr/>
          <a:lstStyle/>
          <a:p>
            <a:pPr eaLnBrk="1" hangingPunct="1">
              <a:spcAft>
                <a:spcPts val="1100"/>
              </a:spcAft>
            </a:pP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  <a:t>Studium </a:t>
            </a:r>
            <a:r>
              <a:rPr lang="de-DE" altLang="cs-CZ" sz="1800" smtClean="0">
                <a:solidFill>
                  <a:srgbClr val="000000"/>
                </a:solidFill>
                <a:ea typeface="ＭＳ Ｐゴシック" pitchFamily="34" charset="-128"/>
              </a:rPr>
              <a:t> a výzkum </a:t>
            </a: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  <a:t>v Německu, nabídka studia, stipendií:	</a:t>
            </a:r>
            <a:b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  <a:hlinkClick r:id="rId4"/>
              </a:rPr>
              <a:t>www.studieren-in.de</a:t>
            </a:r>
            <a:r>
              <a:rPr lang="de-DE" altLang="cs-CZ" sz="180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  <a:hlinkClick r:id="rId5"/>
              </a:rPr>
              <a:t>www.</a:t>
            </a:r>
            <a:r>
              <a:rPr lang="de-DE" altLang="cs-CZ" sz="1800" smtClean="0">
                <a:solidFill>
                  <a:srgbClr val="000000"/>
                </a:solidFill>
                <a:ea typeface="ＭＳ Ｐゴシック" pitchFamily="34" charset="-128"/>
                <a:hlinkClick r:id="rId5"/>
              </a:rPr>
              <a:t>research-</a:t>
            </a: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  <a:hlinkClick r:id="rId5"/>
              </a:rPr>
              <a:t>in.de</a:t>
            </a:r>
            <a:endParaRPr lang="cs-CZ" altLang="cs-CZ" sz="18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1100"/>
              </a:spcAft>
            </a:pP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  <a:t>vysoké školy, nabídka studia, kontaktní adresy: </a:t>
            </a: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  <a:hlinkClick r:id="rId6"/>
              </a:rPr>
              <a:t>www.hochschulkompass.de</a:t>
            </a:r>
            <a:r>
              <a:rPr lang="de-DE" altLang="cs-CZ" sz="180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cs-CZ" altLang="cs-CZ" sz="1800" u="sng" smtClean="0">
                <a:ea typeface="ＭＳ Ｐゴシック" pitchFamily="34" charset="-128"/>
                <a:hlinkClick r:id="rId7"/>
              </a:rPr>
              <a:t>www.das-ranking.de</a:t>
            </a:r>
            <a:endParaRPr lang="cs-CZ" altLang="cs-CZ" sz="18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1100"/>
              </a:spcAft>
            </a:pP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  <a:t>zahraniční studijní oddělení jednotlivých vysokých škol: </a:t>
            </a: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  <a:hlinkClick r:id="rId8"/>
              </a:rPr>
              <a:t>www.daad.de/aaa</a:t>
            </a:r>
            <a:endParaRPr lang="cs-CZ" altLang="cs-CZ" sz="18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1100"/>
              </a:spcAft>
            </a:pP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  <a:t>databáze stipendií: </a:t>
            </a: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  <a:hlinkClick r:id="rId9"/>
              </a:rPr>
              <a:t>www.funding-guide.de</a:t>
            </a:r>
            <a:endParaRPr lang="cs-CZ" altLang="cs-CZ" sz="18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1100"/>
              </a:spcAft>
            </a:pP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  <a:t>mezinárodní programy: </a:t>
            </a: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  <a:hlinkClick r:id="rId10"/>
              </a:rPr>
              <a:t>www.daad.de/international-programmes</a:t>
            </a:r>
            <a:endParaRPr lang="cs-CZ" altLang="cs-CZ" sz="18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1100"/>
              </a:spcAft>
            </a:pP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  <a:t>letní kurzy (přípravné jazykové a odborné kurzy): </a:t>
            </a: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  <a:hlinkClick r:id="rId11"/>
              </a:rPr>
              <a:t>www.daad.de/sommerkurse</a:t>
            </a:r>
            <a:endParaRPr lang="cs-CZ" altLang="cs-CZ" sz="18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1100"/>
              </a:spcAft>
            </a:pP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  <a:t>záležitosti financí a administrativy:</a:t>
            </a:r>
            <a:b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  <a:hlinkClick r:id="rId12"/>
              </a:rPr>
              <a:t>www.international-students.de</a:t>
            </a:r>
            <a:endParaRPr lang="cs-CZ" altLang="cs-CZ" sz="18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5"/>
          <p:cNvSpPr>
            <a:spLocks noChangeArrowheads="1"/>
          </p:cNvSpPr>
          <p:nvPr/>
        </p:nvSpPr>
        <p:spPr bwMode="auto">
          <a:xfrm>
            <a:off x="0" y="1023938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27651" name="Rectangle 65"/>
          <p:cNvSpPr>
            <a:spLocks noChangeArrowheads="1"/>
          </p:cNvSpPr>
          <p:nvPr/>
        </p:nvSpPr>
        <p:spPr bwMode="auto">
          <a:xfrm>
            <a:off x="0" y="566738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276225" y="2357438"/>
            <a:ext cx="4500563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arlett" pitchFamily="2" charset="2"/>
              <a:buNone/>
            </a:pPr>
            <a:r>
              <a:rPr lang="cs-CZ" altLang="cs-CZ" sz="2000" b="1" dirty="0">
                <a:solidFill>
                  <a:srgbClr val="213F64"/>
                </a:solidFill>
                <a:ea typeface="ＭＳ Ｐゴシック" pitchFamily="34" charset="-128"/>
              </a:rPr>
              <a:t>DAAD – Informační centrum Praha</a:t>
            </a:r>
          </a:p>
          <a:p>
            <a:pPr>
              <a:buFont typeface="Marlett" pitchFamily="2" charset="2"/>
              <a:buNone/>
            </a:pPr>
            <a:r>
              <a:rPr lang="cs-CZ" altLang="cs-CZ" sz="2000" b="1" dirty="0">
                <a:solidFill>
                  <a:srgbClr val="213F64"/>
                </a:solidFill>
                <a:ea typeface="ＭＳ Ｐゴシック" pitchFamily="34" charset="-128"/>
              </a:rPr>
              <a:t>c/o </a:t>
            </a:r>
            <a:r>
              <a:rPr lang="cs-CZ" altLang="cs-CZ" sz="2000" b="1" dirty="0" err="1">
                <a:solidFill>
                  <a:srgbClr val="213F64"/>
                </a:solidFill>
                <a:ea typeface="ＭＳ Ｐゴシック" pitchFamily="34" charset="-128"/>
              </a:rPr>
              <a:t>Goethe</a:t>
            </a:r>
            <a:r>
              <a:rPr lang="cs-CZ" altLang="cs-CZ" sz="2000" b="1" dirty="0">
                <a:solidFill>
                  <a:srgbClr val="213F64"/>
                </a:solidFill>
                <a:ea typeface="ＭＳ Ｐゴシック" pitchFamily="34" charset="-128"/>
              </a:rPr>
              <a:t>-Institut</a:t>
            </a:r>
          </a:p>
          <a:p>
            <a:pPr>
              <a:buFont typeface="Marlett" pitchFamily="2" charset="2"/>
              <a:buNone/>
            </a:pPr>
            <a:r>
              <a:rPr lang="cs-CZ" altLang="cs-CZ" sz="2000" b="1" dirty="0">
                <a:solidFill>
                  <a:srgbClr val="213F64"/>
                </a:solidFill>
                <a:ea typeface="ＭＳ Ｐゴシック" pitchFamily="34" charset="-128"/>
              </a:rPr>
              <a:t>Masarykovo </a:t>
            </a:r>
            <a:r>
              <a:rPr lang="cs-CZ" altLang="cs-CZ" sz="2000" b="1" dirty="0" err="1">
                <a:solidFill>
                  <a:srgbClr val="213F64"/>
                </a:solidFill>
                <a:ea typeface="ＭＳ Ｐゴシック" pitchFamily="34" charset="-128"/>
              </a:rPr>
              <a:t>nábř</a:t>
            </a:r>
            <a:r>
              <a:rPr lang="cs-CZ" altLang="cs-CZ" sz="2000" b="1" dirty="0">
                <a:solidFill>
                  <a:srgbClr val="213F64"/>
                </a:solidFill>
                <a:ea typeface="ＭＳ Ｐゴシック" pitchFamily="34" charset="-128"/>
              </a:rPr>
              <a:t>. 32</a:t>
            </a:r>
          </a:p>
          <a:p>
            <a:pPr>
              <a:spcBef>
                <a:spcPct val="20000"/>
              </a:spcBef>
              <a:buFont typeface="Marlett" pitchFamily="2" charset="2"/>
              <a:buNone/>
            </a:pPr>
            <a:r>
              <a:rPr lang="cs-CZ" altLang="cs-CZ" sz="2000" b="1" dirty="0">
                <a:solidFill>
                  <a:srgbClr val="213F64"/>
                </a:solidFill>
                <a:ea typeface="ＭＳ Ｐゴシック" pitchFamily="34" charset="-128"/>
              </a:rPr>
              <a:t>110 00 Praha 1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276225" y="4076700"/>
            <a:ext cx="4105770" cy="1231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2000" dirty="0">
                <a:solidFill>
                  <a:srgbClr val="213F64"/>
                </a:solidFill>
                <a:ea typeface="ＭＳ Ｐゴシック" pitchFamily="34" charset="-128"/>
              </a:rPr>
              <a:t>tel.:		224 931 182</a:t>
            </a:r>
          </a:p>
          <a:p>
            <a:r>
              <a:rPr lang="cs-CZ" altLang="cs-CZ" sz="2000" dirty="0">
                <a:solidFill>
                  <a:srgbClr val="213F64"/>
                </a:solidFill>
                <a:ea typeface="ＭＳ Ｐゴシック" pitchFamily="34" charset="-128"/>
              </a:rPr>
              <a:t>e-mail:	</a:t>
            </a:r>
            <a:r>
              <a:rPr lang="cs-CZ" altLang="cs-CZ" sz="2000" dirty="0" err="1">
                <a:solidFill>
                  <a:srgbClr val="213F64"/>
                </a:solidFill>
                <a:ea typeface="ＭＳ Ｐゴシック" pitchFamily="34" charset="-128"/>
              </a:rPr>
              <a:t>info</a:t>
            </a:r>
            <a:r>
              <a:rPr lang="cs-CZ" altLang="cs-CZ" sz="2000" dirty="0">
                <a:solidFill>
                  <a:srgbClr val="213F64"/>
                </a:solidFill>
                <a:ea typeface="ＭＳ Ｐゴシック" pitchFamily="34" charset="-128"/>
              </a:rPr>
              <a:t>@</a:t>
            </a:r>
            <a:r>
              <a:rPr lang="cs-CZ" altLang="cs-CZ" sz="2000" dirty="0" err="1">
                <a:solidFill>
                  <a:srgbClr val="213F64"/>
                </a:solidFill>
                <a:ea typeface="ＭＳ Ｐゴシック" pitchFamily="34" charset="-128"/>
              </a:rPr>
              <a:t>daad.cz</a:t>
            </a:r>
            <a:endParaRPr lang="cs-CZ" altLang="cs-CZ" sz="2000" dirty="0">
              <a:solidFill>
                <a:srgbClr val="213F64"/>
              </a:solidFill>
              <a:ea typeface="ＭＳ Ｐゴシック" pitchFamily="34" charset="-128"/>
            </a:endParaRPr>
          </a:p>
          <a:p>
            <a:r>
              <a:rPr lang="cs-CZ" altLang="cs-CZ" sz="2000" dirty="0">
                <a:solidFill>
                  <a:srgbClr val="213F64"/>
                </a:solidFill>
                <a:ea typeface="ＭＳ Ｐゴシック" pitchFamily="34" charset="-128"/>
              </a:rPr>
              <a:t>web:	</a:t>
            </a:r>
            <a:r>
              <a:rPr lang="cs-CZ" altLang="cs-CZ" sz="2000" dirty="0" smtClean="0">
                <a:solidFill>
                  <a:srgbClr val="213F64"/>
                </a:solidFill>
                <a:ea typeface="ＭＳ Ｐゴシック" pitchFamily="34" charset="-128"/>
                <a:hlinkClick r:id="rId3"/>
              </a:rPr>
              <a:t>www.</a:t>
            </a:r>
            <a:r>
              <a:rPr lang="cs-CZ" altLang="cs-CZ" sz="2000" dirty="0" err="1" smtClean="0">
                <a:solidFill>
                  <a:srgbClr val="213F64"/>
                </a:solidFill>
                <a:ea typeface="ＭＳ Ｐゴシック" pitchFamily="34" charset="-128"/>
                <a:hlinkClick r:id="rId3"/>
              </a:rPr>
              <a:t>daad.cz</a:t>
            </a:r>
            <a:endParaRPr lang="cs-CZ" altLang="cs-CZ" sz="2000" dirty="0" smtClean="0">
              <a:solidFill>
                <a:srgbClr val="213F64"/>
              </a:solidFill>
              <a:ea typeface="ＭＳ Ｐゴシック" pitchFamily="34" charset="-128"/>
            </a:endParaRPr>
          </a:p>
          <a:p>
            <a:r>
              <a:rPr lang="cs-CZ" altLang="cs-CZ" sz="1400" dirty="0" smtClean="0">
                <a:solidFill>
                  <a:srgbClr val="213F64"/>
                </a:solidFill>
                <a:ea typeface="ＭＳ Ｐゴシック" pitchFamily="34" charset="-128"/>
              </a:rPr>
              <a:t>https://www.facebook.com/DAADCeskaRepublika</a:t>
            </a:r>
            <a:endParaRPr lang="cs-CZ" altLang="cs-CZ" sz="1400" dirty="0">
              <a:solidFill>
                <a:srgbClr val="213F64"/>
              </a:solidFill>
              <a:ea typeface="ＭＳ Ｐゴシック" pitchFamily="34" charset="-128"/>
            </a:endParaRPr>
          </a:p>
        </p:txBody>
      </p:sp>
      <p:pic>
        <p:nvPicPr>
          <p:cNvPr id="27654" name="Inhaltsplatzhalter 8" descr="GI2.jpg"/>
          <p:cNvPicPr>
            <a:picLocks noChangeAspect="1"/>
          </p:cNvPicPr>
          <p:nvPr/>
        </p:nvPicPr>
        <p:blipFill>
          <a:blip r:embed="rId4"/>
          <a:srcRect l="9154" r="10925" b="13730"/>
          <a:stretch>
            <a:fillRect/>
          </a:stretch>
        </p:blipFill>
        <p:spPr bwMode="auto">
          <a:xfrm>
            <a:off x="4725988" y="566738"/>
            <a:ext cx="4371975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itel 1"/>
          <p:cNvSpPr txBox="1">
            <a:spLocks/>
          </p:cNvSpPr>
          <p:nvPr/>
        </p:nvSpPr>
        <p:spPr bwMode="auto">
          <a:xfrm>
            <a:off x="357188" y="566738"/>
            <a:ext cx="791686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de-DE" altLang="cs-CZ" sz="3200" b="1">
                <a:ea typeface="ＭＳ Ｐゴシック" pitchFamily="34" charset="-128"/>
              </a:rPr>
              <a:t>D</a:t>
            </a:r>
            <a:r>
              <a:rPr lang="cs-CZ" altLang="cs-CZ" sz="3200" b="1">
                <a:ea typeface="ＭＳ Ｐゴシック" pitchFamily="34" charset="-128"/>
              </a:rPr>
              <a:t>ěkuj</a:t>
            </a:r>
            <a:r>
              <a:rPr lang="de-DE" altLang="cs-CZ" sz="3200" b="1">
                <a:ea typeface="ＭＳ Ｐゴシック" pitchFamily="34" charset="-128"/>
              </a:rPr>
              <a:t>eme</a:t>
            </a:r>
            <a:r>
              <a:rPr lang="cs-CZ" altLang="cs-CZ" sz="3200" b="1">
                <a:ea typeface="ＭＳ Ｐゴシック" pitchFamily="34" charset="-128"/>
              </a:rPr>
              <a:t> </a:t>
            </a:r>
            <a:r>
              <a:rPr lang="de-DE" altLang="cs-CZ" sz="3200" b="1">
                <a:ea typeface="ＭＳ Ｐゴシック" pitchFamily="34" charset="-128"/>
              </a:rPr>
              <a:t>Vám</a:t>
            </a:r>
          </a:p>
          <a:p>
            <a:pPr defTabSz="914400">
              <a:lnSpc>
                <a:spcPct val="115000"/>
              </a:lnSpc>
            </a:pPr>
            <a:r>
              <a:rPr lang="de-DE" altLang="cs-CZ" sz="3200" b="1">
                <a:ea typeface="ＭＳ Ｐゴシック" pitchFamily="34" charset="-128"/>
              </a:rPr>
              <a:t>z</a:t>
            </a:r>
            <a:r>
              <a:rPr lang="cs-CZ" altLang="cs-CZ" sz="3200" b="1">
                <a:ea typeface="ＭＳ Ｐゴシック" pitchFamily="34" charset="-128"/>
              </a:rPr>
              <a:t>a </a:t>
            </a:r>
            <a:r>
              <a:rPr lang="de-DE" altLang="cs-CZ" sz="3200" b="1">
                <a:ea typeface="ＭＳ Ｐゴシック" pitchFamily="34" charset="-128"/>
              </a:rPr>
              <a:t>pozornost!</a:t>
            </a:r>
          </a:p>
        </p:txBody>
      </p:sp>
      <p:sp>
        <p:nvSpPr>
          <p:cNvPr id="20488" name="Pfeil nach rechts 4"/>
          <p:cNvSpPr>
            <a:spLocks noGrp="1" noChangeArrowheads="1"/>
          </p:cNvSpPr>
          <p:nvPr>
            <p:ph type="body" idx="1"/>
          </p:nvPr>
        </p:nvSpPr>
        <p:spPr>
          <a:xfrm>
            <a:off x="3851275" y="5359400"/>
            <a:ext cx="2351088" cy="455613"/>
          </a:xfrm>
          <a:prstGeom prst="rightArrow">
            <a:avLst>
              <a:gd name="adj1" fmla="val 50000"/>
              <a:gd name="adj2" fmla="val 179965"/>
            </a:avLst>
          </a:prstGeom>
          <a:solidFill>
            <a:srgbClr val="CC3300"/>
          </a:solidFill>
          <a:ln w="22225" algn="ctr">
            <a:solidFill>
              <a:srgbClr val="FFCC00"/>
            </a:solidFill>
            <a:round/>
            <a:tailEnd type="triangle" w="med" len="med"/>
          </a:ln>
        </p:spPr>
        <p:txBody>
          <a:bodyPr wrap="none" anchor="ctr"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  <a:ea typeface="ＭＳ Ｐゴシック" pitchFamily="34" charset="-128"/>
              </a:rPr>
              <a:t>IC DAAD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5123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5124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406400"/>
          </a:xfrm>
        </p:spPr>
        <p:txBody>
          <a:bodyPr/>
          <a:lstStyle/>
          <a:p>
            <a:pPr eaLnBrk="1" hangingPunct="1"/>
            <a:r>
              <a:rPr lang="cs-CZ" altLang="cs-CZ" sz="1600" smtClean="0">
                <a:solidFill>
                  <a:schemeClr val="bg1"/>
                </a:solidFill>
                <a:ea typeface="ＭＳ Ｐゴシック" pitchFamily="34" charset="-128"/>
              </a:rPr>
              <a:t>Německá akademická výměnná služba</a:t>
            </a:r>
            <a:endParaRPr lang="de-DE" altLang="cs-CZ" sz="3200" smtClean="0">
              <a:ea typeface="ＭＳ Ｐゴシック" pitchFamily="34" charset="-128"/>
            </a:endParaRPr>
          </a:p>
        </p:txBody>
      </p:sp>
      <p:sp>
        <p:nvSpPr>
          <p:cNvPr id="4101" name="Inhaltsplatzhalter 2"/>
          <p:cNvSpPr>
            <a:spLocks noGrp="1"/>
          </p:cNvSpPr>
          <p:nvPr>
            <p:ph idx="4294967295"/>
          </p:nvPr>
        </p:nvSpPr>
        <p:spPr>
          <a:xfrm>
            <a:off x="533400" y="2025650"/>
            <a:ext cx="7923213" cy="41148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Výhody doktorského studia v Německu</a:t>
            </a:r>
          </a:p>
          <a:p>
            <a:pPr marL="809625" lvl="1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1900" smtClean="0">
                <a:ea typeface="ＭＳ Ｐゴシック" pitchFamily="34" charset="-128"/>
              </a:rPr>
              <a:t>Vysoká kvalita výzkumu: prestiž německého doktorátu ve světě</a:t>
            </a:r>
          </a:p>
          <a:p>
            <a:pPr marL="809625" lvl="1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1900" smtClean="0">
                <a:ea typeface="ＭＳ Ｐゴシック" pitchFamily="34" charset="-128"/>
              </a:rPr>
              <a:t>Velké množství kvalitních institucí: 140 vysokých škol má právo udělovat doktorát</a:t>
            </a:r>
          </a:p>
          <a:p>
            <a:pPr marL="809625" lvl="1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1900" smtClean="0">
                <a:ea typeface="ＭＳ Ｐゴシック" pitchFamily="34" charset="-128"/>
              </a:rPr>
              <a:t>Široký výběr oborů a předmětů</a:t>
            </a:r>
          </a:p>
          <a:p>
            <a:pPr marL="809625" lvl="1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1900" smtClean="0">
                <a:ea typeface="ＭＳ Ｐゴシック" pitchFamily="34" charset="-128"/>
              </a:rPr>
              <a:t>Úzká spolupráce univerzit s jinými výzkumnými organizacemi         a se soukromými firmami</a:t>
            </a:r>
          </a:p>
          <a:p>
            <a:pPr marL="809625" lvl="1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1900" smtClean="0">
                <a:ea typeface="ＭＳ Ｐゴシック" pitchFamily="34" charset="-128"/>
              </a:rPr>
              <a:t>Mezinárodní prostředí: 17 000 zahraničních studentů                    v doktorských programech </a:t>
            </a:r>
          </a:p>
        </p:txBody>
      </p:sp>
      <p:pic>
        <p:nvPicPr>
          <p:cNvPr id="5126" name="Bild 13" descr="DAAD Logo 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1487488"/>
            <a:ext cx="3606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Bild 25" descr="Drei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4114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itel 1"/>
          <p:cNvSpPr txBox="1">
            <a:spLocks/>
          </p:cNvSpPr>
          <p:nvPr/>
        </p:nvSpPr>
        <p:spPr bwMode="auto">
          <a:xfrm>
            <a:off x="533400" y="6858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3200" b="1">
                <a:ea typeface="ＭＳ Ｐゴシック" pitchFamily="34" charset="-128"/>
              </a:rPr>
              <a:t>Proč v Německu</a:t>
            </a:r>
            <a:r>
              <a:rPr lang="de-DE" altLang="cs-CZ" sz="3200" b="1">
                <a:ea typeface="ＭＳ Ｐゴシック" pitchFamily="34" charset="-128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6147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6148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406400"/>
          </a:xfrm>
        </p:spPr>
        <p:txBody>
          <a:bodyPr/>
          <a:lstStyle/>
          <a:p>
            <a:pPr eaLnBrk="1" hangingPunct="1"/>
            <a:r>
              <a:rPr lang="cs-CZ" altLang="cs-CZ" sz="1600" smtClean="0">
                <a:solidFill>
                  <a:schemeClr val="bg1"/>
                </a:solidFill>
                <a:ea typeface="ＭＳ Ｐゴシック" pitchFamily="34" charset="-128"/>
              </a:rPr>
              <a:t>Německá akademická výměnná služba</a:t>
            </a:r>
            <a:endParaRPr lang="de-DE" altLang="cs-CZ" sz="3200" smtClean="0">
              <a:ea typeface="ＭＳ Ｐゴシック" pitchFamily="34" charset="-128"/>
            </a:endParaRPr>
          </a:p>
        </p:txBody>
      </p:sp>
      <p:sp>
        <p:nvSpPr>
          <p:cNvPr id="4101" name="Inhaltsplatzhalter 2"/>
          <p:cNvSpPr>
            <a:spLocks noGrp="1"/>
          </p:cNvSpPr>
          <p:nvPr>
            <p:ph idx="4294967295"/>
          </p:nvPr>
        </p:nvSpPr>
        <p:spPr>
          <a:xfrm>
            <a:off x="552450" y="2025650"/>
            <a:ext cx="8104188" cy="41148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dirty="0" smtClean="0">
                <a:solidFill>
                  <a:schemeClr val="tx1"/>
                </a:solidFill>
                <a:ea typeface="ＭＳ Ｐゴシック" pitchFamily="34" charset="-128"/>
              </a:rPr>
              <a:t>V Německu existují k doktorátu dvě základní cesty: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1900" dirty="0" smtClean="0">
                <a:ea typeface="ＭＳ Ｐゴシック" pitchFamily="34" charset="-128"/>
              </a:rPr>
              <a:t>Tradi</a:t>
            </a:r>
            <a:r>
              <a:rPr lang="cs-CZ" altLang="cs-CZ" sz="1900" dirty="0" smtClean="0">
                <a:solidFill>
                  <a:srgbClr val="0060AF"/>
                </a:solidFill>
                <a:ea typeface="ＭＳ Ｐゴシック" pitchFamily="34" charset="-128"/>
              </a:rPr>
              <a:t>ční individuální doktorát: </a:t>
            </a:r>
          </a:p>
          <a:p>
            <a:pPr marL="1009650" lvl="2" indent="-457200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cs-CZ" dirty="0" smtClean="0">
                <a:ea typeface="ＭＳ Ｐゴシック" pitchFamily="34" charset="-128"/>
              </a:rPr>
              <a:t>u jednoho profesora (</a:t>
            </a:r>
            <a:r>
              <a:rPr lang="cs-CZ" altLang="cs-CZ" dirty="0" err="1" smtClean="0">
                <a:ea typeface="ＭＳ Ｐゴシック" pitchFamily="34" charset="-128"/>
              </a:rPr>
              <a:t>Doktorvater</a:t>
            </a:r>
            <a:r>
              <a:rPr lang="cs-CZ" altLang="cs-CZ" dirty="0" smtClean="0">
                <a:ea typeface="ＭＳ Ｐゴシック" pitchFamily="34" charset="-128"/>
              </a:rPr>
              <a:t>/</a:t>
            </a:r>
            <a:r>
              <a:rPr lang="cs-CZ" altLang="cs-CZ" dirty="0" err="1" smtClean="0">
                <a:ea typeface="ＭＳ Ｐゴシック" pitchFamily="34" charset="-128"/>
              </a:rPr>
              <a:t>Doktormutter</a:t>
            </a:r>
            <a:r>
              <a:rPr lang="cs-CZ" altLang="cs-CZ" dirty="0" smtClean="0">
                <a:ea typeface="ＭＳ Ｐゴシック" pitchFamily="34" charset="-128"/>
              </a:rPr>
              <a:t>)</a:t>
            </a:r>
          </a:p>
          <a:p>
            <a:pPr marL="1009650" lvl="2" indent="-457200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cs-CZ" dirty="0" smtClean="0">
                <a:ea typeface="ＭＳ Ｐゴシック" pitchFamily="34" charset="-128"/>
              </a:rPr>
              <a:t>bez předepsaného studijního plánu; bez povinné návštěvy předmětů</a:t>
            </a:r>
          </a:p>
          <a:p>
            <a:pPr marL="1009650" lvl="2" indent="-457200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cs-CZ" dirty="0" smtClean="0">
                <a:ea typeface="ＭＳ Ｐゴシック" pitchFamily="34" charset="-128"/>
              </a:rPr>
              <a:t>individuální samostatná práce na disertaci</a:t>
            </a:r>
          </a:p>
          <a:p>
            <a:pPr marL="809625" lvl="1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1900" b="1" dirty="0" smtClean="0">
                <a:solidFill>
                  <a:srgbClr val="0060AF"/>
                </a:solidFill>
                <a:ea typeface="ＭＳ Ｐゴシック" pitchFamily="34" charset="-128"/>
              </a:rPr>
              <a:t>Strukturovaný doktorský program </a:t>
            </a:r>
            <a:r>
              <a:rPr lang="cs-CZ" altLang="cs-CZ" sz="1400" b="1" dirty="0" smtClean="0">
                <a:ea typeface="ＭＳ Ｐゴシック" pitchFamily="34" charset="-128"/>
              </a:rPr>
              <a:t>(</a:t>
            </a:r>
            <a:r>
              <a:rPr lang="cs-CZ" altLang="cs-CZ" sz="1400" b="1" dirty="0" err="1" smtClean="0">
                <a:ea typeface="ＭＳ Ｐゴシック" pitchFamily="34" charset="-128"/>
              </a:rPr>
              <a:t>Graduiertenschule</a:t>
            </a:r>
            <a:r>
              <a:rPr lang="cs-CZ" altLang="cs-CZ" sz="1400" b="1" dirty="0" smtClean="0">
                <a:ea typeface="ＭＳ Ｐゴシック" pitchFamily="34" charset="-128"/>
              </a:rPr>
              <a:t>, </a:t>
            </a:r>
            <a:r>
              <a:rPr lang="cs-CZ" altLang="cs-CZ" sz="1400" b="1" dirty="0" err="1" smtClean="0">
                <a:ea typeface="ＭＳ Ｐゴシック" pitchFamily="34" charset="-128"/>
              </a:rPr>
              <a:t>Graduiertenkolleg</a:t>
            </a:r>
            <a:r>
              <a:rPr lang="cs-CZ" altLang="cs-CZ" sz="1400" b="1" dirty="0" smtClean="0">
                <a:ea typeface="ＭＳ Ｐゴシック" pitchFamily="34" charset="-128"/>
              </a:rPr>
              <a:t>)</a:t>
            </a:r>
          </a:p>
          <a:p>
            <a:pPr marL="1009650" lvl="2" indent="-457200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cs-CZ" dirty="0" smtClean="0">
                <a:ea typeface="ＭＳ Ｐゴシック" pitchFamily="34" charset="-128"/>
              </a:rPr>
              <a:t>ve výzkumném týmu (vedený více badateli)</a:t>
            </a:r>
          </a:p>
          <a:p>
            <a:pPr marL="1009650" lvl="2" indent="-457200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cs-CZ" altLang="cs-CZ" dirty="0" smtClean="0">
                <a:ea typeface="ＭＳ Ｐゴシック" pitchFamily="34" charset="-128"/>
              </a:rPr>
              <a:t>strukturovaný studijní plán; pravidelné prezentace výsledků a diskuze o nich; povinná návštěva předepsaných předmětů</a:t>
            </a:r>
          </a:p>
        </p:txBody>
      </p:sp>
      <p:pic>
        <p:nvPicPr>
          <p:cNvPr id="6150" name="Bild 13" descr="DAAD Logo 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1487488"/>
            <a:ext cx="3606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Bild 25" descr="Drei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4114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itel 1"/>
          <p:cNvSpPr txBox="1">
            <a:spLocks/>
          </p:cNvSpPr>
          <p:nvPr/>
        </p:nvSpPr>
        <p:spPr bwMode="auto">
          <a:xfrm>
            <a:off x="533400" y="6858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3200" b="1">
                <a:ea typeface="ＭＳ Ｐゴシック" pitchFamily="34" charset="-128"/>
              </a:rPr>
              <a:t>Jak na doktorát</a:t>
            </a:r>
            <a:r>
              <a:rPr lang="de-DE" altLang="cs-CZ" sz="3200" b="1">
                <a:ea typeface="ＭＳ Ｐゴシック" pitchFamily="34" charset="-128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7171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7172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406400"/>
          </a:xfrm>
        </p:spPr>
        <p:txBody>
          <a:bodyPr/>
          <a:lstStyle/>
          <a:p>
            <a:pPr eaLnBrk="1" hangingPunct="1"/>
            <a:r>
              <a:rPr lang="cs-CZ" altLang="cs-CZ" sz="1600" smtClean="0">
                <a:solidFill>
                  <a:schemeClr val="bg1"/>
                </a:solidFill>
                <a:ea typeface="ＭＳ Ｐゴシック" pitchFamily="34" charset="-128"/>
              </a:rPr>
              <a:t>Německá akademická výměnná služba</a:t>
            </a:r>
            <a:endParaRPr lang="de-DE" altLang="cs-CZ" sz="3200" smtClean="0">
              <a:ea typeface="ＭＳ Ｐゴシック" pitchFamily="34" charset="-128"/>
            </a:endParaRPr>
          </a:p>
        </p:txBody>
      </p:sp>
      <p:sp>
        <p:nvSpPr>
          <p:cNvPr id="7173" name="Inhaltsplatzhalter 2"/>
          <p:cNvSpPr>
            <a:spLocks noGrp="1"/>
          </p:cNvSpPr>
          <p:nvPr>
            <p:ph idx="4294967295"/>
          </p:nvPr>
        </p:nvSpPr>
        <p:spPr>
          <a:xfrm>
            <a:off x="552450" y="1778000"/>
            <a:ext cx="7923213" cy="436245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Výhody a nevýhody jednotlivých přístupů:</a:t>
            </a:r>
          </a:p>
        </p:txBody>
      </p:sp>
      <p:pic>
        <p:nvPicPr>
          <p:cNvPr id="7174" name="Bild 13" descr="DAAD Logo 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1487488"/>
            <a:ext cx="3606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itel 1"/>
          <p:cNvSpPr txBox="1">
            <a:spLocks/>
          </p:cNvSpPr>
          <p:nvPr/>
        </p:nvSpPr>
        <p:spPr bwMode="auto">
          <a:xfrm>
            <a:off x="533400" y="685800"/>
            <a:ext cx="79168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3200" b="1">
                <a:ea typeface="ＭＳ Ｐゴシック" pitchFamily="34" charset="-128"/>
              </a:rPr>
              <a:t>Jak na doktorát</a:t>
            </a:r>
            <a:r>
              <a:rPr lang="de-DE" altLang="cs-CZ" sz="3200" b="1">
                <a:ea typeface="ＭＳ Ｐゴシック" pitchFamily="34" charset="-128"/>
              </a:rPr>
              <a:t>?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768350" y="2344738"/>
          <a:ext cx="7878762" cy="374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128"/>
                <a:gridCol w="3083958"/>
                <a:gridCol w="3481676"/>
              </a:tblGrid>
              <a:tr h="387309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3" marR="91433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individuální</a:t>
                      </a:r>
                      <a:r>
                        <a:rPr lang="cs-CZ" sz="1800" baseline="0" dirty="0" smtClean="0"/>
                        <a:t> přístup</a:t>
                      </a:r>
                      <a:endParaRPr lang="de-DE" sz="1800" dirty="0"/>
                    </a:p>
                  </a:txBody>
                  <a:tcPr marL="91433" marR="91433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strukturováný</a:t>
                      </a:r>
                      <a:r>
                        <a:rPr lang="cs-CZ" sz="1800" baseline="0" dirty="0" smtClean="0"/>
                        <a:t> přístup</a:t>
                      </a:r>
                      <a:endParaRPr lang="de-DE" sz="1800" dirty="0"/>
                    </a:p>
                  </a:txBody>
                  <a:tcPr marL="91433" marR="91433" marT="45739" marB="45739"/>
                </a:tc>
              </a:tr>
              <a:tr h="173944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výhody</a:t>
                      </a:r>
                      <a:endParaRPr lang="de-DE" sz="1800" dirty="0"/>
                    </a:p>
                  </a:txBody>
                  <a:tcPr marL="91433" marR="91433" marT="45739" marB="45739" anchor="ctr">
                    <a:solidFill>
                      <a:srgbClr val="3FF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marL="91433" marR="91433" marT="45739" marB="45739">
                    <a:solidFill>
                      <a:srgbClr val="3FF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marL="91433" marR="91433" marT="45739" marB="45739">
                    <a:solidFill>
                      <a:srgbClr val="3FFF64"/>
                    </a:solidFill>
                  </a:tcPr>
                </a:tc>
              </a:tr>
              <a:tr h="161976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nevýhody</a:t>
                      </a:r>
                      <a:endParaRPr lang="de-DE" sz="1800" dirty="0"/>
                    </a:p>
                  </a:txBody>
                  <a:tcPr marL="91433" marR="91433" marT="45739" marB="45739" anchor="ctr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3" marR="91433" marT="45739" marB="45739"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300" dirty="0"/>
                    </a:p>
                  </a:txBody>
                  <a:tcPr marL="91433" marR="91433" marT="45739" marB="45739">
                    <a:solidFill>
                      <a:srgbClr val="FF7171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068513" y="2957887"/>
            <a:ext cx="29765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 dirty="0"/>
              <a:t>Vysoká míra svobody a osobní iniciativy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068513" y="3878263"/>
            <a:ext cx="29765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/>
              <a:t>Vhodné pro doktorát u jednoho profesora (experta / specialisty)</a:t>
            </a:r>
            <a:endParaRPr lang="de-DE" altLang="cs-CZ" sz="1300"/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2068513" y="3440113"/>
            <a:ext cx="29765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 dirty="0"/>
              <a:t>Vlastní výběr tématu, přístupu</a:t>
            </a:r>
            <a:endParaRPr lang="de-DE" altLang="cs-CZ" sz="1300" dirty="0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087563" y="4622863"/>
            <a:ext cx="29765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 dirty="0"/>
              <a:t>najít profesora může být obtížné</a:t>
            </a:r>
            <a:endParaRPr lang="de-DE" altLang="cs-CZ" sz="1300" dirty="0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090738" y="4883150"/>
            <a:ext cx="29781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 dirty="0"/>
              <a:t>Studium trvá většinou déle</a:t>
            </a:r>
            <a:endParaRPr lang="de-DE" altLang="cs-CZ" sz="1300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090738" y="5165725"/>
            <a:ext cx="29781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/>
              <a:t>často velmi specifické téma</a:t>
            </a:r>
            <a:endParaRPr lang="de-DE" altLang="cs-CZ" sz="1300"/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2090738" y="5467350"/>
            <a:ext cx="2978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/>
              <a:t>doktorand je odkázán pouze sám na sebe (i ve věci financování)</a:t>
            </a:r>
            <a:endParaRPr lang="de-DE" altLang="cs-CZ" sz="1300"/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168900" y="3240088"/>
            <a:ext cx="3163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/>
              <a:t>V programu působí více profesor</a:t>
            </a:r>
            <a:r>
              <a:rPr lang="cs-CZ" altLang="cs-CZ" sz="1400"/>
              <a:t>ů</a:t>
            </a:r>
            <a:endParaRPr lang="de-DE" altLang="cs-CZ" sz="1200"/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5168900" y="3562413"/>
            <a:ext cx="3154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 dirty="0"/>
              <a:t>Důraz na práci v týmu, možnost diskuze a výměny názorů</a:t>
            </a:r>
            <a:endParaRPr lang="de-DE" altLang="cs-CZ" sz="1300" dirty="0"/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5168900" y="3995738"/>
            <a:ext cx="3163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/>
              <a:t>Finanční podpora je často součástí programu</a:t>
            </a:r>
            <a:endParaRPr lang="de-DE" altLang="cs-CZ" sz="1300"/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5168900" y="2911850"/>
            <a:ext cx="31575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300" dirty="0"/>
              <a:t>Lze absolvovat rychleji (3 roky)</a:t>
            </a:r>
            <a:endParaRPr lang="de-DE" altLang="cs-CZ" sz="1300" dirty="0"/>
          </a:p>
        </p:txBody>
      </p:sp>
      <p:sp>
        <p:nvSpPr>
          <p:cNvPr id="21" name="Obdélník 20"/>
          <p:cNvSpPr/>
          <p:nvPr/>
        </p:nvSpPr>
        <p:spPr>
          <a:xfrm>
            <a:off x="5262646" y="4601303"/>
            <a:ext cx="30701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1300" dirty="0">
                <a:solidFill>
                  <a:prstClr val="black"/>
                </a:solidFill>
                <a:latin typeface="Arial"/>
                <a:cs typeface="+mn-cs"/>
              </a:rPr>
              <a:t>Složitý proces výběru a přijímacího řízení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262646" y="5093746"/>
            <a:ext cx="173477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1300" dirty="0">
                <a:solidFill>
                  <a:prstClr val="black"/>
                </a:solidFill>
                <a:latin typeface="Arial"/>
                <a:cs typeface="+mn-cs"/>
              </a:rPr>
              <a:t>Náročný časový plán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262646" y="5386134"/>
            <a:ext cx="338446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1300" dirty="0">
                <a:solidFill>
                  <a:prstClr val="black"/>
                </a:solidFill>
                <a:latin typeface="Arial"/>
                <a:cs typeface="+mn-cs"/>
              </a:rPr>
              <a:t>Volba předmětů je omezená – musí           zapadat do tematiky celého doktorského programu</a:t>
            </a:r>
            <a:endParaRPr lang="de-DE" sz="130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8195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8196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406400"/>
          </a:xfrm>
        </p:spPr>
        <p:txBody>
          <a:bodyPr/>
          <a:lstStyle/>
          <a:p>
            <a:pPr eaLnBrk="1" hangingPunct="1"/>
            <a:r>
              <a:rPr lang="cs-CZ" altLang="cs-CZ" sz="1600" smtClean="0">
                <a:solidFill>
                  <a:schemeClr val="bg1"/>
                </a:solidFill>
                <a:ea typeface="ＭＳ Ｐゴシック" pitchFamily="34" charset="-128"/>
              </a:rPr>
              <a:t>Německá akademická výměnná služba</a:t>
            </a:r>
            <a:endParaRPr lang="de-DE" altLang="cs-CZ" sz="3200" smtClean="0">
              <a:ea typeface="ＭＳ Ｐゴシック" pitchFamily="34" charset="-128"/>
            </a:endParaRPr>
          </a:p>
        </p:txBody>
      </p:sp>
      <p:sp>
        <p:nvSpPr>
          <p:cNvPr id="8197" name="Inhaltsplatzhalter 2"/>
          <p:cNvSpPr>
            <a:spLocks noGrp="1"/>
          </p:cNvSpPr>
          <p:nvPr>
            <p:ph idx="4294967295"/>
          </p:nvPr>
        </p:nvSpPr>
        <p:spPr>
          <a:xfrm>
            <a:off x="552450" y="2025650"/>
            <a:ext cx="7923213" cy="41148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Instituce, kde lze doktorát získat :</a:t>
            </a:r>
          </a:p>
          <a:p>
            <a:pPr marL="809625" lvl="1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smtClean="0">
                <a:ea typeface="ＭＳ Ｐゴシック" pitchFamily="34" charset="-128"/>
              </a:rPr>
              <a:t>Veřejné univerzity (včetně technických univerzit) </a:t>
            </a:r>
          </a:p>
          <a:p>
            <a:pPr marL="809625" lvl="1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smtClean="0">
                <a:ea typeface="ＭＳ Ｐゴシック" pitchFamily="34" charset="-128"/>
              </a:rPr>
              <a:t>Církevní a soukromé univerzity</a:t>
            </a:r>
          </a:p>
          <a:p>
            <a:pPr marL="809625" lvl="1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smtClean="0">
                <a:ea typeface="ＭＳ Ｐゴシック" pitchFamily="34" charset="-128"/>
              </a:rPr>
              <a:t>Jiné instituce: výzkumné organizace jako Max Planck Institut, Fraunhofer Gesellschaft, Leibniz Gesellschaft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3200" smtClean="0">
                <a:solidFill>
                  <a:schemeClr val="tx1"/>
                </a:solidFill>
                <a:ea typeface="ＭＳ Ｐゴシック" pitchFamily="34" charset="-128"/>
              </a:rPr>
              <a:t>Pozor</a:t>
            </a:r>
            <a:r>
              <a:rPr lang="de-DE" altLang="cs-CZ" sz="3200" smtClean="0">
                <a:solidFill>
                  <a:schemeClr val="tx1"/>
                </a:solidFill>
                <a:ea typeface="ＭＳ Ｐゴシック" pitchFamily="34" charset="-128"/>
              </a:rPr>
              <a:t>:</a:t>
            </a:r>
            <a:r>
              <a:rPr lang="cs-CZ" altLang="cs-CZ" sz="320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de-DE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v </a:t>
            </a: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Německu je rozdíl mezi univerzitami a vysokými školami odbornými (FH): </a:t>
            </a:r>
            <a:r>
              <a:rPr lang="cs-CZ" altLang="cs-CZ" sz="2300" smtClean="0">
                <a:solidFill>
                  <a:srgbClr val="FF0000"/>
                </a:solidFill>
                <a:ea typeface="ＭＳ Ｐゴシック" pitchFamily="34" charset="-128"/>
              </a:rPr>
              <a:t>Vysoké školy odborné nemají právo udělovat doktorát!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endParaRPr lang="cs-CZ" altLang="cs-CZ" sz="2300" b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8198" name="Bild 13" descr="DAAD Logo 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1487488"/>
            <a:ext cx="3606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Bild 25" descr="Drei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4114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itel 1"/>
          <p:cNvSpPr txBox="1">
            <a:spLocks/>
          </p:cNvSpPr>
          <p:nvPr/>
        </p:nvSpPr>
        <p:spPr bwMode="auto">
          <a:xfrm>
            <a:off x="533400" y="6858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3200" b="1" dirty="0">
                <a:ea typeface="ＭＳ Ｐゴシック" pitchFamily="34" charset="-128"/>
              </a:rPr>
              <a:t>Jak vybrat místo </a:t>
            </a:r>
            <a:endParaRPr lang="cs-CZ" altLang="cs-CZ" sz="3200" b="1" dirty="0" smtClean="0">
              <a:ea typeface="ＭＳ Ｐゴシック" pitchFamily="34" charset="-128"/>
            </a:endParaRPr>
          </a:p>
          <a:p>
            <a:pPr defTabSz="914400">
              <a:lnSpc>
                <a:spcPct val="115000"/>
              </a:lnSpc>
            </a:pPr>
            <a:r>
              <a:rPr lang="cs-CZ" altLang="cs-CZ" sz="3200" b="1" dirty="0" smtClean="0">
                <a:ea typeface="ＭＳ Ｐゴシック" pitchFamily="34" charset="-128"/>
              </a:rPr>
              <a:t>studia </a:t>
            </a:r>
            <a:r>
              <a:rPr lang="cs-CZ" altLang="cs-CZ" sz="3200" b="1" dirty="0">
                <a:ea typeface="ＭＳ Ｐゴシック" pitchFamily="34" charset="-128"/>
              </a:rPr>
              <a:t>/ výzkumu?</a:t>
            </a:r>
            <a:endParaRPr lang="de-DE" altLang="cs-CZ" sz="3200" b="1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lnSpc>
                <a:spcPct val="115000"/>
              </a:lnSpc>
            </a:pPr>
            <a:r>
              <a:rPr lang="cs-CZ" altLang="cs-CZ" dirty="0" smtClean="0">
                <a:ea typeface="ＭＳ Ｐゴシック" pitchFamily="34" charset="-128"/>
              </a:rPr>
              <a:t>Jak vybrat místo studia / výzkumu?</a:t>
            </a:r>
            <a:endParaRPr lang="de-DE" altLang="cs-CZ" dirty="0"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7753FE2-AC25-4AE9-AE48-CBCE14F77CB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9220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225" y="865188"/>
            <a:ext cx="44418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1876425" y="865188"/>
            <a:ext cx="1081088" cy="9398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Jak financovat doktorské studium v Německu?</a:t>
            </a:r>
            <a:endParaRPr lang="de-DE" altLang="cs-CZ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60363" y="1439863"/>
            <a:ext cx="8423275" cy="4581525"/>
          </a:xfrm>
        </p:spPr>
        <p:txBody>
          <a:bodyPr/>
          <a:lstStyle/>
          <a:p>
            <a:r>
              <a:rPr lang="cs-CZ" altLang="cs-CZ" smtClean="0"/>
              <a:t>Kolik doktorské studium v Německu stojí?</a:t>
            </a:r>
          </a:p>
          <a:p>
            <a:pPr lvl="1"/>
            <a:r>
              <a:rPr lang="cs-CZ" altLang="cs-CZ" sz="1800" smtClean="0"/>
              <a:t>Doktorské studium se neplatí (prvních 6 semestrů</a:t>
            </a:r>
            <a:r>
              <a:rPr lang="de-DE" altLang="cs-CZ" sz="1800" smtClean="0"/>
              <a:t> bez studijn</a:t>
            </a:r>
            <a:r>
              <a:rPr lang="cs-CZ" altLang="cs-CZ" sz="1800" smtClean="0"/>
              <a:t>ích poplatků)</a:t>
            </a:r>
          </a:p>
          <a:p>
            <a:pPr lvl="1"/>
            <a:r>
              <a:rPr lang="cs-CZ" altLang="cs-CZ" sz="1800" smtClean="0"/>
              <a:t>Platí se administrativní poplatky (50 – 250 </a:t>
            </a:r>
            <a:r>
              <a:rPr lang="de-DE" altLang="cs-CZ" sz="1800" smtClean="0"/>
              <a:t>€</a:t>
            </a:r>
            <a:r>
              <a:rPr lang="cs-CZ" altLang="cs-CZ" sz="1800" smtClean="0"/>
              <a:t>/semestr)</a:t>
            </a:r>
          </a:p>
          <a:p>
            <a:pPr lvl="1"/>
            <a:r>
              <a:rPr lang="cs-CZ" altLang="cs-CZ" sz="1800" smtClean="0"/>
              <a:t>Životní náklady: ca. 750 </a:t>
            </a:r>
            <a:r>
              <a:rPr lang="de-DE" altLang="cs-CZ" sz="1800" smtClean="0"/>
              <a:t>€</a:t>
            </a:r>
            <a:r>
              <a:rPr lang="ru-RU" altLang="cs-CZ" sz="1800" smtClean="0"/>
              <a:t> </a:t>
            </a:r>
            <a:r>
              <a:rPr lang="cs-CZ" altLang="cs-CZ" sz="1800" smtClean="0"/>
              <a:t>měsíčně; největší položka bývá nájem - velké rozdíly v závislosti na lokalitě</a:t>
            </a:r>
          </a:p>
          <a:p>
            <a:r>
              <a:rPr lang="cs-CZ" altLang="cs-CZ" smtClean="0"/>
              <a:t>Jak lze doktorské studium financovat?</a:t>
            </a:r>
          </a:p>
          <a:p>
            <a:pPr lvl="1"/>
            <a:r>
              <a:rPr lang="cs-CZ" altLang="cs-CZ" sz="1800" smtClean="0"/>
              <a:t>Pracovní místo na univerzitě (na katedře nebo v rámci grantu)</a:t>
            </a:r>
          </a:p>
          <a:p>
            <a:pPr lvl="1"/>
            <a:r>
              <a:rPr lang="cs-CZ" altLang="cs-CZ" sz="1800" smtClean="0"/>
              <a:t>Práce při studiu (až 20 hod. za týden)</a:t>
            </a:r>
          </a:p>
          <a:p>
            <a:pPr lvl="1"/>
            <a:r>
              <a:rPr lang="cs-CZ" altLang="cs-CZ" sz="1800" smtClean="0"/>
              <a:t>Stipendia od různých organizací (mj. DAAD)</a:t>
            </a:r>
          </a:p>
          <a:p>
            <a:pPr lvl="1"/>
            <a:r>
              <a:rPr lang="cs-CZ" altLang="cs-CZ" sz="1800" smtClean="0">
                <a:solidFill>
                  <a:srgbClr val="000000"/>
                </a:solidFill>
                <a:ea typeface="ＭＳ Ｐゴシック" pitchFamily="34" charset="-128"/>
              </a:rPr>
              <a:t>Další možnosti - centrální databáze stipendií: </a:t>
            </a:r>
            <a:r>
              <a:rPr lang="cs-CZ" altLang="cs-CZ" sz="1800" smtClean="0">
                <a:solidFill>
                  <a:srgbClr val="0060AF"/>
                </a:solidFill>
                <a:ea typeface="ＭＳ Ｐゴシック" pitchFamily="34" charset="-128"/>
                <a:hlinkClick r:id="rId2"/>
              </a:rPr>
              <a:t>www.funding-guide.de</a:t>
            </a:r>
            <a:endParaRPr lang="cs-CZ" altLang="cs-CZ" sz="1800" smtClean="0">
              <a:solidFill>
                <a:srgbClr val="0060AF"/>
              </a:solidFill>
              <a:ea typeface="ＭＳ Ｐゴシック" pitchFamily="34" charset="-128"/>
            </a:endParaRPr>
          </a:p>
          <a:p>
            <a:pPr lvl="1"/>
            <a:endParaRPr lang="cs-CZ" altLang="cs-CZ" sz="1800" smtClean="0"/>
          </a:p>
          <a:p>
            <a:endParaRPr lang="de-DE" altLang="cs-CZ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63EA1-23C7-4FAC-8178-37AC4CA49E5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5"/>
          <p:cNvSpPr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10243" name="Rectangle 65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>
              <a:ea typeface="ＭＳ Ｐゴシック" pitchFamily="34" charset="-128"/>
            </a:endParaRPr>
          </a:p>
        </p:txBody>
      </p:sp>
      <p:sp>
        <p:nvSpPr>
          <p:cNvPr id="10244" name="Titel 1"/>
          <p:cNvSpPr>
            <a:spLocks noGrp="1"/>
          </p:cNvSpPr>
          <p:nvPr>
            <p:ph type="title"/>
          </p:nvPr>
        </p:nvSpPr>
        <p:spPr>
          <a:xfrm>
            <a:off x="539750" y="279400"/>
            <a:ext cx="7916863" cy="406400"/>
          </a:xfrm>
        </p:spPr>
        <p:txBody>
          <a:bodyPr/>
          <a:lstStyle/>
          <a:p>
            <a:pPr eaLnBrk="1" hangingPunct="1"/>
            <a:r>
              <a:rPr lang="cs-CZ" altLang="cs-CZ" sz="1600" smtClean="0">
                <a:solidFill>
                  <a:schemeClr val="bg1"/>
                </a:solidFill>
                <a:ea typeface="ＭＳ Ｐゴシック" pitchFamily="34" charset="-128"/>
              </a:rPr>
              <a:t>Německá akademická výměnná služba</a:t>
            </a:r>
            <a:endParaRPr lang="de-DE" altLang="cs-CZ" sz="3200" smtClean="0">
              <a:ea typeface="ＭＳ Ｐゴシック" pitchFamily="34" charset="-128"/>
            </a:endParaRPr>
          </a:p>
        </p:txBody>
      </p:sp>
      <p:sp>
        <p:nvSpPr>
          <p:cNvPr id="10245" name="Inhaltsplatzhalter 2"/>
          <p:cNvSpPr>
            <a:spLocks noGrp="1"/>
          </p:cNvSpPr>
          <p:nvPr>
            <p:ph idx="4294967295"/>
          </p:nvPr>
        </p:nvSpPr>
        <p:spPr>
          <a:xfrm>
            <a:off x="533400" y="2025650"/>
            <a:ext cx="7923213" cy="41148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samosprávní organizace německých vysokých škol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členství: téměř 240 vysokých škol a výzkumných institucí a více než 120 studentských sdružení 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centrála v Bonnu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70 zahraničních poboček a informačních center 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481 lektorátů </a:t>
            </a:r>
          </a:p>
          <a:p>
            <a:pPr marL="457200" indent="-457200" eaLnBrk="1" hangingPunct="1">
              <a:lnSpc>
                <a:spcPct val="110000"/>
              </a:lnSpc>
              <a:spcAft>
                <a:spcPts val="1200"/>
              </a:spcAft>
            </a:pPr>
            <a:r>
              <a:rPr lang="cs-CZ" altLang="cs-CZ" sz="2300" b="0" smtClean="0">
                <a:solidFill>
                  <a:schemeClr val="tx1"/>
                </a:solidFill>
                <a:ea typeface="ＭＳ Ｐゴシック" pitchFamily="34" charset="-128"/>
              </a:rPr>
              <a:t>ročně více než 100.000 udělených stipendií</a:t>
            </a:r>
          </a:p>
        </p:txBody>
      </p:sp>
      <p:pic>
        <p:nvPicPr>
          <p:cNvPr id="10246" name="Bild 13" descr="DAAD Logo 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1487488"/>
            <a:ext cx="3606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Bild 25" descr="Drei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4114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itel 1"/>
          <p:cNvSpPr txBox="1">
            <a:spLocks/>
          </p:cNvSpPr>
          <p:nvPr/>
        </p:nvSpPr>
        <p:spPr bwMode="auto">
          <a:xfrm>
            <a:off x="533400" y="685800"/>
            <a:ext cx="79168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lnSpc>
                <a:spcPct val="115000"/>
              </a:lnSpc>
            </a:pPr>
            <a:r>
              <a:rPr lang="cs-CZ" altLang="cs-CZ" sz="3200" b="1">
                <a:ea typeface="ＭＳ Ｐゴシック" pitchFamily="34" charset="-128"/>
              </a:rPr>
              <a:t>Co je</a:t>
            </a:r>
            <a:r>
              <a:rPr lang="de-DE" altLang="cs-CZ" sz="3200" b="1">
                <a:ea typeface="ＭＳ Ｐゴシック" pitchFamily="34" charset="-128"/>
              </a:rPr>
              <a:t> DAAD?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593F3AFCD7C468307BF2776CFAD25" ma:contentTypeVersion="" ma:contentTypeDescription="Ein neues Dokument erstellen." ma:contentTypeScope="" ma:versionID="809ea8f89051014838f18293a25d722f">
  <xsd:schema xmlns:xsd="http://www.w3.org/2001/XMLSchema" xmlns:xs="http://www.w3.org/2001/XMLSchema" xmlns:p="http://schemas.microsoft.com/office/2006/metadata/properties" xmlns:ns2="a711cc86-fd1d-4f80-a295-e7d2dba55cc6" xmlns:ns3="926162b2-e1dc-4d6f-a857-81f9854c0fb2" targetNamespace="http://schemas.microsoft.com/office/2006/metadata/properties" ma:root="true" ma:fieldsID="0b9997efaded2d88a38c7f3bcc011d0a" ns2:_="" ns3:_="">
    <xsd:import namespace="a711cc86-fd1d-4f80-a295-e7d2dba55cc6"/>
    <xsd:import namespace="926162b2-e1dc-4d6f-a857-81f9854c0fb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6bf82a65d03465fa66a4cdf9e7a306a" minOccurs="0"/>
                <xsd:element ref="ns3:Them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1cc86-fd1d-4f80-a295-e7d2dba55cc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b6ce1ab2-ccf8-40ac-b513-b8e3ba6c55cd}" ma:internalName="TaxCatchAll" ma:showField="CatchAllData" ma:web="a711cc86-fd1d-4f80-a295-e7d2dba55c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162b2-e1dc-4d6f-a857-81f9854c0fb2" elementFormDefault="qualified">
    <xsd:import namespace="http://schemas.microsoft.com/office/2006/documentManagement/types"/>
    <xsd:import namespace="http://schemas.microsoft.com/office/infopath/2007/PartnerControls"/>
    <xsd:element name="c6bf82a65d03465fa66a4cdf9e7a306a" ma:index="10" ma:taxonomy="true" ma:internalName="c6bf82a65d03465fa66a4cdf9e7a306a" ma:taxonomyFieldName="Dokumentenart" ma:displayName="Dokumentenart" ma:default="" ma:fieldId="{c6bf82a6-5d03-465f-a66a-4cdf9e7a306a}" ma:sspId="a001fbed-1328-4d18-8512-813304929403" ma:termSetId="09a3c5c6-f1e5-427b-a7d0-4017eaa569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a" ma:index="11" ma:displayName="Thema" ma:default="Standardpräsentation" ma:format="Dropdown" ma:internalName="Thema">
      <xsd:simpleType>
        <xsd:restriction base="dms:Choice">
          <xsd:enumeration value="Standardpräsentation"/>
          <xsd:enumeration value="Dokumentenvorlage"/>
          <xsd:enumeration value="Corporate-Design Richtlinie"/>
          <xsd:enumeration value="Presse- und Öffentlichkeitsarbeit"/>
          <xsd:enumeration value="Interne Kommunikation"/>
          <xsd:enumeration value="Internetkoordinierung"/>
          <xsd:enumeration value="Social Media"/>
          <xsd:enumeration value="Publikation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CatchAll xmlns="a711cc86-fd1d-4f80-a295-e7d2dba55cc6">
      <Value xmlns="a711cc86-fd1d-4f80-a295-e7d2dba55cc6">22</Value>
    </TaxCatchAll>
    <c6bf82a65d03465fa66a4cdf9e7a306a xmlns="926162b2-e1dc-4d6f-a857-81f9854c0fb2">Präsentation|73fee78f-aac7-4f8e-ad4e-786841ebc73e</c6bf82a65d03465fa66a4cdf9e7a306a>
    <Thema xmlns="926162b2-e1dc-4d6f-a857-81f9854c0fb2">Standardpräsentation</Them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C546C-CD55-43EC-AA56-6AF25E0B5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11cc86-fd1d-4f80-a295-e7d2dba55cc6"/>
    <ds:schemaRef ds:uri="926162b2-e1dc-4d6f-a857-81f9854c0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E261F-D2CD-4294-816F-C90C9DE0B723}">
  <ds:schemaRefs>
    <ds:schemaRef ds:uri="http://schemas.microsoft.com/office/2006/metadata/properties"/>
    <ds:schemaRef ds:uri="a711cc86-fd1d-4f80-a295-e7d2dba55cc6"/>
    <ds:schemaRef ds:uri="926162b2-e1dc-4d6f-a857-81f9854c0fb2"/>
  </ds:schemaRefs>
</ds:datastoreItem>
</file>

<file path=customXml/itemProps3.xml><?xml version="1.0" encoding="utf-8"?>
<ds:datastoreItem xmlns:ds="http://schemas.openxmlformats.org/officeDocument/2006/customXml" ds:itemID="{F3BEEF4B-1C1F-410B-88BC-E1172C67A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2096</Words>
  <Application>Microsoft Office PowerPoint</Application>
  <PresentationFormat>Předvádění na obrazovce (4:3)</PresentationFormat>
  <Paragraphs>357</Paragraphs>
  <Slides>26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Marlett</vt:lpstr>
      <vt:lpstr>Times New Roman</vt:lpstr>
      <vt:lpstr>Wingdings</vt:lpstr>
      <vt:lpstr>Office-Design</vt:lpstr>
      <vt:lpstr>Doktorské studium v Německu - možnosti a financování</vt:lpstr>
      <vt:lpstr>Obsah:</vt:lpstr>
      <vt:lpstr>Německá akademická výměnná služba</vt:lpstr>
      <vt:lpstr>Německá akademická výměnná služba</vt:lpstr>
      <vt:lpstr>Německá akademická výměnná služba</vt:lpstr>
      <vt:lpstr>Německá akademická výměnná služba</vt:lpstr>
      <vt:lpstr>Jak vybrat místo studia / výzkumu?</vt:lpstr>
      <vt:lpstr>Jak financovat doktorské studium v Německu?</vt:lpstr>
      <vt:lpstr>Německá akademická výměnná služba</vt:lpstr>
      <vt:lpstr>DAAD - Německá akademická výměnná služba</vt:lpstr>
      <vt:lpstr>Síť lektorátů DAAD na českých univerzitách</vt:lpstr>
      <vt:lpstr>Prezentace aplikace PowerPoint</vt:lpstr>
      <vt:lpstr>DAAD - Německá akademická výměnná služba</vt:lpstr>
      <vt:lpstr>Studium v Německu</vt:lpstr>
      <vt:lpstr>Prezentace aplikace PowerPoint</vt:lpstr>
      <vt:lpstr>Výzkumná stipendia pro doktorandy a mladé vědce</vt:lpstr>
      <vt:lpstr>Výzkumná stipendia pro doktorandy a mladé vědce</vt:lpstr>
      <vt:lpstr>Výzkumná stipendia pro doktorandy a mladé vědce</vt:lpstr>
      <vt:lpstr>Výzkumná stipendia pro doktorandy a mladé vědce</vt:lpstr>
      <vt:lpstr>Výzkumná stipendia pro doktorandy a mladé vědce</vt:lpstr>
      <vt:lpstr>Výzkumná stipendia pro doktorandy a mladé vědce</vt:lpstr>
      <vt:lpstr>Jazykový test onDaF</vt:lpstr>
      <vt:lpstr>Výzkumná stipendia pro doktorandy a mladé vědce</vt:lpstr>
      <vt:lpstr>Prezentace aplikace PowerPoint</vt:lpstr>
      <vt:lpstr>Další informace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DAAD-Standardfolien</dc:title>
  <dc:creator>qwertz qwerty</dc:creator>
  <cp:lastModifiedBy>Urbánek Stanislav</cp:lastModifiedBy>
  <cp:revision>559</cp:revision>
  <cp:lastPrinted>2015-03-16T10:41:56Z</cp:lastPrinted>
  <dcterms:created xsi:type="dcterms:W3CDTF">2012-03-19T13:50:07Z</dcterms:created>
  <dcterms:modified xsi:type="dcterms:W3CDTF">2015-03-17T06:50:59Z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0x01010044A593F3AFCD7C468307BF2776CFAD25</vt:lpwstr>
  </property>
  <property fmtid="{D5CDD505-2E9C-101B-9397-08002B2CF9AE}" pid="3" name="Dokumentenart">
    <vt:lpwstr>22;#Präsentation|73fee78f-aac7-4f8e-ad4e-786841ebc73e</vt:lpwstr>
  </property>
</Properties>
</file>